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18288000" cy="10287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028699" y="1927395"/>
            <a:ext cx="16192500" cy="114300"/>
          </a:xfrm>
          <a:custGeom>
            <a:avLst/>
            <a:gdLst/>
            <a:ahLst/>
            <a:cxnLst/>
            <a:rect l="l" t="t" r="r" b="b"/>
            <a:pathLst>
              <a:path w="16192500" h="114300">
                <a:moveTo>
                  <a:pt x="16192500" y="0"/>
                </a:moveTo>
                <a:lnTo>
                  <a:pt x="0" y="0"/>
                </a:lnTo>
                <a:lnTo>
                  <a:pt x="0" y="114300"/>
                </a:lnTo>
                <a:lnTo>
                  <a:pt x="16192500" y="114300"/>
                </a:lnTo>
                <a:lnTo>
                  <a:pt x="16192500" y="0"/>
                </a:lnTo>
                <a:close/>
              </a:path>
            </a:pathLst>
          </a:custGeom>
          <a:solidFill>
            <a:srgbClr val="302F2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143" y="621791"/>
            <a:ext cx="5629656" cy="219455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16000" y="797052"/>
            <a:ext cx="16256000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1" i="0">
                <a:solidFill>
                  <a:srgbClr val="302F2F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302F2F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1" i="0">
                <a:solidFill>
                  <a:srgbClr val="302F2F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78863"/>
            <a:ext cx="18288000" cy="870508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1478597"/>
            <a:ext cx="18288000" cy="8808720"/>
          </a:xfrm>
          <a:custGeom>
            <a:avLst/>
            <a:gdLst/>
            <a:ahLst/>
            <a:cxnLst/>
            <a:rect l="l" t="t" r="r" b="b"/>
            <a:pathLst>
              <a:path w="18288000" h="8808720">
                <a:moveTo>
                  <a:pt x="18288000" y="7314616"/>
                </a:moveTo>
                <a:lnTo>
                  <a:pt x="0" y="7314616"/>
                </a:lnTo>
                <a:lnTo>
                  <a:pt x="0" y="8808402"/>
                </a:lnTo>
                <a:lnTo>
                  <a:pt x="18288000" y="8808402"/>
                </a:lnTo>
                <a:lnTo>
                  <a:pt x="18288000" y="7314616"/>
                </a:lnTo>
                <a:close/>
              </a:path>
              <a:path w="18288000" h="8808720">
                <a:moveTo>
                  <a:pt x="18288000" y="0"/>
                </a:moveTo>
                <a:lnTo>
                  <a:pt x="0" y="0"/>
                </a:lnTo>
                <a:lnTo>
                  <a:pt x="0" y="101600"/>
                </a:lnTo>
                <a:lnTo>
                  <a:pt x="18288000" y="1016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302F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676823" y="7012667"/>
            <a:ext cx="16934815" cy="2828925"/>
          </a:xfrm>
          <a:custGeom>
            <a:avLst/>
            <a:gdLst/>
            <a:ahLst/>
            <a:cxnLst/>
            <a:rect l="l" t="t" r="r" b="b"/>
            <a:pathLst>
              <a:path w="16934815" h="2828925">
                <a:moveTo>
                  <a:pt x="16934355" y="0"/>
                </a:moveTo>
                <a:lnTo>
                  <a:pt x="0" y="0"/>
                </a:lnTo>
                <a:lnTo>
                  <a:pt x="0" y="2828924"/>
                </a:lnTo>
                <a:lnTo>
                  <a:pt x="16934355" y="2828924"/>
                </a:lnTo>
                <a:lnTo>
                  <a:pt x="169343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4800" y="6513575"/>
            <a:ext cx="17778984" cy="37703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1" i="0">
                <a:solidFill>
                  <a:srgbClr val="302F2F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2189" y="6766052"/>
            <a:ext cx="16283621" cy="2948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1" i="0">
                <a:solidFill>
                  <a:srgbClr val="302F2F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07160" y="2391156"/>
            <a:ext cx="15473679" cy="4048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302F2F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Kristen.Catasus@Gray-Robinson.com" TargetMode="Externa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395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28699"/>
              <a:ext cx="18288000" cy="9258300"/>
            </a:xfrm>
            <a:custGeom>
              <a:avLst/>
              <a:gdLst/>
              <a:ahLst/>
              <a:cxnLst/>
              <a:rect l="l" t="t" r="r" b="b"/>
              <a:pathLst>
                <a:path w="18288000" h="9258300">
                  <a:moveTo>
                    <a:pt x="15846451" y="993076"/>
                  </a:moveTo>
                  <a:lnTo>
                    <a:pt x="7978800" y="993076"/>
                  </a:lnTo>
                  <a:lnTo>
                    <a:pt x="7978800" y="1107376"/>
                  </a:lnTo>
                  <a:lnTo>
                    <a:pt x="15846451" y="1107376"/>
                  </a:lnTo>
                  <a:lnTo>
                    <a:pt x="15846451" y="993076"/>
                  </a:lnTo>
                  <a:close/>
                </a:path>
                <a:path w="18288000" h="9258300">
                  <a:moveTo>
                    <a:pt x="18288000" y="7837538"/>
                  </a:moveTo>
                  <a:lnTo>
                    <a:pt x="6937642" y="7837538"/>
                  </a:lnTo>
                  <a:lnTo>
                    <a:pt x="6937642" y="0"/>
                  </a:lnTo>
                  <a:lnTo>
                    <a:pt x="1028700" y="0"/>
                  </a:lnTo>
                  <a:lnTo>
                    <a:pt x="1028700" y="7837538"/>
                  </a:lnTo>
                  <a:lnTo>
                    <a:pt x="0" y="7837538"/>
                  </a:lnTo>
                  <a:lnTo>
                    <a:pt x="0" y="9258300"/>
                  </a:lnTo>
                  <a:lnTo>
                    <a:pt x="18288000" y="9258300"/>
                  </a:lnTo>
                  <a:lnTo>
                    <a:pt x="18288000" y="7837538"/>
                  </a:lnTo>
                  <a:close/>
                </a:path>
              </a:pathLst>
            </a:custGeom>
            <a:solidFill>
              <a:srgbClr val="302F2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272" y="1810511"/>
              <a:ext cx="4389120" cy="614476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966101" y="822452"/>
            <a:ext cx="7816215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35">
                <a:solidFill>
                  <a:srgbClr val="FFFFFF"/>
                </a:solidFill>
              </a:rPr>
              <a:t>Kristen</a:t>
            </a:r>
            <a:r>
              <a:rPr dirty="0" sz="7200" spc="75">
                <a:solidFill>
                  <a:srgbClr val="FFFFFF"/>
                </a:solidFill>
              </a:rPr>
              <a:t> </a:t>
            </a:r>
            <a:r>
              <a:rPr dirty="0" sz="7200" spc="35">
                <a:solidFill>
                  <a:srgbClr val="FFFFFF"/>
                </a:solidFill>
              </a:rPr>
              <a:t>R.</a:t>
            </a:r>
            <a:r>
              <a:rPr dirty="0" sz="7200" spc="65">
                <a:solidFill>
                  <a:srgbClr val="FFFFFF"/>
                </a:solidFill>
              </a:rPr>
              <a:t> </a:t>
            </a:r>
            <a:r>
              <a:rPr dirty="0" sz="7200" spc="170">
                <a:solidFill>
                  <a:srgbClr val="FFFFFF"/>
                </a:solidFill>
              </a:rPr>
              <a:t>Catasús</a:t>
            </a:r>
            <a:endParaRPr sz="7200"/>
          </a:p>
        </p:txBody>
      </p:sp>
      <p:sp>
        <p:nvSpPr>
          <p:cNvPr id="7" name="object 7"/>
          <p:cNvSpPr txBox="1"/>
          <p:nvPr/>
        </p:nvSpPr>
        <p:spPr>
          <a:xfrm>
            <a:off x="7966101" y="2233676"/>
            <a:ext cx="6840220" cy="6227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4" i="1">
                <a:solidFill>
                  <a:srgbClr val="FFFFFF"/>
                </a:solidFill>
                <a:latin typeface="Calibri"/>
                <a:cs typeface="Calibri"/>
              </a:rPr>
              <a:t>Associate</a:t>
            </a:r>
            <a:r>
              <a:rPr dirty="0" sz="3600" spc="-204">
                <a:solidFill>
                  <a:srgbClr val="FFFFFF"/>
                </a:solidFill>
                <a:latin typeface="Cambria"/>
                <a:cs typeface="Cambria"/>
              </a:rPr>
              <a:t>,</a:t>
            </a:r>
            <a:r>
              <a:rPr dirty="0" sz="3600" spc="3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3600" spc="-90">
                <a:solidFill>
                  <a:srgbClr val="FFFFFF"/>
                </a:solidFill>
                <a:latin typeface="Cambria"/>
                <a:cs typeface="Cambria"/>
              </a:rPr>
              <a:t>Gray-Robinson,</a:t>
            </a:r>
            <a:r>
              <a:rPr dirty="0" sz="3600" spc="4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3600" spc="35">
                <a:solidFill>
                  <a:srgbClr val="FFFFFF"/>
                </a:solidFill>
                <a:latin typeface="Cambria"/>
                <a:cs typeface="Cambria"/>
              </a:rPr>
              <a:t>P.A.</a:t>
            </a:r>
            <a:endParaRPr sz="36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100">
              <a:latin typeface="Cambria"/>
              <a:cs typeface="Cambria"/>
            </a:endParaRPr>
          </a:p>
          <a:p>
            <a:pPr marL="702945" marR="5080" indent="-345440">
              <a:lnSpc>
                <a:spcPct val="101899"/>
              </a:lnSpc>
              <a:buFont typeface="Arial"/>
              <a:buChar char="•"/>
              <a:tabLst>
                <a:tab pos="702945" algn="l"/>
                <a:tab pos="703580" algn="l"/>
              </a:tabLst>
            </a:pPr>
            <a:r>
              <a:rPr dirty="0" u="heavy" sz="3200" spc="-11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Nationwide</a:t>
            </a:r>
            <a:r>
              <a:rPr dirty="0" u="heavy" sz="3200" spc="4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 </a:t>
            </a:r>
            <a:r>
              <a:rPr dirty="0" u="heavy" sz="3200" spc="-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Alcohol</a:t>
            </a:r>
            <a:r>
              <a:rPr dirty="0" u="heavy" sz="3200" spc="4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 </a:t>
            </a:r>
            <a:r>
              <a:rPr dirty="0" u="heavy" sz="3200" spc="-2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Beverage</a:t>
            </a:r>
            <a:r>
              <a:rPr dirty="0" u="heavy" sz="3200" spc="4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 </a:t>
            </a:r>
            <a:r>
              <a:rPr dirty="0" u="heavy" sz="3200" spc="-11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Practice </a:t>
            </a:r>
            <a:r>
              <a:rPr dirty="0" sz="3200" spc="-69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u="heavy" sz="3200" spc="-7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Group</a:t>
            </a:r>
            <a:endParaRPr sz="3200">
              <a:latin typeface="Cambria"/>
              <a:cs typeface="Cambria"/>
            </a:endParaRPr>
          </a:p>
          <a:p>
            <a:pPr lvl="1" marL="1393825" marR="256540" indent="-460375">
              <a:lnSpc>
                <a:spcPts val="3910"/>
              </a:lnSpc>
              <a:spcBef>
                <a:spcPts val="25"/>
              </a:spcBef>
              <a:buFont typeface="Segoe UI Symbol"/>
              <a:buChar char="◦"/>
              <a:tabLst>
                <a:tab pos="1393825" algn="l"/>
                <a:tab pos="1394460" algn="l"/>
              </a:tabLst>
            </a:pPr>
            <a:r>
              <a:rPr dirty="0" sz="3200" spc="-175">
                <a:solidFill>
                  <a:srgbClr val="FFFFFF"/>
                </a:solidFill>
                <a:latin typeface="Cambria"/>
                <a:cs typeface="Cambria"/>
              </a:rPr>
              <a:t>Federal</a:t>
            </a:r>
            <a:r>
              <a:rPr dirty="0" sz="3200" spc="3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3200" spc="-170">
                <a:solidFill>
                  <a:srgbClr val="FFFFFF"/>
                </a:solidFill>
                <a:latin typeface="Cambria"/>
                <a:cs typeface="Cambria"/>
              </a:rPr>
              <a:t>and</a:t>
            </a:r>
            <a:r>
              <a:rPr dirty="0" sz="3200" spc="3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3200" spc="-100">
                <a:solidFill>
                  <a:srgbClr val="FFFFFF"/>
                </a:solidFill>
                <a:latin typeface="Cambria"/>
                <a:cs typeface="Cambria"/>
              </a:rPr>
              <a:t>State</a:t>
            </a:r>
            <a:r>
              <a:rPr dirty="0" sz="3200" spc="3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3200" spc="-135">
                <a:solidFill>
                  <a:srgbClr val="FFFFFF"/>
                </a:solidFill>
                <a:latin typeface="Cambria"/>
                <a:cs typeface="Cambria"/>
              </a:rPr>
              <a:t>Trade</a:t>
            </a:r>
            <a:r>
              <a:rPr dirty="0" sz="3200" spc="3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3200" spc="-120">
                <a:solidFill>
                  <a:srgbClr val="FFFFFF"/>
                </a:solidFill>
                <a:latin typeface="Cambria"/>
                <a:cs typeface="Cambria"/>
              </a:rPr>
              <a:t>Practice </a:t>
            </a:r>
            <a:r>
              <a:rPr dirty="0" sz="3200" spc="-69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3200" spc="-95">
                <a:solidFill>
                  <a:srgbClr val="FFFFFF"/>
                </a:solidFill>
                <a:latin typeface="Cambria"/>
                <a:cs typeface="Cambria"/>
              </a:rPr>
              <a:t>Compliance</a:t>
            </a:r>
            <a:endParaRPr sz="3200">
              <a:latin typeface="Cambria"/>
              <a:cs typeface="Cambria"/>
            </a:endParaRPr>
          </a:p>
          <a:p>
            <a:pPr lvl="1" marL="1394460" indent="-461009">
              <a:lnSpc>
                <a:spcPts val="3629"/>
              </a:lnSpc>
              <a:buFont typeface="Segoe UI Symbol"/>
              <a:buChar char="◦"/>
              <a:tabLst>
                <a:tab pos="1393825" algn="l"/>
                <a:tab pos="1394460" algn="l"/>
              </a:tabLst>
            </a:pPr>
            <a:r>
              <a:rPr dirty="0" sz="3200" spc="-135">
                <a:solidFill>
                  <a:srgbClr val="FFFFFF"/>
                </a:solidFill>
                <a:latin typeface="Cambria"/>
                <a:cs typeface="Cambria"/>
              </a:rPr>
              <a:t>Sales,</a:t>
            </a:r>
            <a:r>
              <a:rPr dirty="0" sz="3200" spc="3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3200" spc="-100">
                <a:solidFill>
                  <a:srgbClr val="FFFFFF"/>
                </a:solidFill>
                <a:latin typeface="Cambria"/>
                <a:cs typeface="Cambria"/>
              </a:rPr>
              <a:t>Marketing,</a:t>
            </a:r>
            <a:r>
              <a:rPr dirty="0" sz="3200" spc="4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3200" spc="-105">
                <a:solidFill>
                  <a:srgbClr val="FFFFFF"/>
                </a:solidFill>
                <a:latin typeface="Cambria"/>
                <a:cs typeface="Cambria"/>
              </a:rPr>
              <a:t>Advertising</a:t>
            </a:r>
            <a:endParaRPr sz="3200">
              <a:latin typeface="Cambria"/>
              <a:cs typeface="Cambria"/>
            </a:endParaRPr>
          </a:p>
          <a:p>
            <a:pPr lvl="1" marL="1394460" indent="-461009">
              <a:lnSpc>
                <a:spcPts val="3815"/>
              </a:lnSpc>
              <a:buFont typeface="Segoe UI Symbol"/>
              <a:buChar char="◦"/>
              <a:tabLst>
                <a:tab pos="1393825" algn="l"/>
                <a:tab pos="1394460" algn="l"/>
              </a:tabLst>
            </a:pPr>
            <a:r>
              <a:rPr dirty="0" sz="3200" spc="-130">
                <a:solidFill>
                  <a:srgbClr val="FFFFFF"/>
                </a:solidFill>
                <a:latin typeface="Cambria"/>
                <a:cs typeface="Cambria"/>
              </a:rPr>
              <a:t>Licensing</a:t>
            </a:r>
            <a:endParaRPr sz="3200">
              <a:latin typeface="Cambria"/>
              <a:cs typeface="Cambria"/>
            </a:endParaRPr>
          </a:p>
          <a:p>
            <a:pPr marL="703580" indent="-346075">
              <a:lnSpc>
                <a:spcPct val="100000"/>
              </a:lnSpc>
              <a:spcBef>
                <a:spcPts val="3865"/>
              </a:spcBef>
              <a:buChar char="•"/>
              <a:tabLst>
                <a:tab pos="702945" algn="l"/>
                <a:tab pos="703580" algn="l"/>
              </a:tabLst>
            </a:pPr>
            <a:r>
              <a:rPr dirty="0" u="heavy" sz="3200" spc="-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Other</a:t>
            </a:r>
            <a:r>
              <a:rPr dirty="0" u="heavy" sz="3200" spc="3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 </a:t>
            </a:r>
            <a:r>
              <a:rPr dirty="0" u="heavy" sz="3200" spc="-1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Regulated</a:t>
            </a:r>
            <a:r>
              <a:rPr dirty="0" u="heavy" sz="3200" spc="3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 </a:t>
            </a:r>
            <a:r>
              <a:rPr dirty="0" u="heavy" sz="3200" spc="-1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Industries</a:t>
            </a:r>
            <a:endParaRPr sz="3200">
              <a:latin typeface="Cambria"/>
              <a:cs typeface="Cambria"/>
            </a:endParaRPr>
          </a:p>
          <a:p>
            <a:pPr lvl="1" marL="1394460" indent="-461009">
              <a:lnSpc>
                <a:spcPts val="3815"/>
              </a:lnSpc>
              <a:spcBef>
                <a:spcPts val="70"/>
              </a:spcBef>
              <a:buFont typeface="Segoe UI Symbol"/>
              <a:buChar char="◦"/>
              <a:tabLst>
                <a:tab pos="1393825" algn="l"/>
                <a:tab pos="1394460" algn="l"/>
              </a:tabLst>
            </a:pPr>
            <a:r>
              <a:rPr dirty="0" sz="3200" spc="-140">
                <a:solidFill>
                  <a:srgbClr val="FFFFFF"/>
                </a:solidFill>
                <a:latin typeface="Cambria"/>
                <a:cs typeface="Cambria"/>
              </a:rPr>
              <a:t>Food</a:t>
            </a:r>
            <a:r>
              <a:rPr dirty="0" sz="3200" spc="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3200" spc="-195">
                <a:solidFill>
                  <a:srgbClr val="FFFFFF"/>
                </a:solidFill>
                <a:latin typeface="Cambria"/>
                <a:cs typeface="Cambria"/>
              </a:rPr>
              <a:t>Law</a:t>
            </a:r>
            <a:endParaRPr sz="3200">
              <a:latin typeface="Cambria"/>
              <a:cs typeface="Cambria"/>
            </a:endParaRPr>
          </a:p>
          <a:p>
            <a:pPr lvl="1" marL="1394460" indent="-461009">
              <a:lnSpc>
                <a:spcPts val="3815"/>
              </a:lnSpc>
              <a:buFont typeface="Segoe UI Symbol"/>
              <a:buChar char="◦"/>
              <a:tabLst>
                <a:tab pos="1393825" algn="l"/>
                <a:tab pos="1394460" algn="l"/>
              </a:tabLst>
            </a:pPr>
            <a:r>
              <a:rPr dirty="0" sz="3200" spc="-95">
                <a:solidFill>
                  <a:srgbClr val="FFFFFF"/>
                </a:solidFill>
                <a:latin typeface="Cambria"/>
                <a:cs typeface="Cambria"/>
              </a:rPr>
              <a:t>Cannabis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8100" rIns="0" bIns="0" rtlCol="0" vert="horz">
            <a:spAutoFit/>
          </a:bodyPr>
          <a:lstStyle/>
          <a:p>
            <a:pPr marL="12700" marR="5080" indent="4039870">
              <a:lnSpc>
                <a:spcPts val="11500"/>
              </a:lnSpc>
              <a:spcBef>
                <a:spcPts val="300"/>
              </a:spcBef>
            </a:pPr>
            <a:r>
              <a:rPr dirty="0" spc="-545"/>
              <a:t>B</a:t>
            </a:r>
            <a:r>
              <a:rPr dirty="0" spc="-1130"/>
              <a:t>es</a:t>
            </a:r>
            <a:r>
              <a:rPr dirty="0" spc="-285"/>
              <a:t>t</a:t>
            </a:r>
            <a:r>
              <a:rPr dirty="0" spc="135"/>
              <a:t> </a:t>
            </a:r>
            <a:r>
              <a:rPr dirty="0" spc="-585"/>
              <a:t>P</a:t>
            </a:r>
            <a:r>
              <a:rPr dirty="0" spc="-800"/>
              <a:t>r</a:t>
            </a:r>
            <a:r>
              <a:rPr dirty="0" spc="-1105"/>
              <a:t>a</a:t>
            </a:r>
            <a:r>
              <a:rPr dirty="0" spc="-425"/>
              <a:t>c</a:t>
            </a:r>
            <a:r>
              <a:rPr dirty="0" spc="-290"/>
              <a:t>t</a:t>
            </a:r>
            <a:r>
              <a:rPr dirty="0" spc="-370"/>
              <a:t>i</a:t>
            </a:r>
            <a:r>
              <a:rPr dirty="0" spc="-555"/>
              <a:t>c</a:t>
            </a:r>
            <a:r>
              <a:rPr dirty="0" spc="-1130"/>
              <a:t>es</a:t>
            </a:r>
            <a:r>
              <a:rPr dirty="0" spc="135"/>
              <a:t> </a:t>
            </a:r>
            <a:r>
              <a:rPr dirty="0" spc="-530"/>
              <a:t>in:  </a:t>
            </a:r>
            <a:r>
              <a:rPr dirty="0" spc="615"/>
              <a:t>A</a:t>
            </a:r>
            <a:r>
              <a:rPr dirty="0" spc="-385"/>
              <a:t>l</a:t>
            </a:r>
            <a:r>
              <a:rPr dirty="0" spc="-425"/>
              <a:t>c</a:t>
            </a:r>
            <a:r>
              <a:rPr dirty="0" spc="-770"/>
              <a:t>o</a:t>
            </a:r>
            <a:r>
              <a:rPr dirty="0" spc="-844"/>
              <a:t>h</a:t>
            </a:r>
            <a:r>
              <a:rPr dirty="0" spc="-770"/>
              <a:t>o</a:t>
            </a:r>
            <a:r>
              <a:rPr dirty="0" spc="-385"/>
              <a:t>l</a:t>
            </a:r>
            <a:r>
              <a:rPr dirty="0" spc="135"/>
              <a:t> </a:t>
            </a:r>
            <a:r>
              <a:rPr dirty="0" spc="-545"/>
              <a:t>B</a:t>
            </a:r>
            <a:r>
              <a:rPr dirty="0" spc="-980"/>
              <a:t>ev</a:t>
            </a:r>
            <a:r>
              <a:rPr dirty="0" spc="-1005"/>
              <a:t>e</a:t>
            </a:r>
            <a:r>
              <a:rPr dirty="0" spc="-880"/>
              <a:t>r</a:t>
            </a:r>
            <a:r>
              <a:rPr dirty="0" spc="-1105"/>
              <a:t>a</a:t>
            </a:r>
            <a:r>
              <a:rPr dirty="0" spc="-670"/>
              <a:t>g</a:t>
            </a:r>
            <a:r>
              <a:rPr dirty="0" spc="-1085"/>
              <a:t>e</a:t>
            </a:r>
            <a:r>
              <a:rPr dirty="0" spc="135"/>
              <a:t> </a:t>
            </a:r>
            <a:r>
              <a:rPr dirty="0" spc="35"/>
              <a:t>T</a:t>
            </a:r>
            <a:r>
              <a:rPr dirty="0" spc="-800"/>
              <a:t>r</a:t>
            </a:r>
            <a:r>
              <a:rPr dirty="0" spc="-1105"/>
              <a:t>a</a:t>
            </a:r>
            <a:r>
              <a:rPr dirty="0" spc="-840"/>
              <a:t>d</a:t>
            </a:r>
            <a:r>
              <a:rPr dirty="0" spc="-1085"/>
              <a:t>e</a:t>
            </a:r>
            <a:r>
              <a:rPr dirty="0" spc="135"/>
              <a:t> </a:t>
            </a:r>
            <a:r>
              <a:rPr dirty="0" spc="-585"/>
              <a:t>P</a:t>
            </a:r>
            <a:r>
              <a:rPr dirty="0" spc="-800"/>
              <a:t>r</a:t>
            </a:r>
            <a:r>
              <a:rPr dirty="0" spc="-1105"/>
              <a:t>a</a:t>
            </a:r>
            <a:r>
              <a:rPr dirty="0" spc="-425"/>
              <a:t>c</a:t>
            </a:r>
            <a:r>
              <a:rPr dirty="0" spc="-290"/>
              <a:t>t</a:t>
            </a:r>
            <a:r>
              <a:rPr dirty="0" spc="-370"/>
              <a:t>i</a:t>
            </a:r>
            <a:r>
              <a:rPr dirty="0" spc="-555"/>
              <a:t>c</a:t>
            </a:r>
            <a:r>
              <a:rPr dirty="0" spc="-1130"/>
              <a:t>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16000" y="697079"/>
            <a:ext cx="3162300" cy="249554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50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45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FFFFFF"/>
                </a:solidFill>
                <a:latin typeface="Arial"/>
                <a:cs typeface="Arial"/>
              </a:rPr>
              <a:t>Hospitality</a:t>
            </a:r>
            <a:r>
              <a:rPr dirty="0" sz="1450" spc="-20" b="1">
                <a:solidFill>
                  <a:srgbClr val="FFFFFF"/>
                </a:solidFill>
                <a:latin typeface="Arial"/>
                <a:cs typeface="Arial"/>
              </a:rPr>
              <a:t> Law</a:t>
            </a:r>
            <a:r>
              <a:rPr dirty="0" sz="145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FFFFFF"/>
                </a:solidFill>
                <a:latin typeface="Arial"/>
                <a:cs typeface="Arial"/>
              </a:rPr>
              <a:t>Virtual</a:t>
            </a:r>
            <a:r>
              <a:rPr dirty="0" sz="145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spc="10" b="1">
                <a:solidFill>
                  <a:srgbClr val="FFFFFF"/>
                </a:solidFill>
                <a:latin typeface="Arial"/>
                <a:cs typeface="Arial"/>
              </a:rPr>
              <a:t>Seminar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829661" y="697079"/>
            <a:ext cx="1441450" cy="249554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50" spc="15" b="1">
                <a:solidFill>
                  <a:srgbClr val="FFFFFF"/>
                </a:solidFill>
                <a:latin typeface="Arial"/>
                <a:cs typeface="Arial"/>
              </a:rPr>
              <a:t>October</a:t>
            </a:r>
            <a:r>
              <a:rPr dirty="0" sz="145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spc="10" b="1">
                <a:solidFill>
                  <a:srgbClr val="FFFFFF"/>
                </a:solidFill>
                <a:latin typeface="Arial"/>
                <a:cs typeface="Arial"/>
              </a:rPr>
              <a:t>6,</a:t>
            </a:r>
            <a:r>
              <a:rPr dirty="0" sz="145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50" spc="55" b="1">
                <a:solidFill>
                  <a:srgbClr val="FFFFFF"/>
                </a:solidFill>
                <a:latin typeface="Arial"/>
                <a:cs typeface="Arial"/>
              </a:rPr>
              <a:t>2021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77500"/>
            <a:ext cx="18288000" cy="1510030"/>
          </a:xfrm>
          <a:custGeom>
            <a:avLst/>
            <a:gdLst/>
            <a:ahLst/>
            <a:cxnLst/>
            <a:rect l="l" t="t" r="r" b="b"/>
            <a:pathLst>
              <a:path w="18288000" h="1510029">
                <a:moveTo>
                  <a:pt x="0" y="1509499"/>
                </a:moveTo>
                <a:lnTo>
                  <a:pt x="0" y="0"/>
                </a:lnTo>
                <a:lnTo>
                  <a:pt x="18288000" y="0"/>
                </a:lnTo>
                <a:lnTo>
                  <a:pt x="18288000" y="1509499"/>
                </a:lnTo>
                <a:lnTo>
                  <a:pt x="0" y="1509499"/>
                </a:lnTo>
                <a:close/>
              </a:path>
            </a:pathLst>
          </a:custGeom>
          <a:solidFill>
            <a:srgbClr val="302F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28700" y="1927395"/>
            <a:ext cx="16192500" cy="114300"/>
          </a:xfrm>
          <a:custGeom>
            <a:avLst/>
            <a:gdLst/>
            <a:ahLst/>
            <a:cxnLst/>
            <a:rect l="l" t="t" r="r" b="b"/>
            <a:pathLst>
              <a:path w="16192500" h="114300">
                <a:moveTo>
                  <a:pt x="16192500" y="0"/>
                </a:moveTo>
                <a:lnTo>
                  <a:pt x="0" y="0"/>
                </a:lnTo>
                <a:lnTo>
                  <a:pt x="0" y="114300"/>
                </a:lnTo>
                <a:lnTo>
                  <a:pt x="16192500" y="114300"/>
                </a:lnTo>
                <a:lnTo>
                  <a:pt x="16192500" y="0"/>
                </a:lnTo>
                <a:close/>
              </a:path>
            </a:pathLst>
          </a:custGeom>
          <a:solidFill>
            <a:srgbClr val="302F2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24543" y="3904488"/>
            <a:ext cx="2987040" cy="439216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37135" y="2191511"/>
            <a:ext cx="4044695" cy="265480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170408" y="4998720"/>
            <a:ext cx="4050792" cy="364540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16000" y="2376932"/>
            <a:ext cx="7319009" cy="5079365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770"/>
              </a:spcBef>
              <a:buFont typeface="SimSun"/>
              <a:buChar char="●"/>
              <a:tabLst>
                <a:tab pos="469900" algn="l"/>
              </a:tabLst>
            </a:pPr>
            <a:r>
              <a:rPr dirty="0" sz="3600" spc="-110">
                <a:solidFill>
                  <a:srgbClr val="302F2F"/>
                </a:solidFill>
                <a:latin typeface="Cambria"/>
                <a:cs typeface="Cambria"/>
              </a:rPr>
              <a:t>Prohibition</a:t>
            </a:r>
            <a:endParaRPr sz="3600">
              <a:latin typeface="Cambria"/>
              <a:cs typeface="Cambria"/>
            </a:endParaRPr>
          </a:p>
          <a:p>
            <a:pPr marL="469900" marR="5080" indent="-457200">
              <a:lnSpc>
                <a:spcPts val="5020"/>
              </a:lnSpc>
              <a:spcBef>
                <a:spcPts val="254"/>
              </a:spcBef>
              <a:buFont typeface="Arial"/>
              <a:buChar char="●"/>
              <a:tabLst>
                <a:tab pos="469900" algn="l"/>
              </a:tabLst>
            </a:pPr>
            <a:r>
              <a:rPr dirty="0" sz="3600" spc="-160">
                <a:solidFill>
                  <a:srgbClr val="302F2F"/>
                </a:solidFill>
                <a:latin typeface="Cambria"/>
                <a:cs typeface="Cambria"/>
              </a:rPr>
              <a:t>Three</a:t>
            </a:r>
            <a:r>
              <a:rPr dirty="0" sz="36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20">
                <a:solidFill>
                  <a:srgbClr val="302F2F"/>
                </a:solidFill>
                <a:latin typeface="Cambria"/>
                <a:cs typeface="Cambria"/>
              </a:rPr>
              <a:t>tier</a:t>
            </a:r>
            <a:r>
              <a:rPr dirty="0" sz="3600" spc="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245">
                <a:solidFill>
                  <a:srgbClr val="302F2F"/>
                </a:solidFill>
                <a:latin typeface="Cambria"/>
                <a:cs typeface="Cambria"/>
              </a:rPr>
              <a:t>system</a:t>
            </a:r>
            <a:r>
              <a:rPr dirty="0" sz="3600" spc="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45">
                <a:solidFill>
                  <a:srgbClr val="302F2F"/>
                </a:solidFill>
                <a:latin typeface="Cambria"/>
                <a:cs typeface="Cambria"/>
              </a:rPr>
              <a:t>&amp;</a:t>
            </a:r>
            <a:r>
              <a:rPr dirty="0" sz="3600" spc="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80">
                <a:solidFill>
                  <a:srgbClr val="302F2F"/>
                </a:solidFill>
                <a:latin typeface="Cambria"/>
                <a:cs typeface="Cambria"/>
              </a:rPr>
              <a:t>cozy</a:t>
            </a:r>
            <a:r>
              <a:rPr dirty="0" sz="36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70">
                <a:solidFill>
                  <a:srgbClr val="302F2F"/>
                </a:solidFill>
                <a:latin typeface="Cambria"/>
                <a:cs typeface="Cambria"/>
              </a:rPr>
              <a:t>relationships </a:t>
            </a:r>
            <a:r>
              <a:rPr dirty="0" sz="3600" spc="-78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215">
                <a:solidFill>
                  <a:srgbClr val="302F2F"/>
                </a:solidFill>
                <a:latin typeface="Cambria"/>
                <a:cs typeface="Cambria"/>
              </a:rPr>
              <a:t>between</a:t>
            </a:r>
            <a:r>
              <a:rPr dirty="0" sz="3600" spc="3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80">
                <a:solidFill>
                  <a:srgbClr val="302F2F"/>
                </a:solidFill>
                <a:latin typeface="Cambria"/>
                <a:cs typeface="Cambria"/>
              </a:rPr>
              <a:t>them</a:t>
            </a:r>
            <a:endParaRPr sz="3600">
              <a:latin typeface="Cambria"/>
              <a:cs typeface="Cambria"/>
            </a:endParaRPr>
          </a:p>
          <a:p>
            <a:pPr marL="469900" indent="-457200">
              <a:lnSpc>
                <a:spcPct val="100000"/>
              </a:lnSpc>
              <a:spcBef>
                <a:spcPts val="290"/>
              </a:spcBef>
              <a:buFont typeface="Arial"/>
              <a:buChar char="●"/>
              <a:tabLst>
                <a:tab pos="469900" algn="l"/>
              </a:tabLst>
            </a:pPr>
            <a:r>
              <a:rPr dirty="0" sz="3600" spc="-114">
                <a:solidFill>
                  <a:srgbClr val="302F2F"/>
                </a:solidFill>
                <a:latin typeface="Cambria"/>
                <a:cs typeface="Cambria"/>
              </a:rPr>
              <a:t>General</a:t>
            </a:r>
            <a:r>
              <a:rPr dirty="0" sz="36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14">
                <a:solidFill>
                  <a:srgbClr val="302F2F"/>
                </a:solidFill>
                <a:latin typeface="Cambria"/>
                <a:cs typeface="Cambria"/>
              </a:rPr>
              <a:t>prohibition</a:t>
            </a:r>
            <a:r>
              <a:rPr dirty="0" sz="36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50">
                <a:solidFill>
                  <a:srgbClr val="302F2F"/>
                </a:solidFill>
                <a:latin typeface="Cambria"/>
                <a:cs typeface="Cambria"/>
              </a:rPr>
              <a:t>–</a:t>
            </a:r>
            <a:r>
              <a:rPr dirty="0" sz="36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70">
                <a:solidFill>
                  <a:srgbClr val="302F2F"/>
                </a:solidFill>
                <a:latin typeface="Cambria"/>
                <a:cs typeface="Cambria"/>
              </a:rPr>
              <a:t>no</a:t>
            </a:r>
            <a:r>
              <a:rPr dirty="0" sz="36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75">
                <a:solidFill>
                  <a:srgbClr val="302F2F"/>
                </a:solidFill>
                <a:latin typeface="Cambria"/>
                <a:cs typeface="Cambria"/>
              </a:rPr>
              <a:t>overlapping</a:t>
            </a:r>
            <a:endParaRPr sz="3600">
              <a:latin typeface="Cambria"/>
              <a:cs typeface="Cambria"/>
            </a:endParaRPr>
          </a:p>
          <a:p>
            <a:pPr marL="469900" marR="823594">
              <a:lnSpc>
                <a:spcPts val="5020"/>
              </a:lnSpc>
              <a:spcBef>
                <a:spcPts val="254"/>
              </a:spcBef>
            </a:pPr>
            <a:r>
              <a:rPr dirty="0" sz="3600" spc="-185">
                <a:solidFill>
                  <a:srgbClr val="302F2F"/>
                </a:solidFill>
                <a:latin typeface="Cambria"/>
                <a:cs typeface="Cambria"/>
              </a:rPr>
              <a:t>ownership,</a:t>
            </a:r>
            <a:r>
              <a:rPr dirty="0" sz="36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25">
                <a:solidFill>
                  <a:srgbClr val="302F2F"/>
                </a:solidFill>
                <a:latin typeface="Cambria"/>
                <a:cs typeface="Cambria"/>
              </a:rPr>
              <a:t>nothing</a:t>
            </a:r>
            <a:r>
              <a:rPr dirty="0" sz="3600" spc="3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45">
                <a:solidFill>
                  <a:srgbClr val="302F2F"/>
                </a:solidFill>
                <a:latin typeface="Cambria"/>
                <a:cs typeface="Cambria"/>
              </a:rPr>
              <a:t>“of</a:t>
            </a:r>
            <a:r>
              <a:rPr dirty="0" sz="36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220">
                <a:solidFill>
                  <a:srgbClr val="302F2F"/>
                </a:solidFill>
                <a:latin typeface="Cambria"/>
                <a:cs typeface="Cambria"/>
              </a:rPr>
              <a:t>value”</a:t>
            </a:r>
            <a:r>
              <a:rPr dirty="0" sz="36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00">
                <a:solidFill>
                  <a:srgbClr val="302F2F"/>
                </a:solidFill>
                <a:latin typeface="Cambria"/>
                <a:cs typeface="Cambria"/>
              </a:rPr>
              <a:t>to</a:t>
            </a:r>
            <a:r>
              <a:rPr dirty="0" sz="36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250">
                <a:solidFill>
                  <a:srgbClr val="302F2F"/>
                </a:solidFill>
                <a:latin typeface="Cambria"/>
                <a:cs typeface="Cambria"/>
              </a:rPr>
              <a:t>a </a:t>
            </a:r>
            <a:r>
              <a:rPr dirty="0" sz="3600" spc="-78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55">
                <a:solidFill>
                  <a:srgbClr val="302F2F"/>
                </a:solidFill>
                <a:latin typeface="Cambria"/>
                <a:cs typeface="Cambria"/>
              </a:rPr>
              <a:t>retailer</a:t>
            </a:r>
            <a:endParaRPr sz="3600">
              <a:latin typeface="Cambria"/>
              <a:cs typeface="Cambria"/>
            </a:endParaRPr>
          </a:p>
          <a:p>
            <a:pPr marL="469900" indent="-457200">
              <a:lnSpc>
                <a:spcPct val="100000"/>
              </a:lnSpc>
              <a:spcBef>
                <a:spcPts val="290"/>
              </a:spcBef>
              <a:buFont typeface="Calibri"/>
              <a:buChar char="●"/>
              <a:tabLst>
                <a:tab pos="469900" algn="l"/>
              </a:tabLst>
            </a:pPr>
            <a:r>
              <a:rPr dirty="0" sz="3600" spc="-165">
                <a:solidFill>
                  <a:srgbClr val="302F2F"/>
                </a:solidFill>
                <a:latin typeface="Cambria"/>
                <a:cs typeface="Cambria"/>
              </a:rPr>
              <a:t>Exceptions:</a:t>
            </a:r>
            <a:r>
              <a:rPr dirty="0" sz="3600" spc="2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215">
                <a:solidFill>
                  <a:srgbClr val="302F2F"/>
                </a:solidFill>
                <a:latin typeface="Cambria"/>
                <a:cs typeface="Cambria"/>
              </a:rPr>
              <a:t>consumer</a:t>
            </a:r>
            <a:r>
              <a:rPr dirty="0" sz="3600" spc="2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50">
                <a:solidFill>
                  <a:srgbClr val="302F2F"/>
                </a:solidFill>
                <a:latin typeface="Cambria"/>
                <a:cs typeface="Cambria"/>
              </a:rPr>
              <a:t>sampling,</a:t>
            </a:r>
            <a:endParaRPr sz="3600">
              <a:latin typeface="Cambria"/>
              <a:cs typeface="Cambria"/>
            </a:endParaRPr>
          </a:p>
          <a:p>
            <a:pPr marL="469900">
              <a:lnSpc>
                <a:spcPct val="100000"/>
              </a:lnSpc>
              <a:spcBef>
                <a:spcPts val="670"/>
              </a:spcBef>
            </a:pPr>
            <a:r>
              <a:rPr dirty="0" sz="3600" spc="-170">
                <a:solidFill>
                  <a:srgbClr val="302F2F"/>
                </a:solidFill>
                <a:latin typeface="Cambria"/>
                <a:cs typeface="Cambria"/>
              </a:rPr>
              <a:t>advertising</a:t>
            </a:r>
            <a:r>
              <a:rPr dirty="0" sz="36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50">
                <a:solidFill>
                  <a:srgbClr val="302F2F"/>
                </a:solidFill>
                <a:latin typeface="Cambria"/>
                <a:cs typeface="Cambria"/>
              </a:rPr>
              <a:t>specialties,</a:t>
            </a:r>
            <a:r>
              <a:rPr dirty="0" sz="36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70">
                <a:solidFill>
                  <a:srgbClr val="302F2F"/>
                </a:solidFill>
                <a:latin typeface="Cambria"/>
                <a:cs typeface="Cambria"/>
              </a:rPr>
              <a:t>signage,</a:t>
            </a:r>
            <a:r>
              <a:rPr dirty="0" sz="36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10">
                <a:solidFill>
                  <a:srgbClr val="302F2F"/>
                </a:solidFill>
                <a:latin typeface="Cambria"/>
                <a:cs typeface="Cambria"/>
              </a:rPr>
              <a:t>etc.</a:t>
            </a:r>
            <a:endParaRPr sz="3600">
              <a:latin typeface="Cambria"/>
              <a:cs typeface="Cambri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0143" y="624840"/>
            <a:ext cx="8281416" cy="219455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6000" y="800100"/>
            <a:ext cx="7028815" cy="1244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0" spc="-505">
                <a:solidFill>
                  <a:srgbClr val="FFFFFF"/>
                </a:solidFill>
              </a:rPr>
              <a:t>Tied-House</a:t>
            </a:r>
            <a:r>
              <a:rPr dirty="0" sz="8000" spc="70">
                <a:solidFill>
                  <a:srgbClr val="FFFFFF"/>
                </a:solidFill>
              </a:rPr>
              <a:t> </a:t>
            </a:r>
            <a:r>
              <a:rPr dirty="0" sz="8000" spc="-720">
                <a:solidFill>
                  <a:srgbClr val="FFFFFF"/>
                </a:solidFill>
              </a:rPr>
              <a:t>Laws</a:t>
            </a:r>
            <a:endParaRPr sz="8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77500"/>
            <a:ext cx="18288000" cy="1510030"/>
          </a:xfrm>
          <a:custGeom>
            <a:avLst/>
            <a:gdLst/>
            <a:ahLst/>
            <a:cxnLst/>
            <a:rect l="l" t="t" r="r" b="b"/>
            <a:pathLst>
              <a:path w="18288000" h="1510029">
                <a:moveTo>
                  <a:pt x="0" y="1509499"/>
                </a:moveTo>
                <a:lnTo>
                  <a:pt x="0" y="0"/>
                </a:lnTo>
                <a:lnTo>
                  <a:pt x="18288000" y="0"/>
                </a:lnTo>
                <a:lnTo>
                  <a:pt x="18288000" y="1509499"/>
                </a:lnTo>
                <a:lnTo>
                  <a:pt x="0" y="1509499"/>
                </a:lnTo>
                <a:close/>
              </a:path>
            </a:pathLst>
          </a:custGeom>
          <a:solidFill>
            <a:srgbClr val="302F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28700" y="1927395"/>
            <a:ext cx="16192500" cy="114300"/>
          </a:xfrm>
          <a:custGeom>
            <a:avLst/>
            <a:gdLst/>
            <a:ahLst/>
            <a:cxnLst/>
            <a:rect l="l" t="t" r="r" b="b"/>
            <a:pathLst>
              <a:path w="16192500" h="114300">
                <a:moveTo>
                  <a:pt x="16192500" y="0"/>
                </a:moveTo>
                <a:lnTo>
                  <a:pt x="0" y="0"/>
                </a:lnTo>
                <a:lnTo>
                  <a:pt x="0" y="114300"/>
                </a:lnTo>
                <a:lnTo>
                  <a:pt x="16192500" y="114300"/>
                </a:lnTo>
                <a:lnTo>
                  <a:pt x="16192500" y="0"/>
                </a:lnTo>
                <a:close/>
              </a:path>
            </a:pathLst>
          </a:custGeom>
          <a:solidFill>
            <a:srgbClr val="302F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16000" y="2249028"/>
            <a:ext cx="2129790" cy="3372485"/>
          </a:xfrm>
          <a:prstGeom prst="rect">
            <a:avLst/>
          </a:prstGeom>
        </p:spPr>
        <p:txBody>
          <a:bodyPr wrap="square" lIns="0" tIns="3225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40"/>
              </a:spcBef>
            </a:pPr>
            <a:r>
              <a:rPr dirty="0" u="sng" sz="5600" spc="-465" b="1">
                <a:solidFill>
                  <a:srgbClr val="302F2F"/>
                </a:solidFill>
                <a:uFill>
                  <a:solidFill>
                    <a:srgbClr val="302F2F"/>
                  </a:solidFill>
                </a:uFill>
                <a:latin typeface="Cambria"/>
                <a:cs typeface="Cambria"/>
              </a:rPr>
              <a:t>Federal</a:t>
            </a:r>
            <a:endParaRPr sz="5600">
              <a:latin typeface="Cambria"/>
              <a:cs typeface="Cambria"/>
            </a:endParaRPr>
          </a:p>
          <a:p>
            <a:pPr marL="469900" indent="-457200">
              <a:lnSpc>
                <a:spcPct val="100000"/>
              </a:lnSpc>
              <a:spcBef>
                <a:spcPts val="1565"/>
              </a:spcBef>
              <a:buFont typeface="Arial"/>
              <a:buChar char="●"/>
              <a:tabLst>
                <a:tab pos="469900" algn="l"/>
              </a:tabLst>
            </a:pPr>
            <a:r>
              <a:rPr dirty="0" sz="3600" spc="160">
                <a:solidFill>
                  <a:srgbClr val="302F2F"/>
                </a:solidFill>
                <a:latin typeface="Cambria"/>
                <a:cs typeface="Cambria"/>
              </a:rPr>
              <a:t>FAA</a:t>
            </a:r>
            <a:r>
              <a:rPr dirty="0" sz="3600" spc="-3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50">
                <a:solidFill>
                  <a:srgbClr val="302F2F"/>
                </a:solidFill>
                <a:latin typeface="Cambria"/>
                <a:cs typeface="Cambria"/>
              </a:rPr>
              <a:t>Act</a:t>
            </a:r>
            <a:endParaRPr sz="3600">
              <a:latin typeface="Cambria"/>
              <a:cs typeface="Cambria"/>
            </a:endParaRPr>
          </a:p>
          <a:p>
            <a:pPr marL="469900" indent="-457200">
              <a:lnSpc>
                <a:spcPct val="100000"/>
              </a:lnSpc>
              <a:spcBef>
                <a:spcPts val="1395"/>
              </a:spcBef>
              <a:buFont typeface="Calibri"/>
              <a:buChar char="●"/>
              <a:tabLst>
                <a:tab pos="469900" algn="l"/>
              </a:tabLst>
            </a:pPr>
            <a:r>
              <a:rPr dirty="0" sz="3600" spc="180">
                <a:solidFill>
                  <a:srgbClr val="302F2F"/>
                </a:solidFill>
                <a:latin typeface="Cambria"/>
                <a:cs typeface="Cambria"/>
              </a:rPr>
              <a:t>CFR</a:t>
            </a:r>
            <a:endParaRPr sz="3600">
              <a:latin typeface="Cambria"/>
              <a:cs typeface="Cambria"/>
            </a:endParaRPr>
          </a:p>
          <a:p>
            <a:pPr marL="469900" indent="-457200">
              <a:lnSpc>
                <a:spcPct val="100000"/>
              </a:lnSpc>
              <a:spcBef>
                <a:spcPts val="1270"/>
              </a:spcBef>
              <a:buFont typeface="Calibri"/>
              <a:buChar char="●"/>
              <a:tabLst>
                <a:tab pos="469900" algn="l"/>
              </a:tabLst>
            </a:pPr>
            <a:r>
              <a:rPr dirty="0" sz="3600" spc="40">
                <a:solidFill>
                  <a:srgbClr val="302F2F"/>
                </a:solidFill>
                <a:latin typeface="Cambria"/>
                <a:cs typeface="Cambria"/>
              </a:rPr>
              <a:t>TTB</a:t>
            </a:r>
            <a:endParaRPr sz="3600">
              <a:latin typeface="Cambria"/>
              <a:cs typeface="Cambri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143" y="701040"/>
            <a:ext cx="5205983" cy="219455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876300"/>
            <a:ext cx="3955415" cy="1244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0" spc="894" b="0">
                <a:solidFill>
                  <a:srgbClr val="FFFFFF"/>
                </a:solidFill>
                <a:latin typeface="Cambria"/>
                <a:cs typeface="Cambria"/>
              </a:rPr>
              <a:t>O</a:t>
            </a:r>
            <a:r>
              <a:rPr dirty="0" sz="8000" spc="-560" b="0">
                <a:solidFill>
                  <a:srgbClr val="FFFFFF"/>
                </a:solidFill>
                <a:latin typeface="Cambria"/>
                <a:cs typeface="Cambria"/>
              </a:rPr>
              <a:t>v</a:t>
            </a:r>
            <a:r>
              <a:rPr dirty="0" sz="8000" spc="-635" b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dirty="0" sz="8000" spc="-375" b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dirty="0" sz="8000" spc="-740" b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dirty="0" sz="8000" spc="-65" b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dirty="0" sz="8000" spc="-400" b="0">
                <a:solidFill>
                  <a:srgbClr val="FFFFFF"/>
                </a:solidFill>
                <a:latin typeface="Cambria"/>
                <a:cs typeface="Cambria"/>
              </a:rPr>
              <a:t>g</a:t>
            </a:r>
            <a:r>
              <a:rPr dirty="0" sz="8000" spc="-210" b="0">
                <a:solidFill>
                  <a:srgbClr val="FFFFFF"/>
                </a:solidFill>
                <a:latin typeface="Cambria"/>
                <a:cs typeface="Cambria"/>
              </a:rPr>
              <a:t>ht</a:t>
            </a:r>
            <a:endParaRPr sz="800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96371" y="2252075"/>
            <a:ext cx="4934585" cy="5506085"/>
          </a:xfrm>
          <a:prstGeom prst="rect">
            <a:avLst/>
          </a:prstGeom>
        </p:spPr>
        <p:txBody>
          <a:bodyPr wrap="square" lIns="0" tIns="3225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40"/>
              </a:spcBef>
            </a:pPr>
            <a:r>
              <a:rPr dirty="0" u="sng" sz="5600" spc="-320" b="1">
                <a:solidFill>
                  <a:srgbClr val="302F2F"/>
                </a:solidFill>
                <a:uFill>
                  <a:solidFill>
                    <a:srgbClr val="302F2F"/>
                  </a:solidFill>
                </a:uFill>
                <a:latin typeface="Cambria"/>
                <a:cs typeface="Cambria"/>
              </a:rPr>
              <a:t>State</a:t>
            </a:r>
            <a:endParaRPr sz="5600">
              <a:latin typeface="Cambria"/>
              <a:cs typeface="Cambria"/>
            </a:endParaRPr>
          </a:p>
          <a:p>
            <a:pPr marL="469900" indent="-457200">
              <a:lnSpc>
                <a:spcPct val="100000"/>
              </a:lnSpc>
              <a:spcBef>
                <a:spcPts val="1565"/>
              </a:spcBef>
              <a:buFont typeface="Calibri"/>
              <a:buChar char="●"/>
              <a:tabLst>
                <a:tab pos="469900" algn="l"/>
              </a:tabLst>
            </a:pPr>
            <a:r>
              <a:rPr dirty="0" sz="3600" spc="-114">
                <a:solidFill>
                  <a:srgbClr val="302F2F"/>
                </a:solidFill>
                <a:latin typeface="Cambria"/>
                <a:cs typeface="Cambria"/>
              </a:rPr>
              <a:t>State</a:t>
            </a:r>
            <a:r>
              <a:rPr dirty="0" sz="3600" spc="2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175">
                <a:solidFill>
                  <a:srgbClr val="302F2F"/>
                </a:solidFill>
                <a:latin typeface="Cambria"/>
                <a:cs typeface="Cambria"/>
              </a:rPr>
              <a:t>ABC</a:t>
            </a:r>
            <a:r>
              <a:rPr dirty="0" sz="3600" spc="3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45">
                <a:solidFill>
                  <a:srgbClr val="302F2F"/>
                </a:solidFill>
                <a:latin typeface="Cambria"/>
                <a:cs typeface="Cambria"/>
              </a:rPr>
              <a:t>authority</a:t>
            </a:r>
            <a:endParaRPr sz="3600">
              <a:latin typeface="Cambria"/>
              <a:cs typeface="Cambria"/>
            </a:endParaRPr>
          </a:p>
          <a:p>
            <a:pPr marL="469900" indent="-457200">
              <a:lnSpc>
                <a:spcPct val="100000"/>
              </a:lnSpc>
              <a:spcBef>
                <a:spcPts val="1395"/>
              </a:spcBef>
              <a:buFont typeface="Calibri"/>
              <a:buChar char="●"/>
              <a:tabLst>
                <a:tab pos="469900" algn="l"/>
              </a:tabLst>
            </a:pPr>
            <a:r>
              <a:rPr dirty="0" sz="3600" spc="-170">
                <a:solidFill>
                  <a:srgbClr val="302F2F"/>
                </a:solidFill>
                <a:latin typeface="Cambria"/>
                <a:cs typeface="Cambria"/>
              </a:rPr>
              <a:t>Police/Enforcement</a:t>
            </a:r>
            <a:endParaRPr sz="3600">
              <a:latin typeface="Cambria"/>
              <a:cs typeface="Cambria"/>
            </a:endParaRPr>
          </a:p>
          <a:p>
            <a:pPr marL="469900" indent="-457200">
              <a:lnSpc>
                <a:spcPct val="100000"/>
              </a:lnSpc>
              <a:spcBef>
                <a:spcPts val="1270"/>
              </a:spcBef>
              <a:buFont typeface="Arial"/>
              <a:buChar char="●"/>
              <a:tabLst>
                <a:tab pos="469900" algn="l"/>
              </a:tabLst>
            </a:pPr>
            <a:r>
              <a:rPr dirty="0" sz="3600">
                <a:solidFill>
                  <a:srgbClr val="302F2F"/>
                </a:solidFill>
                <a:latin typeface="Cambria"/>
                <a:cs typeface="Cambria"/>
              </a:rPr>
              <a:t>Office</a:t>
            </a:r>
            <a:r>
              <a:rPr dirty="0" sz="3600" spc="2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90">
                <a:solidFill>
                  <a:srgbClr val="302F2F"/>
                </a:solidFill>
                <a:latin typeface="Cambria"/>
                <a:cs typeface="Cambria"/>
              </a:rPr>
              <a:t>of</a:t>
            </a:r>
            <a:r>
              <a:rPr dirty="0" sz="3600" spc="3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65">
                <a:solidFill>
                  <a:srgbClr val="302F2F"/>
                </a:solidFill>
                <a:latin typeface="Cambria"/>
                <a:cs typeface="Cambria"/>
              </a:rPr>
              <a:t>the</a:t>
            </a:r>
            <a:r>
              <a:rPr dirty="0" sz="3600" spc="3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25">
                <a:solidFill>
                  <a:srgbClr val="302F2F"/>
                </a:solidFill>
                <a:latin typeface="Cambria"/>
                <a:cs typeface="Cambria"/>
              </a:rPr>
              <a:t>Governor</a:t>
            </a:r>
            <a:endParaRPr sz="3600">
              <a:latin typeface="Cambria"/>
              <a:cs typeface="Cambria"/>
            </a:endParaRPr>
          </a:p>
          <a:p>
            <a:pPr marL="469900" indent="-457200">
              <a:lnSpc>
                <a:spcPct val="100000"/>
              </a:lnSpc>
              <a:spcBef>
                <a:spcPts val="1270"/>
              </a:spcBef>
              <a:buFont typeface="SimSun"/>
              <a:buChar char="●"/>
              <a:tabLst>
                <a:tab pos="469900" algn="l"/>
              </a:tabLst>
            </a:pPr>
            <a:r>
              <a:rPr dirty="0" sz="3600" spc="-140">
                <a:solidFill>
                  <a:srgbClr val="302F2F"/>
                </a:solidFill>
                <a:latin typeface="Cambria"/>
                <a:cs typeface="Cambria"/>
              </a:rPr>
              <a:t>Statutes</a:t>
            </a:r>
            <a:r>
              <a:rPr dirty="0" sz="3600" spc="1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85">
                <a:solidFill>
                  <a:srgbClr val="302F2F"/>
                </a:solidFill>
                <a:latin typeface="Cambria"/>
                <a:cs typeface="Cambria"/>
              </a:rPr>
              <a:t>and</a:t>
            </a:r>
            <a:r>
              <a:rPr dirty="0" sz="3600" spc="2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35">
                <a:solidFill>
                  <a:srgbClr val="302F2F"/>
                </a:solidFill>
                <a:latin typeface="Cambria"/>
                <a:cs typeface="Cambria"/>
              </a:rPr>
              <a:t>Regulations</a:t>
            </a:r>
            <a:endParaRPr sz="3600">
              <a:latin typeface="Cambria"/>
              <a:cs typeface="Cambria"/>
            </a:endParaRPr>
          </a:p>
          <a:p>
            <a:pPr marL="469900" indent="-457200">
              <a:lnSpc>
                <a:spcPct val="100000"/>
              </a:lnSpc>
              <a:spcBef>
                <a:spcPts val="1300"/>
              </a:spcBef>
              <a:buFont typeface="Arial"/>
              <a:buChar char="●"/>
              <a:tabLst>
                <a:tab pos="469900" algn="l"/>
              </a:tabLst>
            </a:pPr>
            <a:r>
              <a:rPr dirty="0" sz="3600" spc="-140">
                <a:solidFill>
                  <a:srgbClr val="302F2F"/>
                </a:solidFill>
                <a:latin typeface="Cambria"/>
                <a:cs typeface="Cambria"/>
              </a:rPr>
              <a:t>Advisory</a:t>
            </a:r>
            <a:r>
              <a:rPr dirty="0" sz="3600" spc="2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60">
                <a:solidFill>
                  <a:srgbClr val="302F2F"/>
                </a:solidFill>
                <a:latin typeface="Cambria"/>
                <a:cs typeface="Cambria"/>
              </a:rPr>
              <a:t>Documents</a:t>
            </a:r>
            <a:endParaRPr sz="3600">
              <a:latin typeface="Cambria"/>
              <a:cs typeface="Cambria"/>
            </a:endParaRPr>
          </a:p>
          <a:p>
            <a:pPr marL="469900" indent="-457200">
              <a:lnSpc>
                <a:spcPct val="100000"/>
              </a:lnSpc>
              <a:spcBef>
                <a:spcPts val="1270"/>
              </a:spcBef>
              <a:buFont typeface="SimSun"/>
              <a:buChar char="●"/>
              <a:tabLst>
                <a:tab pos="469900" algn="l"/>
              </a:tabLst>
            </a:pPr>
            <a:r>
              <a:rPr dirty="0" sz="3600" spc="-200">
                <a:solidFill>
                  <a:srgbClr val="302F2F"/>
                </a:solidFill>
                <a:latin typeface="Cambria"/>
                <a:cs typeface="Cambria"/>
              </a:rPr>
              <a:t>Emergency</a:t>
            </a:r>
            <a:r>
              <a:rPr dirty="0" sz="3600" spc="1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120">
                <a:solidFill>
                  <a:srgbClr val="302F2F"/>
                </a:solidFill>
                <a:latin typeface="Cambria"/>
                <a:cs typeface="Cambria"/>
              </a:rPr>
              <a:t>Orders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860134" y="2708148"/>
            <a:ext cx="3820160" cy="2099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5600" spc="-325" b="1">
                <a:solidFill>
                  <a:srgbClr val="302F2F"/>
                </a:solidFill>
                <a:uFill>
                  <a:solidFill>
                    <a:srgbClr val="302F2F"/>
                  </a:solidFill>
                </a:uFill>
                <a:latin typeface="Cambria"/>
                <a:cs typeface="Cambria"/>
              </a:rPr>
              <a:t>Local</a:t>
            </a:r>
            <a:endParaRPr sz="5600">
              <a:latin typeface="Cambria"/>
              <a:cs typeface="Cambria"/>
            </a:endParaRPr>
          </a:p>
          <a:p>
            <a:pPr marL="469900" indent="-457200">
              <a:lnSpc>
                <a:spcPct val="100000"/>
              </a:lnSpc>
              <a:spcBef>
                <a:spcPts val="175"/>
              </a:spcBef>
              <a:buFont typeface="Arial"/>
              <a:buChar char="●"/>
              <a:tabLst>
                <a:tab pos="469900" algn="l"/>
              </a:tabLst>
            </a:pPr>
            <a:r>
              <a:rPr dirty="0" sz="3600" spc="-100">
                <a:solidFill>
                  <a:srgbClr val="302F2F"/>
                </a:solidFill>
                <a:latin typeface="Cambria"/>
                <a:cs typeface="Cambria"/>
              </a:rPr>
              <a:t>Municipal</a:t>
            </a:r>
            <a:r>
              <a:rPr dirty="0" sz="3600" spc="1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-50">
                <a:solidFill>
                  <a:srgbClr val="302F2F"/>
                </a:solidFill>
                <a:latin typeface="Cambria"/>
                <a:cs typeface="Cambria"/>
              </a:rPr>
              <a:t>Code</a:t>
            </a:r>
            <a:endParaRPr sz="3600">
              <a:latin typeface="Cambria"/>
              <a:cs typeface="Cambria"/>
            </a:endParaRPr>
          </a:p>
          <a:p>
            <a:pPr marL="469900" indent="-457200">
              <a:lnSpc>
                <a:spcPct val="100000"/>
              </a:lnSpc>
              <a:spcBef>
                <a:spcPts val="790"/>
              </a:spcBef>
              <a:buFont typeface="SimSun"/>
              <a:buChar char="●"/>
              <a:tabLst>
                <a:tab pos="469900" algn="l"/>
              </a:tabLst>
            </a:pPr>
            <a:r>
              <a:rPr dirty="0" sz="3600" spc="-125">
                <a:solidFill>
                  <a:srgbClr val="302F2F"/>
                </a:solidFill>
                <a:latin typeface="Cambria"/>
                <a:cs typeface="Cambria"/>
              </a:rPr>
              <a:t>E</a:t>
            </a:r>
            <a:r>
              <a:rPr dirty="0" sz="3600" spc="-235">
                <a:solidFill>
                  <a:srgbClr val="302F2F"/>
                </a:solidFill>
                <a:latin typeface="Cambria"/>
                <a:cs typeface="Cambria"/>
              </a:rPr>
              <a:t>m</a:t>
            </a:r>
            <a:r>
              <a:rPr dirty="0" sz="3600" spc="-285">
                <a:solidFill>
                  <a:srgbClr val="302F2F"/>
                </a:solidFill>
                <a:latin typeface="Cambria"/>
                <a:cs typeface="Cambria"/>
              </a:rPr>
              <a:t>e</a:t>
            </a:r>
            <a:r>
              <a:rPr dirty="0" sz="3600" spc="-170">
                <a:solidFill>
                  <a:srgbClr val="302F2F"/>
                </a:solidFill>
                <a:latin typeface="Cambria"/>
                <a:cs typeface="Cambria"/>
              </a:rPr>
              <a:t>r</a:t>
            </a:r>
            <a:r>
              <a:rPr dirty="0" sz="3600" spc="-185">
                <a:solidFill>
                  <a:srgbClr val="302F2F"/>
                </a:solidFill>
                <a:latin typeface="Cambria"/>
                <a:cs typeface="Cambria"/>
              </a:rPr>
              <a:t>g</a:t>
            </a:r>
            <a:r>
              <a:rPr dirty="0" sz="3600" spc="-285">
                <a:solidFill>
                  <a:srgbClr val="302F2F"/>
                </a:solidFill>
                <a:latin typeface="Cambria"/>
                <a:cs typeface="Cambria"/>
              </a:rPr>
              <a:t>e</a:t>
            </a:r>
            <a:r>
              <a:rPr dirty="0" sz="3600" spc="-155">
                <a:solidFill>
                  <a:srgbClr val="302F2F"/>
                </a:solidFill>
                <a:latin typeface="Cambria"/>
                <a:cs typeface="Cambria"/>
              </a:rPr>
              <a:t>n</a:t>
            </a:r>
            <a:r>
              <a:rPr dirty="0" sz="3600" spc="-105">
                <a:solidFill>
                  <a:srgbClr val="302F2F"/>
                </a:solidFill>
                <a:latin typeface="Cambria"/>
                <a:cs typeface="Cambria"/>
              </a:rPr>
              <a:t>c</a:t>
            </a:r>
            <a:r>
              <a:rPr dirty="0" sz="3600" spc="-254">
                <a:solidFill>
                  <a:srgbClr val="302F2F"/>
                </a:solidFill>
                <a:latin typeface="Cambria"/>
                <a:cs typeface="Cambria"/>
              </a:rPr>
              <a:t>y</a:t>
            </a:r>
            <a:r>
              <a:rPr dirty="0" sz="36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600" spc="409">
                <a:solidFill>
                  <a:srgbClr val="302F2F"/>
                </a:solidFill>
                <a:latin typeface="Cambria"/>
                <a:cs typeface="Cambria"/>
              </a:rPr>
              <a:t>O</a:t>
            </a:r>
            <a:r>
              <a:rPr dirty="0" sz="3600" spc="-170">
                <a:solidFill>
                  <a:srgbClr val="302F2F"/>
                </a:solidFill>
                <a:latin typeface="Cambria"/>
                <a:cs typeface="Cambria"/>
              </a:rPr>
              <a:t>r</a:t>
            </a:r>
            <a:r>
              <a:rPr dirty="0" sz="3600" spc="-165">
                <a:solidFill>
                  <a:srgbClr val="302F2F"/>
                </a:solidFill>
                <a:latin typeface="Cambria"/>
                <a:cs typeface="Cambria"/>
              </a:rPr>
              <a:t>d</a:t>
            </a:r>
            <a:r>
              <a:rPr dirty="0" sz="3600" spc="-285">
                <a:solidFill>
                  <a:srgbClr val="302F2F"/>
                </a:solidFill>
                <a:latin typeface="Cambria"/>
                <a:cs typeface="Cambria"/>
              </a:rPr>
              <a:t>e</a:t>
            </a:r>
            <a:r>
              <a:rPr dirty="0" sz="3600" spc="-170">
                <a:solidFill>
                  <a:srgbClr val="302F2F"/>
                </a:solidFill>
                <a:latin typeface="Cambria"/>
                <a:cs typeface="Cambria"/>
              </a:rPr>
              <a:t>r</a:t>
            </a:r>
            <a:r>
              <a:rPr dirty="0" sz="3600" spc="-335">
                <a:solidFill>
                  <a:srgbClr val="302F2F"/>
                </a:solidFill>
                <a:latin typeface="Cambria"/>
                <a:cs typeface="Cambria"/>
              </a:rPr>
              <a:t>s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77500"/>
            <a:ext cx="18288000" cy="1510030"/>
          </a:xfrm>
          <a:custGeom>
            <a:avLst/>
            <a:gdLst/>
            <a:ahLst/>
            <a:cxnLst/>
            <a:rect l="l" t="t" r="r" b="b"/>
            <a:pathLst>
              <a:path w="18288000" h="1510029">
                <a:moveTo>
                  <a:pt x="0" y="1509499"/>
                </a:moveTo>
                <a:lnTo>
                  <a:pt x="0" y="0"/>
                </a:lnTo>
                <a:lnTo>
                  <a:pt x="18288000" y="0"/>
                </a:lnTo>
                <a:lnTo>
                  <a:pt x="18288000" y="1509499"/>
                </a:lnTo>
                <a:lnTo>
                  <a:pt x="0" y="1509499"/>
                </a:lnTo>
                <a:close/>
              </a:path>
            </a:pathLst>
          </a:custGeom>
          <a:solidFill>
            <a:srgbClr val="302F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28700" y="1927395"/>
            <a:ext cx="16192500" cy="114300"/>
          </a:xfrm>
          <a:custGeom>
            <a:avLst/>
            <a:gdLst/>
            <a:ahLst/>
            <a:cxnLst/>
            <a:rect l="l" t="t" r="r" b="b"/>
            <a:pathLst>
              <a:path w="16192500" h="114300">
                <a:moveTo>
                  <a:pt x="16192500" y="0"/>
                </a:moveTo>
                <a:lnTo>
                  <a:pt x="0" y="0"/>
                </a:lnTo>
                <a:lnTo>
                  <a:pt x="0" y="114300"/>
                </a:lnTo>
                <a:lnTo>
                  <a:pt x="16192500" y="114300"/>
                </a:lnTo>
                <a:lnTo>
                  <a:pt x="16192500" y="0"/>
                </a:lnTo>
                <a:close/>
              </a:path>
            </a:pathLst>
          </a:custGeom>
          <a:solidFill>
            <a:srgbClr val="302F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16000" y="2378964"/>
            <a:ext cx="10120630" cy="5396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20700" indent="-508000">
              <a:lnSpc>
                <a:spcPct val="100000"/>
              </a:lnSpc>
              <a:spcBef>
                <a:spcPts val="100"/>
              </a:spcBef>
              <a:buFont typeface="SimSun"/>
              <a:buChar char="●"/>
              <a:tabLst>
                <a:tab pos="520700" algn="l"/>
              </a:tabLst>
            </a:pPr>
            <a:r>
              <a:rPr dirty="0" sz="4400" spc="55">
                <a:solidFill>
                  <a:srgbClr val="302F2F"/>
                </a:solidFill>
                <a:latin typeface="Cambria"/>
                <a:cs typeface="Cambria"/>
              </a:rPr>
              <a:t>TTB</a:t>
            </a:r>
            <a:r>
              <a:rPr dirty="0" sz="4400" spc="5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400" spc="-420">
                <a:solidFill>
                  <a:srgbClr val="302F2F"/>
                </a:solidFill>
                <a:latin typeface="Cambria"/>
                <a:cs typeface="Cambria"/>
              </a:rPr>
              <a:t>$</a:t>
            </a:r>
            <a:r>
              <a:rPr dirty="0" sz="4400" spc="-640">
                <a:solidFill>
                  <a:srgbClr val="302F2F"/>
                </a:solidFill>
                <a:latin typeface="Cambria"/>
                <a:cs typeface="Cambria"/>
              </a:rPr>
              <a:t>5</a:t>
            </a:r>
            <a:r>
              <a:rPr dirty="0" sz="4400" spc="5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400" spc="95">
                <a:solidFill>
                  <a:srgbClr val="302F2F"/>
                </a:solidFill>
                <a:latin typeface="Cambria"/>
                <a:cs typeface="Cambria"/>
              </a:rPr>
              <a:t>M</a:t>
            </a:r>
            <a:r>
              <a:rPr dirty="0" sz="4400" spc="-45">
                <a:solidFill>
                  <a:srgbClr val="302F2F"/>
                </a:solidFill>
                <a:latin typeface="Cambria"/>
                <a:cs typeface="Cambria"/>
              </a:rPr>
              <a:t>i</a:t>
            </a:r>
            <a:r>
              <a:rPr dirty="0" sz="4400" spc="-50">
                <a:solidFill>
                  <a:srgbClr val="302F2F"/>
                </a:solidFill>
                <a:latin typeface="Cambria"/>
                <a:cs typeface="Cambria"/>
              </a:rPr>
              <a:t>ll</a:t>
            </a:r>
            <a:r>
              <a:rPr dirty="0" sz="4400" spc="-45">
                <a:solidFill>
                  <a:srgbClr val="302F2F"/>
                </a:solidFill>
                <a:latin typeface="Cambria"/>
                <a:cs typeface="Cambria"/>
              </a:rPr>
              <a:t>i</a:t>
            </a:r>
            <a:r>
              <a:rPr dirty="0" sz="4400" spc="-225">
                <a:solidFill>
                  <a:srgbClr val="302F2F"/>
                </a:solidFill>
                <a:latin typeface="Cambria"/>
                <a:cs typeface="Cambria"/>
              </a:rPr>
              <a:t>o</a:t>
            </a:r>
            <a:r>
              <a:rPr dirty="0" sz="4400" spc="-175">
                <a:solidFill>
                  <a:srgbClr val="302F2F"/>
                </a:solidFill>
                <a:latin typeface="Cambria"/>
                <a:cs typeface="Cambria"/>
              </a:rPr>
              <a:t>n</a:t>
            </a:r>
            <a:r>
              <a:rPr dirty="0" sz="4400" spc="6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400" spc="-240">
                <a:solidFill>
                  <a:srgbClr val="302F2F"/>
                </a:solidFill>
                <a:latin typeface="Cambria"/>
                <a:cs typeface="Cambria"/>
              </a:rPr>
              <a:t>app</a:t>
            </a:r>
            <a:r>
              <a:rPr dirty="0" sz="4400" spc="-195">
                <a:solidFill>
                  <a:srgbClr val="302F2F"/>
                </a:solidFill>
                <a:latin typeface="Cambria"/>
                <a:cs typeface="Cambria"/>
              </a:rPr>
              <a:t>r</a:t>
            </a:r>
            <a:r>
              <a:rPr dirty="0" sz="4400" spc="-225">
                <a:solidFill>
                  <a:srgbClr val="302F2F"/>
                </a:solidFill>
                <a:latin typeface="Cambria"/>
                <a:cs typeface="Cambria"/>
              </a:rPr>
              <a:t>o</a:t>
            </a:r>
            <a:r>
              <a:rPr dirty="0" sz="4400" spc="-235">
                <a:solidFill>
                  <a:srgbClr val="302F2F"/>
                </a:solidFill>
                <a:latin typeface="Cambria"/>
                <a:cs typeface="Cambria"/>
              </a:rPr>
              <a:t>p</a:t>
            </a:r>
            <a:r>
              <a:rPr dirty="0" sz="4400" spc="-180">
                <a:solidFill>
                  <a:srgbClr val="302F2F"/>
                </a:solidFill>
                <a:latin typeface="Cambria"/>
                <a:cs typeface="Cambria"/>
              </a:rPr>
              <a:t>r</a:t>
            </a:r>
            <a:r>
              <a:rPr dirty="0" sz="4400" spc="-45">
                <a:solidFill>
                  <a:srgbClr val="302F2F"/>
                </a:solidFill>
                <a:latin typeface="Cambria"/>
                <a:cs typeface="Cambria"/>
              </a:rPr>
              <a:t>i</a:t>
            </a:r>
            <a:r>
              <a:rPr dirty="0" sz="4400" spc="-125">
                <a:solidFill>
                  <a:srgbClr val="302F2F"/>
                </a:solidFill>
                <a:latin typeface="Cambria"/>
                <a:cs typeface="Cambria"/>
              </a:rPr>
              <a:t>at</a:t>
            </a:r>
            <a:r>
              <a:rPr dirty="0" sz="4400" spc="-95">
                <a:solidFill>
                  <a:srgbClr val="302F2F"/>
                </a:solidFill>
                <a:latin typeface="Cambria"/>
                <a:cs typeface="Cambria"/>
              </a:rPr>
              <a:t>i</a:t>
            </a:r>
            <a:r>
              <a:rPr dirty="0" sz="4400" spc="-225">
                <a:solidFill>
                  <a:srgbClr val="302F2F"/>
                </a:solidFill>
                <a:latin typeface="Cambria"/>
                <a:cs typeface="Cambria"/>
              </a:rPr>
              <a:t>o</a:t>
            </a:r>
            <a:r>
              <a:rPr dirty="0" sz="4400" spc="-175">
                <a:solidFill>
                  <a:srgbClr val="302F2F"/>
                </a:solidFill>
                <a:latin typeface="Cambria"/>
                <a:cs typeface="Cambria"/>
              </a:rPr>
              <a:t>n</a:t>
            </a:r>
            <a:endParaRPr sz="4400">
              <a:latin typeface="Cambria"/>
              <a:cs typeface="Cambria"/>
            </a:endParaRPr>
          </a:p>
          <a:p>
            <a:pPr lvl="1" marL="1384300" indent="-508000">
              <a:lnSpc>
                <a:spcPct val="100000"/>
              </a:lnSpc>
              <a:spcBef>
                <a:spcPts val="20"/>
              </a:spcBef>
              <a:buFont typeface="Arial"/>
              <a:buChar char="○"/>
              <a:tabLst>
                <a:tab pos="1384300" algn="l"/>
              </a:tabLst>
            </a:pPr>
            <a:r>
              <a:rPr dirty="0" sz="4400" spc="-100">
                <a:solidFill>
                  <a:srgbClr val="302F2F"/>
                </a:solidFill>
                <a:latin typeface="Cambria"/>
                <a:cs typeface="Cambria"/>
              </a:rPr>
              <a:t>Tied</a:t>
            </a:r>
            <a:r>
              <a:rPr dirty="0" sz="4400" spc="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400" spc="-185">
                <a:solidFill>
                  <a:srgbClr val="302F2F"/>
                </a:solidFill>
                <a:latin typeface="Cambria"/>
                <a:cs typeface="Cambria"/>
              </a:rPr>
              <a:t>House</a:t>
            </a:r>
            <a:r>
              <a:rPr dirty="0" sz="4400" spc="6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400" spc="-190">
                <a:solidFill>
                  <a:srgbClr val="302F2F"/>
                </a:solidFill>
                <a:latin typeface="Cambria"/>
                <a:cs typeface="Cambria"/>
              </a:rPr>
              <a:t>(“pay-to-play,”</a:t>
            </a:r>
            <a:r>
              <a:rPr dirty="0" sz="4400" spc="5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400" spc="-140">
                <a:solidFill>
                  <a:srgbClr val="302F2F"/>
                </a:solidFill>
                <a:latin typeface="Cambria"/>
                <a:cs typeface="Cambria"/>
              </a:rPr>
              <a:t>slotting</a:t>
            </a:r>
            <a:r>
              <a:rPr dirty="0" sz="4400" spc="6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400" spc="-285">
                <a:solidFill>
                  <a:srgbClr val="302F2F"/>
                </a:solidFill>
                <a:latin typeface="Cambria"/>
                <a:cs typeface="Cambria"/>
              </a:rPr>
              <a:t>fees)</a:t>
            </a:r>
            <a:endParaRPr sz="4400">
              <a:latin typeface="Cambria"/>
              <a:cs typeface="Cambria"/>
            </a:endParaRPr>
          </a:p>
          <a:p>
            <a:pPr marL="1384300" indent="-508000">
              <a:lnSpc>
                <a:spcPct val="100000"/>
              </a:lnSpc>
              <a:spcBef>
                <a:spcPts val="25"/>
              </a:spcBef>
              <a:buFont typeface="SimSun"/>
              <a:buChar char="○"/>
              <a:tabLst>
                <a:tab pos="1384300" algn="l"/>
              </a:tabLst>
            </a:pPr>
            <a:r>
              <a:rPr dirty="0" sz="4400" spc="-210">
                <a:solidFill>
                  <a:srgbClr val="302F2F"/>
                </a:solidFill>
                <a:latin typeface="Cambria"/>
                <a:cs typeface="Cambria"/>
              </a:rPr>
              <a:t>Exclusive</a:t>
            </a:r>
            <a:r>
              <a:rPr dirty="0" sz="4400" spc="1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400" spc="-30">
                <a:solidFill>
                  <a:srgbClr val="302F2F"/>
                </a:solidFill>
                <a:latin typeface="Cambria"/>
                <a:cs typeface="Cambria"/>
              </a:rPr>
              <a:t>Outlet</a:t>
            </a:r>
            <a:endParaRPr sz="4400">
              <a:latin typeface="Cambria"/>
              <a:cs typeface="Cambria"/>
            </a:endParaRPr>
          </a:p>
          <a:p>
            <a:pPr marL="1384300" indent="-508000">
              <a:lnSpc>
                <a:spcPts val="5245"/>
              </a:lnSpc>
              <a:spcBef>
                <a:spcPts val="25"/>
              </a:spcBef>
              <a:buFont typeface="Arial"/>
              <a:buChar char="○"/>
              <a:tabLst>
                <a:tab pos="1384300" algn="l"/>
              </a:tabLst>
            </a:pPr>
            <a:r>
              <a:rPr dirty="0" sz="4400" spc="-140">
                <a:solidFill>
                  <a:srgbClr val="302F2F"/>
                </a:solidFill>
                <a:latin typeface="Cambria"/>
                <a:cs typeface="Cambria"/>
              </a:rPr>
              <a:t>Commercial</a:t>
            </a:r>
            <a:r>
              <a:rPr dirty="0" sz="44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400" spc="-220">
                <a:solidFill>
                  <a:srgbClr val="302F2F"/>
                </a:solidFill>
                <a:latin typeface="Cambria"/>
                <a:cs typeface="Cambria"/>
              </a:rPr>
              <a:t>Bribery</a:t>
            </a:r>
            <a:endParaRPr sz="4400">
              <a:latin typeface="Cambria"/>
              <a:cs typeface="Cambria"/>
            </a:endParaRPr>
          </a:p>
          <a:p>
            <a:pPr marL="1384300" indent="-508000">
              <a:lnSpc>
                <a:spcPts val="5245"/>
              </a:lnSpc>
              <a:buFont typeface="Calibri"/>
              <a:buChar char="○"/>
              <a:tabLst>
                <a:tab pos="1384300" algn="l"/>
              </a:tabLst>
            </a:pPr>
            <a:r>
              <a:rPr dirty="0" sz="4400" spc="-140">
                <a:solidFill>
                  <a:srgbClr val="302F2F"/>
                </a:solidFill>
                <a:latin typeface="Cambria"/>
                <a:cs typeface="Cambria"/>
              </a:rPr>
              <a:t>Consignment</a:t>
            </a:r>
            <a:r>
              <a:rPr dirty="0" sz="4400" spc="2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400" spc="-235">
                <a:solidFill>
                  <a:srgbClr val="302F2F"/>
                </a:solidFill>
                <a:latin typeface="Cambria"/>
                <a:cs typeface="Cambria"/>
              </a:rPr>
              <a:t>Sales</a:t>
            </a:r>
            <a:endParaRPr sz="4400">
              <a:latin typeface="Cambria"/>
              <a:cs typeface="Cambria"/>
            </a:endParaRPr>
          </a:p>
          <a:p>
            <a:pPr marL="520700" indent="-508000">
              <a:lnSpc>
                <a:spcPct val="100000"/>
              </a:lnSpc>
              <a:buFont typeface="Calibri"/>
              <a:buChar char="●"/>
              <a:tabLst>
                <a:tab pos="520700" algn="l"/>
              </a:tabLst>
            </a:pPr>
            <a:r>
              <a:rPr dirty="0" sz="4400" spc="-140">
                <a:solidFill>
                  <a:srgbClr val="302F2F"/>
                </a:solidFill>
                <a:latin typeface="Cambria"/>
                <a:cs typeface="Cambria"/>
              </a:rPr>
              <a:t>State</a:t>
            </a:r>
            <a:r>
              <a:rPr dirty="0" sz="44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400" spc="-195">
                <a:solidFill>
                  <a:srgbClr val="302F2F"/>
                </a:solidFill>
                <a:latin typeface="Cambria"/>
                <a:cs typeface="Cambria"/>
              </a:rPr>
              <a:t>cooperation</a:t>
            </a:r>
            <a:endParaRPr sz="4400">
              <a:latin typeface="Cambria"/>
              <a:cs typeface="Cambria"/>
            </a:endParaRPr>
          </a:p>
          <a:p>
            <a:pPr marL="520700" indent="-508000">
              <a:lnSpc>
                <a:spcPct val="100000"/>
              </a:lnSpc>
              <a:spcBef>
                <a:spcPts val="25"/>
              </a:spcBef>
              <a:buFont typeface="Calibri"/>
              <a:buChar char="●"/>
              <a:tabLst>
                <a:tab pos="520700" algn="l"/>
              </a:tabLst>
            </a:pPr>
            <a:r>
              <a:rPr dirty="0" sz="4400" spc="-204">
                <a:solidFill>
                  <a:srgbClr val="302F2F"/>
                </a:solidFill>
                <a:latin typeface="Cambria"/>
                <a:cs typeface="Cambria"/>
              </a:rPr>
              <a:t>Covid-19</a:t>
            </a:r>
            <a:endParaRPr sz="4400">
              <a:latin typeface="Cambria"/>
              <a:cs typeface="Cambria"/>
            </a:endParaRPr>
          </a:p>
          <a:p>
            <a:pPr marL="520700" indent="-508000">
              <a:lnSpc>
                <a:spcPct val="100000"/>
              </a:lnSpc>
              <a:spcBef>
                <a:spcPts val="25"/>
              </a:spcBef>
              <a:buFont typeface="Calibri"/>
              <a:buChar char="●"/>
              <a:tabLst>
                <a:tab pos="520700" algn="l"/>
              </a:tabLst>
            </a:pPr>
            <a:r>
              <a:rPr dirty="0" sz="4400" spc="-130">
                <a:solidFill>
                  <a:srgbClr val="302F2F"/>
                </a:solidFill>
                <a:latin typeface="Cambria"/>
                <a:cs typeface="Cambria"/>
              </a:rPr>
              <a:t>What</a:t>
            </a:r>
            <a:r>
              <a:rPr dirty="0" sz="4400" spc="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400" spc="-215">
                <a:solidFill>
                  <a:srgbClr val="302F2F"/>
                </a:solidFill>
                <a:latin typeface="Cambria"/>
                <a:cs typeface="Cambria"/>
              </a:rPr>
              <a:t>is</a:t>
            </a:r>
            <a:r>
              <a:rPr dirty="0" sz="4400" spc="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400" spc="-265">
                <a:solidFill>
                  <a:srgbClr val="302F2F"/>
                </a:solidFill>
                <a:latin typeface="Cambria"/>
                <a:cs typeface="Cambria"/>
              </a:rPr>
              <a:t>requested</a:t>
            </a:r>
            <a:r>
              <a:rPr dirty="0" sz="4400" spc="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400" spc="-185">
                <a:solidFill>
                  <a:srgbClr val="302F2F"/>
                </a:solidFill>
                <a:latin typeface="Cambria"/>
                <a:cs typeface="Cambria"/>
              </a:rPr>
              <a:t>during</a:t>
            </a:r>
            <a:r>
              <a:rPr dirty="0" sz="4400" spc="5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400" spc="-195">
                <a:solidFill>
                  <a:srgbClr val="302F2F"/>
                </a:solidFill>
                <a:latin typeface="Cambria"/>
                <a:cs typeface="Cambria"/>
              </a:rPr>
              <a:t>investigation?</a:t>
            </a:r>
            <a:endParaRPr sz="4400">
              <a:latin typeface="Cambria"/>
              <a:cs typeface="Cambri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7095" y="4145279"/>
            <a:ext cx="5224272" cy="244754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143" y="624840"/>
            <a:ext cx="11570208" cy="219455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800100"/>
            <a:ext cx="10316845" cy="1244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0" spc="-225" b="0">
                <a:solidFill>
                  <a:srgbClr val="FFFFFF"/>
                </a:solidFill>
                <a:latin typeface="Cambria"/>
                <a:cs typeface="Cambria"/>
              </a:rPr>
              <a:t>Ramped-Up</a:t>
            </a:r>
            <a:r>
              <a:rPr dirty="0" sz="8000" spc="90" b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8000" spc="-340" b="0">
                <a:solidFill>
                  <a:srgbClr val="FFFFFF"/>
                </a:solidFill>
                <a:latin typeface="Cambria"/>
                <a:cs typeface="Cambria"/>
              </a:rPr>
              <a:t>Enforcement</a:t>
            </a:r>
            <a:endParaRPr sz="8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77500"/>
            <a:ext cx="18288000" cy="1510030"/>
          </a:xfrm>
          <a:custGeom>
            <a:avLst/>
            <a:gdLst/>
            <a:ahLst/>
            <a:cxnLst/>
            <a:rect l="l" t="t" r="r" b="b"/>
            <a:pathLst>
              <a:path w="18288000" h="1510029">
                <a:moveTo>
                  <a:pt x="0" y="1509499"/>
                </a:moveTo>
                <a:lnTo>
                  <a:pt x="0" y="0"/>
                </a:lnTo>
                <a:lnTo>
                  <a:pt x="18288000" y="0"/>
                </a:lnTo>
                <a:lnTo>
                  <a:pt x="18288000" y="1509499"/>
                </a:lnTo>
                <a:lnTo>
                  <a:pt x="0" y="1509499"/>
                </a:lnTo>
                <a:close/>
              </a:path>
            </a:pathLst>
          </a:custGeom>
          <a:solidFill>
            <a:srgbClr val="302F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28700" y="1927395"/>
            <a:ext cx="16192500" cy="114300"/>
          </a:xfrm>
          <a:custGeom>
            <a:avLst/>
            <a:gdLst/>
            <a:ahLst/>
            <a:cxnLst/>
            <a:rect l="l" t="t" r="r" b="b"/>
            <a:pathLst>
              <a:path w="16192500" h="114300">
                <a:moveTo>
                  <a:pt x="16192500" y="0"/>
                </a:moveTo>
                <a:lnTo>
                  <a:pt x="0" y="0"/>
                </a:lnTo>
                <a:lnTo>
                  <a:pt x="0" y="114300"/>
                </a:lnTo>
                <a:lnTo>
                  <a:pt x="16192500" y="114300"/>
                </a:lnTo>
                <a:lnTo>
                  <a:pt x="16192500" y="0"/>
                </a:lnTo>
                <a:close/>
              </a:path>
            </a:pathLst>
          </a:custGeom>
          <a:solidFill>
            <a:srgbClr val="302F2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99192" y="3959352"/>
            <a:ext cx="4258056" cy="236829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65580" y="2379980"/>
            <a:ext cx="6467475" cy="5152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13080" indent="-50038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512445" algn="l"/>
                <a:tab pos="513080" algn="l"/>
              </a:tabLst>
            </a:pPr>
            <a:r>
              <a:rPr dirty="0" sz="4800" spc="-100">
                <a:solidFill>
                  <a:srgbClr val="302F2F"/>
                </a:solidFill>
                <a:latin typeface="Cambria"/>
                <a:cs typeface="Cambria"/>
              </a:rPr>
              <a:t>Slotting</a:t>
            </a:r>
            <a:r>
              <a:rPr dirty="0" sz="48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800" spc="-335">
                <a:solidFill>
                  <a:srgbClr val="302F2F"/>
                </a:solidFill>
                <a:latin typeface="Cambria"/>
                <a:cs typeface="Cambria"/>
              </a:rPr>
              <a:t>Fees</a:t>
            </a:r>
            <a:endParaRPr sz="4800">
              <a:latin typeface="Cambria"/>
              <a:cs typeface="Cambria"/>
            </a:endParaRPr>
          </a:p>
          <a:p>
            <a:pPr marL="513080" indent="-500380">
              <a:lnSpc>
                <a:spcPts val="5725"/>
              </a:lnSpc>
              <a:spcBef>
                <a:spcPts val="45"/>
              </a:spcBef>
              <a:buFont typeface="Arial"/>
              <a:buChar char="•"/>
              <a:tabLst>
                <a:tab pos="512445" algn="l"/>
                <a:tab pos="513080" algn="l"/>
              </a:tabLst>
            </a:pPr>
            <a:r>
              <a:rPr dirty="0" sz="4800" spc="-229">
                <a:solidFill>
                  <a:srgbClr val="302F2F"/>
                </a:solidFill>
                <a:latin typeface="Cambria"/>
                <a:cs typeface="Cambria"/>
              </a:rPr>
              <a:t>Sponsorship</a:t>
            </a:r>
            <a:r>
              <a:rPr dirty="0" sz="480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800" spc="-220">
                <a:solidFill>
                  <a:srgbClr val="302F2F"/>
                </a:solidFill>
                <a:latin typeface="Cambria"/>
                <a:cs typeface="Cambria"/>
              </a:rPr>
              <a:t>Agreements</a:t>
            </a:r>
            <a:endParaRPr sz="4800">
              <a:latin typeface="Cambria"/>
              <a:cs typeface="Cambria"/>
            </a:endParaRPr>
          </a:p>
          <a:p>
            <a:pPr marL="513080" indent="-500380">
              <a:lnSpc>
                <a:spcPts val="5725"/>
              </a:lnSpc>
              <a:buChar char="•"/>
              <a:tabLst>
                <a:tab pos="512445" algn="l"/>
                <a:tab pos="513080" algn="l"/>
              </a:tabLst>
            </a:pPr>
            <a:r>
              <a:rPr dirty="0" sz="4800" spc="-85">
                <a:solidFill>
                  <a:srgbClr val="302F2F"/>
                </a:solidFill>
                <a:latin typeface="Cambria"/>
                <a:cs typeface="Cambria"/>
              </a:rPr>
              <a:t>Alcohol</a:t>
            </a:r>
            <a:r>
              <a:rPr dirty="0" sz="48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800" spc="-204">
                <a:solidFill>
                  <a:srgbClr val="302F2F"/>
                </a:solidFill>
                <a:latin typeface="Cambria"/>
                <a:cs typeface="Cambria"/>
              </a:rPr>
              <a:t>Delivery</a:t>
            </a:r>
            <a:endParaRPr sz="4800">
              <a:latin typeface="Cambria"/>
              <a:cs typeface="Cambria"/>
            </a:endParaRPr>
          </a:p>
          <a:p>
            <a:pPr marL="513080" indent="-500380">
              <a:lnSpc>
                <a:spcPts val="5725"/>
              </a:lnSpc>
              <a:spcBef>
                <a:spcPts val="50"/>
              </a:spcBef>
              <a:buFont typeface="Arial"/>
              <a:buChar char="•"/>
              <a:tabLst>
                <a:tab pos="512445" algn="l"/>
                <a:tab pos="513080" algn="l"/>
              </a:tabLst>
            </a:pPr>
            <a:r>
              <a:rPr dirty="0" sz="4800" spc="-195">
                <a:solidFill>
                  <a:srgbClr val="302F2F"/>
                </a:solidFill>
                <a:latin typeface="Cambria"/>
                <a:cs typeface="Cambria"/>
              </a:rPr>
              <a:t>Use</a:t>
            </a:r>
            <a:r>
              <a:rPr dirty="0" sz="48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800" spc="-114">
                <a:solidFill>
                  <a:srgbClr val="302F2F"/>
                </a:solidFill>
                <a:latin typeface="Cambria"/>
                <a:cs typeface="Cambria"/>
              </a:rPr>
              <a:t>of</a:t>
            </a:r>
            <a:r>
              <a:rPr dirty="0" sz="4800" spc="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800" spc="-105">
                <a:solidFill>
                  <a:srgbClr val="302F2F"/>
                </a:solidFill>
                <a:latin typeface="Cambria"/>
                <a:cs typeface="Cambria"/>
              </a:rPr>
              <a:t>Third</a:t>
            </a:r>
            <a:r>
              <a:rPr dirty="0" sz="4800" spc="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800" spc="-220">
                <a:solidFill>
                  <a:srgbClr val="302F2F"/>
                </a:solidFill>
                <a:latin typeface="Cambria"/>
                <a:cs typeface="Cambria"/>
              </a:rPr>
              <a:t>Parties</a:t>
            </a:r>
            <a:endParaRPr sz="4800">
              <a:latin typeface="Cambria"/>
              <a:cs typeface="Cambria"/>
            </a:endParaRPr>
          </a:p>
          <a:p>
            <a:pPr marL="513080" indent="-500380">
              <a:lnSpc>
                <a:spcPts val="5725"/>
              </a:lnSpc>
              <a:buFont typeface="Arial"/>
              <a:buChar char="•"/>
              <a:tabLst>
                <a:tab pos="512445" algn="l"/>
                <a:tab pos="513080" algn="l"/>
              </a:tabLst>
            </a:pPr>
            <a:r>
              <a:rPr dirty="0" sz="4800" spc="-190">
                <a:solidFill>
                  <a:srgbClr val="302F2F"/>
                </a:solidFill>
                <a:latin typeface="Cambria"/>
                <a:cs typeface="Cambria"/>
              </a:rPr>
              <a:t>Entertainment</a:t>
            </a:r>
            <a:endParaRPr sz="4800">
              <a:latin typeface="Cambria"/>
              <a:cs typeface="Cambria"/>
            </a:endParaRPr>
          </a:p>
          <a:p>
            <a:pPr marL="513080" indent="-500380">
              <a:lnSpc>
                <a:spcPct val="100000"/>
              </a:lnSpc>
              <a:spcBef>
                <a:spcPts val="45"/>
              </a:spcBef>
              <a:buChar char="•"/>
              <a:tabLst>
                <a:tab pos="512445" algn="l"/>
                <a:tab pos="513080" algn="l"/>
              </a:tabLst>
            </a:pPr>
            <a:r>
              <a:rPr dirty="0" sz="4800" spc="-185">
                <a:solidFill>
                  <a:srgbClr val="302F2F"/>
                </a:solidFill>
                <a:latin typeface="Cambria"/>
                <a:cs typeface="Cambria"/>
              </a:rPr>
              <a:t>Incentive</a:t>
            </a:r>
            <a:r>
              <a:rPr dirty="0" sz="4800" spc="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800" spc="-275">
                <a:solidFill>
                  <a:srgbClr val="302F2F"/>
                </a:solidFill>
                <a:latin typeface="Cambria"/>
                <a:cs typeface="Cambria"/>
              </a:rPr>
              <a:t>Programs</a:t>
            </a:r>
            <a:endParaRPr sz="4800">
              <a:latin typeface="Cambria"/>
              <a:cs typeface="Cambria"/>
            </a:endParaRPr>
          </a:p>
          <a:p>
            <a:pPr marL="513080" indent="-500380">
              <a:lnSpc>
                <a:spcPct val="100000"/>
              </a:lnSpc>
              <a:spcBef>
                <a:spcPts val="50"/>
              </a:spcBef>
              <a:buChar char="•"/>
              <a:tabLst>
                <a:tab pos="512445" algn="l"/>
                <a:tab pos="513080" algn="l"/>
              </a:tabLst>
            </a:pPr>
            <a:r>
              <a:rPr dirty="0" sz="4800" spc="-225">
                <a:solidFill>
                  <a:srgbClr val="302F2F"/>
                </a:solidFill>
                <a:latin typeface="Cambria"/>
                <a:cs typeface="Cambria"/>
              </a:rPr>
              <a:t>Covid-19</a:t>
            </a:r>
            <a:r>
              <a:rPr dirty="0" sz="48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800" spc="-270">
                <a:solidFill>
                  <a:srgbClr val="302F2F"/>
                </a:solidFill>
                <a:latin typeface="Cambria"/>
                <a:cs typeface="Cambria"/>
              </a:rPr>
              <a:t>Procedures</a:t>
            </a:r>
            <a:endParaRPr sz="4800">
              <a:latin typeface="Cambria"/>
              <a:cs typeface="Cambri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143" y="624840"/>
            <a:ext cx="11759184" cy="219455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800100"/>
            <a:ext cx="10507980" cy="1244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0" spc="-235" b="0">
                <a:solidFill>
                  <a:srgbClr val="FFFFFF"/>
                </a:solidFill>
                <a:latin typeface="Cambria"/>
                <a:cs typeface="Cambria"/>
              </a:rPr>
              <a:t>What</a:t>
            </a:r>
            <a:r>
              <a:rPr dirty="0" sz="8000" spc="85" b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8000" spc="-400" b="0">
                <a:solidFill>
                  <a:srgbClr val="FFFFFF"/>
                </a:solidFill>
                <a:latin typeface="Cambria"/>
                <a:cs typeface="Cambria"/>
              </a:rPr>
              <a:t>is</a:t>
            </a:r>
            <a:r>
              <a:rPr dirty="0" sz="8000" spc="90" b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8000" spc="-340" b="0">
                <a:solidFill>
                  <a:srgbClr val="FFFFFF"/>
                </a:solidFill>
                <a:latin typeface="Cambria"/>
                <a:cs typeface="Cambria"/>
              </a:rPr>
              <a:t>being</a:t>
            </a:r>
            <a:r>
              <a:rPr dirty="0" sz="8000" spc="85" b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8000" spc="-365" b="0">
                <a:solidFill>
                  <a:srgbClr val="FFFFFF"/>
                </a:solidFill>
                <a:latin typeface="Cambria"/>
                <a:cs typeface="Cambria"/>
              </a:rPr>
              <a:t>scrutinized?</a:t>
            </a:r>
            <a:endParaRPr sz="8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1927395"/>
            <a:ext cx="16192500" cy="114300"/>
          </a:xfrm>
          <a:custGeom>
            <a:avLst/>
            <a:gdLst/>
            <a:ahLst/>
            <a:cxnLst/>
            <a:rect l="l" t="t" r="r" b="b"/>
            <a:pathLst>
              <a:path w="16192500" h="114300">
                <a:moveTo>
                  <a:pt x="16192500" y="0"/>
                </a:moveTo>
                <a:lnTo>
                  <a:pt x="0" y="0"/>
                </a:lnTo>
                <a:lnTo>
                  <a:pt x="0" y="114300"/>
                </a:lnTo>
                <a:lnTo>
                  <a:pt x="16192500" y="114300"/>
                </a:lnTo>
                <a:lnTo>
                  <a:pt x="16192500" y="0"/>
                </a:lnTo>
                <a:close/>
              </a:path>
            </a:pathLst>
          </a:custGeom>
          <a:solidFill>
            <a:srgbClr val="302F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54100" y="2410459"/>
            <a:ext cx="16101694" cy="7340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31800" indent="-419100">
              <a:lnSpc>
                <a:spcPct val="100000"/>
              </a:lnSpc>
              <a:spcBef>
                <a:spcPts val="100"/>
              </a:spcBef>
              <a:buFont typeface="SimSun"/>
              <a:buChar char="●"/>
              <a:tabLst>
                <a:tab pos="431800" algn="l"/>
              </a:tabLst>
            </a:pPr>
            <a:r>
              <a:rPr dirty="0" sz="3000" spc="-85">
                <a:solidFill>
                  <a:srgbClr val="302F2F"/>
                </a:solidFill>
                <a:latin typeface="Cambria"/>
                <a:cs typeface="Cambria"/>
              </a:rPr>
              <a:t>Violations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80">
                <a:solidFill>
                  <a:srgbClr val="302F2F"/>
                </a:solidFill>
                <a:latin typeface="Cambria"/>
                <a:cs typeface="Cambria"/>
              </a:rPr>
              <a:t>of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135">
                <a:solidFill>
                  <a:srgbClr val="302F2F"/>
                </a:solidFill>
                <a:latin typeface="Cambria"/>
                <a:cs typeface="Cambria"/>
              </a:rPr>
              <a:t>FAA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50">
                <a:solidFill>
                  <a:srgbClr val="302F2F"/>
                </a:solidFill>
                <a:latin typeface="Cambria"/>
                <a:cs typeface="Cambria"/>
              </a:rPr>
              <a:t>Act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20">
                <a:solidFill>
                  <a:srgbClr val="302F2F"/>
                </a:solidFill>
                <a:latin typeface="Cambria"/>
                <a:cs typeface="Cambria"/>
              </a:rPr>
              <a:t>Trade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10">
                <a:solidFill>
                  <a:srgbClr val="302F2F"/>
                </a:solidFill>
                <a:latin typeface="Cambria"/>
                <a:cs typeface="Cambria"/>
              </a:rPr>
              <a:t>Practice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20">
                <a:solidFill>
                  <a:srgbClr val="302F2F"/>
                </a:solidFill>
                <a:latin typeface="Cambria"/>
                <a:cs typeface="Cambria"/>
              </a:rPr>
              <a:t>prohibitions:</a:t>
            </a:r>
            <a:endParaRPr sz="3000">
              <a:latin typeface="Cambria"/>
              <a:cs typeface="Cambria"/>
            </a:endParaRPr>
          </a:p>
          <a:p>
            <a:pPr lvl="1" marL="889000" indent="-419100">
              <a:lnSpc>
                <a:spcPct val="100000"/>
              </a:lnSpc>
              <a:buFont typeface="SimSun"/>
              <a:buChar char="○"/>
              <a:tabLst>
                <a:tab pos="889000" algn="l"/>
              </a:tabLst>
            </a:pPr>
            <a:r>
              <a:rPr dirty="0" sz="3000" spc="355">
                <a:solidFill>
                  <a:srgbClr val="302F2F"/>
                </a:solidFill>
                <a:latin typeface="Cambria"/>
                <a:cs typeface="Cambria"/>
              </a:rPr>
              <a:t>C</a:t>
            </a:r>
            <a:r>
              <a:rPr dirty="0" sz="3000" spc="-145">
                <a:solidFill>
                  <a:srgbClr val="302F2F"/>
                </a:solidFill>
                <a:latin typeface="Cambria"/>
                <a:cs typeface="Cambria"/>
              </a:rPr>
              <a:t>r</a:t>
            </a:r>
            <a:r>
              <a:rPr dirty="0" sz="3000" spc="-30">
                <a:solidFill>
                  <a:srgbClr val="302F2F"/>
                </a:solidFill>
                <a:latin typeface="Cambria"/>
                <a:cs typeface="Cambria"/>
              </a:rPr>
              <a:t>i</a:t>
            </a:r>
            <a:r>
              <a:rPr dirty="0" sz="3000" spc="-200">
                <a:solidFill>
                  <a:srgbClr val="302F2F"/>
                </a:solidFill>
                <a:latin typeface="Cambria"/>
                <a:cs typeface="Cambria"/>
              </a:rPr>
              <a:t>m</a:t>
            </a:r>
            <a:r>
              <a:rPr dirty="0" sz="3000" spc="-30">
                <a:solidFill>
                  <a:srgbClr val="302F2F"/>
                </a:solidFill>
                <a:latin typeface="Cambria"/>
                <a:cs typeface="Cambria"/>
              </a:rPr>
              <a:t>i</a:t>
            </a:r>
            <a:r>
              <a:rPr dirty="0" sz="3000" spc="-114">
                <a:solidFill>
                  <a:srgbClr val="302F2F"/>
                </a:solidFill>
                <a:latin typeface="Cambria"/>
                <a:cs typeface="Cambria"/>
              </a:rPr>
              <a:t>n</a:t>
            </a:r>
            <a:r>
              <a:rPr dirty="0" sz="3000" spc="-204">
                <a:solidFill>
                  <a:srgbClr val="302F2F"/>
                </a:solidFill>
                <a:latin typeface="Cambria"/>
                <a:cs typeface="Cambria"/>
              </a:rPr>
              <a:t>a</a:t>
            </a:r>
            <a:r>
              <a:rPr dirty="0" sz="3000" spc="-35">
                <a:solidFill>
                  <a:srgbClr val="302F2F"/>
                </a:solidFill>
                <a:latin typeface="Cambria"/>
                <a:cs typeface="Cambria"/>
              </a:rPr>
              <a:t>l</a:t>
            </a:r>
            <a:r>
              <a:rPr dirty="0" sz="3000" spc="3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90">
                <a:solidFill>
                  <a:srgbClr val="302F2F"/>
                </a:solidFill>
                <a:latin typeface="Cambria"/>
                <a:cs typeface="Cambria"/>
              </a:rPr>
              <a:t>c</a:t>
            </a:r>
            <a:r>
              <a:rPr dirty="0" sz="3000" spc="-185">
                <a:solidFill>
                  <a:srgbClr val="302F2F"/>
                </a:solidFill>
                <a:latin typeface="Cambria"/>
                <a:cs typeface="Cambria"/>
              </a:rPr>
              <a:t>ha</a:t>
            </a:r>
            <a:r>
              <a:rPr dirty="0" sz="3000" spc="-145">
                <a:solidFill>
                  <a:srgbClr val="302F2F"/>
                </a:solidFill>
                <a:latin typeface="Cambria"/>
                <a:cs typeface="Cambria"/>
              </a:rPr>
              <a:t>r</a:t>
            </a:r>
            <a:r>
              <a:rPr dirty="0" sz="3000" spc="-150">
                <a:solidFill>
                  <a:srgbClr val="302F2F"/>
                </a:solidFill>
                <a:latin typeface="Cambria"/>
                <a:cs typeface="Cambria"/>
              </a:rPr>
              <a:t>g</a:t>
            </a:r>
            <a:r>
              <a:rPr dirty="0" sz="3000" spc="-245">
                <a:solidFill>
                  <a:srgbClr val="302F2F"/>
                </a:solidFill>
                <a:latin typeface="Cambria"/>
                <a:cs typeface="Cambria"/>
              </a:rPr>
              <a:t>e</a:t>
            </a:r>
            <a:r>
              <a:rPr dirty="0" sz="3000" spc="-280">
                <a:solidFill>
                  <a:srgbClr val="302F2F"/>
                </a:solidFill>
                <a:latin typeface="Cambria"/>
                <a:cs typeface="Cambria"/>
              </a:rPr>
              <a:t>s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204">
                <a:solidFill>
                  <a:srgbClr val="302F2F"/>
                </a:solidFill>
                <a:latin typeface="Cambria"/>
                <a:cs typeface="Cambria"/>
              </a:rPr>
              <a:t>a</a:t>
            </a:r>
            <a:r>
              <a:rPr dirty="0" sz="3000" spc="-150">
                <a:solidFill>
                  <a:srgbClr val="302F2F"/>
                </a:solidFill>
                <a:latin typeface="Cambria"/>
                <a:cs typeface="Cambria"/>
              </a:rPr>
              <a:t>g</a:t>
            </a:r>
            <a:r>
              <a:rPr dirty="0" sz="3000" spc="-204">
                <a:solidFill>
                  <a:srgbClr val="302F2F"/>
                </a:solidFill>
                <a:latin typeface="Cambria"/>
                <a:cs typeface="Cambria"/>
              </a:rPr>
              <a:t>a</a:t>
            </a:r>
            <a:r>
              <a:rPr dirty="0" sz="3000" spc="-30">
                <a:solidFill>
                  <a:srgbClr val="302F2F"/>
                </a:solidFill>
                <a:latin typeface="Cambria"/>
                <a:cs typeface="Cambria"/>
              </a:rPr>
              <a:t>i</a:t>
            </a:r>
            <a:r>
              <a:rPr dirty="0" sz="3000" spc="-114">
                <a:solidFill>
                  <a:srgbClr val="302F2F"/>
                </a:solidFill>
                <a:latin typeface="Cambria"/>
                <a:cs typeface="Cambria"/>
              </a:rPr>
              <a:t>n</a:t>
            </a:r>
            <a:r>
              <a:rPr dirty="0" sz="3000" spc="-285">
                <a:solidFill>
                  <a:srgbClr val="302F2F"/>
                </a:solidFill>
                <a:latin typeface="Cambria"/>
                <a:cs typeface="Cambria"/>
              </a:rPr>
              <a:t>s</a:t>
            </a:r>
            <a:r>
              <a:rPr dirty="0" sz="3000" spc="-5">
                <a:solidFill>
                  <a:srgbClr val="302F2F"/>
                </a:solidFill>
                <a:latin typeface="Cambria"/>
                <a:cs typeface="Cambria"/>
              </a:rPr>
              <a:t>t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204">
                <a:solidFill>
                  <a:srgbClr val="302F2F"/>
                </a:solidFill>
                <a:latin typeface="Cambria"/>
                <a:cs typeface="Cambria"/>
              </a:rPr>
              <a:t>a</a:t>
            </a:r>
            <a:r>
              <a:rPr dirty="0" sz="3000" spc="-114">
                <a:solidFill>
                  <a:srgbClr val="302F2F"/>
                </a:solidFill>
                <a:latin typeface="Cambria"/>
                <a:cs typeface="Cambria"/>
              </a:rPr>
              <a:t>n</a:t>
            </a:r>
            <a:r>
              <a:rPr dirty="0" sz="3000" spc="-210">
                <a:solidFill>
                  <a:srgbClr val="302F2F"/>
                </a:solidFill>
                <a:latin typeface="Cambria"/>
                <a:cs typeface="Cambria"/>
              </a:rPr>
              <a:t>y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40">
                <a:solidFill>
                  <a:srgbClr val="302F2F"/>
                </a:solidFill>
                <a:latin typeface="Cambria"/>
                <a:cs typeface="Cambria"/>
              </a:rPr>
              <a:t>p</a:t>
            </a:r>
            <a:r>
              <a:rPr dirty="0" sz="3000" spc="-245">
                <a:solidFill>
                  <a:srgbClr val="302F2F"/>
                </a:solidFill>
                <a:latin typeface="Cambria"/>
                <a:cs typeface="Cambria"/>
              </a:rPr>
              <a:t>e</a:t>
            </a:r>
            <a:r>
              <a:rPr dirty="0" sz="3000" spc="-145">
                <a:solidFill>
                  <a:srgbClr val="302F2F"/>
                </a:solidFill>
                <a:latin typeface="Cambria"/>
                <a:cs typeface="Cambria"/>
              </a:rPr>
              <a:t>r</a:t>
            </a:r>
            <a:r>
              <a:rPr dirty="0" sz="3000" spc="-285">
                <a:solidFill>
                  <a:srgbClr val="302F2F"/>
                </a:solidFill>
                <a:latin typeface="Cambria"/>
                <a:cs typeface="Cambria"/>
              </a:rPr>
              <a:t>s</a:t>
            </a:r>
            <a:r>
              <a:rPr dirty="0" sz="3000" spc="-160">
                <a:solidFill>
                  <a:srgbClr val="302F2F"/>
                </a:solidFill>
                <a:latin typeface="Cambria"/>
                <a:cs typeface="Cambria"/>
              </a:rPr>
              <a:t>o</a:t>
            </a:r>
            <a:r>
              <a:rPr dirty="0" sz="3000" spc="-120">
                <a:solidFill>
                  <a:srgbClr val="302F2F"/>
                </a:solidFill>
                <a:latin typeface="Cambria"/>
                <a:cs typeface="Cambria"/>
              </a:rPr>
              <a:t>n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300">
                <a:solidFill>
                  <a:srgbClr val="302F2F"/>
                </a:solidFill>
                <a:latin typeface="Cambria"/>
                <a:cs typeface="Cambria"/>
              </a:rPr>
              <a:t>w</a:t>
            </a:r>
            <a:r>
              <a:rPr dirty="0" sz="3000" spc="-155">
                <a:solidFill>
                  <a:srgbClr val="302F2F"/>
                </a:solidFill>
                <a:latin typeface="Cambria"/>
                <a:cs typeface="Cambria"/>
              </a:rPr>
              <a:t>ho</a:t>
            </a:r>
            <a:r>
              <a:rPr dirty="0" sz="3000" spc="3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220">
                <a:solidFill>
                  <a:srgbClr val="302F2F"/>
                </a:solidFill>
                <a:latin typeface="Cambria"/>
                <a:cs typeface="Cambria"/>
              </a:rPr>
              <a:t>v</a:t>
            </a:r>
            <a:r>
              <a:rPr dirty="0" sz="3000" spc="-30">
                <a:solidFill>
                  <a:srgbClr val="302F2F"/>
                </a:solidFill>
                <a:latin typeface="Cambria"/>
                <a:cs typeface="Cambria"/>
              </a:rPr>
              <a:t>i</a:t>
            </a:r>
            <a:r>
              <a:rPr dirty="0" sz="3000" spc="-160">
                <a:solidFill>
                  <a:srgbClr val="302F2F"/>
                </a:solidFill>
                <a:latin typeface="Cambria"/>
                <a:cs typeface="Cambria"/>
              </a:rPr>
              <a:t>o</a:t>
            </a:r>
            <a:r>
              <a:rPr dirty="0" sz="3000" spc="-45">
                <a:solidFill>
                  <a:srgbClr val="302F2F"/>
                </a:solidFill>
                <a:latin typeface="Cambria"/>
                <a:cs typeface="Cambria"/>
              </a:rPr>
              <a:t>l</a:t>
            </a:r>
            <a:r>
              <a:rPr dirty="0" sz="3000" spc="-204">
                <a:solidFill>
                  <a:srgbClr val="302F2F"/>
                </a:solidFill>
                <a:latin typeface="Cambria"/>
                <a:cs typeface="Cambria"/>
              </a:rPr>
              <a:t>a</a:t>
            </a:r>
            <a:r>
              <a:rPr dirty="0" sz="3000" spc="-10">
                <a:solidFill>
                  <a:srgbClr val="302F2F"/>
                </a:solidFill>
                <a:latin typeface="Cambria"/>
                <a:cs typeface="Cambria"/>
              </a:rPr>
              <a:t>t</a:t>
            </a:r>
            <a:r>
              <a:rPr dirty="0" sz="3000" spc="-245">
                <a:solidFill>
                  <a:srgbClr val="302F2F"/>
                </a:solidFill>
                <a:latin typeface="Cambria"/>
                <a:cs typeface="Cambria"/>
              </a:rPr>
              <a:t>e</a:t>
            </a:r>
            <a:r>
              <a:rPr dirty="0" sz="3000" spc="-280">
                <a:solidFill>
                  <a:srgbClr val="302F2F"/>
                </a:solidFill>
                <a:latin typeface="Cambria"/>
                <a:cs typeface="Cambria"/>
              </a:rPr>
              <a:t>s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0">
                <a:solidFill>
                  <a:srgbClr val="302F2F"/>
                </a:solidFill>
                <a:latin typeface="Cambria"/>
                <a:cs typeface="Cambria"/>
              </a:rPr>
              <a:t>t</a:t>
            </a:r>
            <a:r>
              <a:rPr dirty="0" sz="3000" spc="-200">
                <a:solidFill>
                  <a:srgbClr val="302F2F"/>
                </a:solidFill>
                <a:latin typeface="Cambria"/>
                <a:cs typeface="Cambria"/>
              </a:rPr>
              <a:t>he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240">
                <a:solidFill>
                  <a:srgbClr val="302F2F"/>
                </a:solidFill>
                <a:latin typeface="Cambria"/>
                <a:cs typeface="Cambria"/>
              </a:rPr>
              <a:t>A</a:t>
            </a:r>
            <a:r>
              <a:rPr dirty="0" sz="3000" spc="-90">
                <a:solidFill>
                  <a:srgbClr val="302F2F"/>
                </a:solidFill>
                <a:latin typeface="Cambria"/>
                <a:cs typeface="Cambria"/>
              </a:rPr>
              <a:t>c</a:t>
            </a:r>
            <a:r>
              <a:rPr dirty="0" sz="3000" spc="-5">
                <a:solidFill>
                  <a:srgbClr val="302F2F"/>
                </a:solidFill>
                <a:latin typeface="Cambria"/>
                <a:cs typeface="Cambria"/>
              </a:rPr>
              <a:t>t</a:t>
            </a:r>
            <a:endParaRPr sz="3000">
              <a:latin typeface="Cambria"/>
              <a:cs typeface="Cambria"/>
            </a:endParaRPr>
          </a:p>
          <a:p>
            <a:pPr marL="431800" indent="-419100">
              <a:lnSpc>
                <a:spcPct val="100000"/>
              </a:lnSpc>
              <a:buFont typeface="Arial"/>
              <a:buChar char="●"/>
              <a:tabLst>
                <a:tab pos="431165" algn="l"/>
                <a:tab pos="431800" algn="l"/>
              </a:tabLst>
            </a:pPr>
            <a:r>
              <a:rPr dirty="0" sz="3000" spc="-130">
                <a:solidFill>
                  <a:srgbClr val="302F2F"/>
                </a:solidFill>
                <a:latin typeface="Cambria"/>
                <a:cs typeface="Cambria"/>
              </a:rPr>
              <a:t>Fines/Offers</a:t>
            </a:r>
            <a:r>
              <a:rPr dirty="0" sz="3000" spc="2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70">
                <a:solidFill>
                  <a:srgbClr val="302F2F"/>
                </a:solidFill>
                <a:latin typeface="Cambria"/>
                <a:cs typeface="Cambria"/>
              </a:rPr>
              <a:t>in</a:t>
            </a:r>
            <a:r>
              <a:rPr dirty="0" sz="3000" spc="2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20">
                <a:solidFill>
                  <a:srgbClr val="302F2F"/>
                </a:solidFill>
                <a:latin typeface="Cambria"/>
                <a:cs typeface="Cambria"/>
              </a:rPr>
              <a:t>Compromise</a:t>
            </a:r>
            <a:endParaRPr sz="3000">
              <a:latin typeface="Cambria"/>
              <a:cs typeface="Cambria"/>
            </a:endParaRPr>
          </a:p>
          <a:p>
            <a:pPr lvl="1" marL="889000" marR="643255" indent="-419100">
              <a:lnSpc>
                <a:spcPct val="100000"/>
              </a:lnSpc>
              <a:buFont typeface="SimSun"/>
              <a:buChar char="○"/>
              <a:tabLst>
                <a:tab pos="889000" algn="l"/>
              </a:tabLst>
            </a:pPr>
            <a:r>
              <a:rPr dirty="0" sz="3000" spc="-310">
                <a:solidFill>
                  <a:srgbClr val="302F2F"/>
                </a:solidFill>
                <a:latin typeface="Cambria"/>
                <a:cs typeface="Cambria"/>
              </a:rPr>
              <a:t>(2020)</a:t>
            </a:r>
            <a:r>
              <a:rPr dirty="0" sz="3000" spc="-30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350">
                <a:solidFill>
                  <a:srgbClr val="302F2F"/>
                </a:solidFill>
                <a:latin typeface="Cambria"/>
                <a:cs typeface="Cambria"/>
              </a:rPr>
              <a:t>20</a:t>
            </a:r>
            <a:r>
              <a:rPr dirty="0" sz="3000" spc="-27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50">
                <a:solidFill>
                  <a:srgbClr val="302F2F"/>
                </a:solidFill>
                <a:latin typeface="Cambria"/>
                <a:cs typeface="Cambria"/>
              </a:rPr>
              <a:t>retailers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95">
                <a:solidFill>
                  <a:srgbClr val="302F2F"/>
                </a:solidFill>
                <a:latin typeface="Cambria"/>
                <a:cs typeface="Cambria"/>
              </a:rPr>
              <a:t>across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35">
                <a:solidFill>
                  <a:srgbClr val="302F2F"/>
                </a:solidFill>
                <a:latin typeface="Cambria"/>
                <a:cs typeface="Cambria"/>
              </a:rPr>
              <a:t>New</a:t>
            </a:r>
            <a:r>
              <a:rPr dirty="0" sz="3000" spc="5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80">
                <a:solidFill>
                  <a:srgbClr val="302F2F"/>
                </a:solidFill>
                <a:latin typeface="Cambria"/>
                <a:cs typeface="Cambria"/>
              </a:rPr>
              <a:t>Jersey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25">
                <a:solidFill>
                  <a:srgbClr val="302F2F"/>
                </a:solidFill>
                <a:latin typeface="Cambria"/>
                <a:cs typeface="Cambria"/>
              </a:rPr>
              <a:t>paid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204">
                <a:solidFill>
                  <a:srgbClr val="302F2F"/>
                </a:solidFill>
                <a:latin typeface="Cambria"/>
                <a:cs typeface="Cambria"/>
              </a:rPr>
              <a:t>a</a:t>
            </a:r>
            <a:r>
              <a:rPr dirty="0" sz="3000" spc="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35">
                <a:solidFill>
                  <a:srgbClr val="302F2F"/>
                </a:solidFill>
                <a:latin typeface="Cambria"/>
                <a:cs typeface="Cambria"/>
              </a:rPr>
              <a:t>combined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315">
                <a:solidFill>
                  <a:srgbClr val="302F2F"/>
                </a:solidFill>
                <a:latin typeface="Cambria"/>
                <a:cs typeface="Cambria"/>
              </a:rPr>
              <a:t>$2.3</a:t>
            </a:r>
            <a:r>
              <a:rPr dirty="0" sz="3000" spc="-29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90">
                <a:solidFill>
                  <a:srgbClr val="302F2F"/>
                </a:solidFill>
                <a:latin typeface="Cambria"/>
                <a:cs typeface="Cambria"/>
              </a:rPr>
              <a:t>million</a:t>
            </a:r>
            <a:r>
              <a:rPr dirty="0" sz="3000" spc="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00">
                <a:solidFill>
                  <a:srgbClr val="302F2F"/>
                </a:solidFill>
                <a:latin typeface="Cambria"/>
                <a:cs typeface="Cambria"/>
              </a:rPr>
              <a:t>for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14">
                <a:solidFill>
                  <a:srgbClr val="302F2F"/>
                </a:solidFill>
                <a:latin typeface="Cambria"/>
                <a:cs typeface="Cambria"/>
              </a:rPr>
              <a:t>their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00">
                <a:solidFill>
                  <a:srgbClr val="302F2F"/>
                </a:solidFill>
                <a:latin typeface="Cambria"/>
                <a:cs typeface="Cambria"/>
              </a:rPr>
              <a:t>roll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75">
                <a:solidFill>
                  <a:srgbClr val="302F2F"/>
                </a:solidFill>
                <a:latin typeface="Cambria"/>
                <a:cs typeface="Cambria"/>
              </a:rPr>
              <a:t>in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204">
                <a:solidFill>
                  <a:srgbClr val="302F2F"/>
                </a:solidFill>
                <a:latin typeface="Cambria"/>
                <a:cs typeface="Cambria"/>
              </a:rPr>
              <a:t>a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30">
                <a:solidFill>
                  <a:srgbClr val="302F2F"/>
                </a:solidFill>
                <a:latin typeface="Cambria"/>
                <a:cs typeface="Cambria"/>
              </a:rPr>
              <a:t>discriminatory </a:t>
            </a:r>
            <a:r>
              <a:rPr dirty="0" sz="3000" spc="-6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45">
                <a:solidFill>
                  <a:srgbClr val="302F2F"/>
                </a:solidFill>
                <a:latin typeface="Cambria"/>
                <a:cs typeface="Cambria"/>
              </a:rPr>
              <a:t>trade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35">
                <a:solidFill>
                  <a:srgbClr val="302F2F"/>
                </a:solidFill>
                <a:latin typeface="Cambria"/>
                <a:cs typeface="Cambria"/>
              </a:rPr>
              <a:t>practices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25">
                <a:solidFill>
                  <a:srgbClr val="302F2F"/>
                </a:solidFill>
                <a:latin typeface="Cambria"/>
                <a:cs typeface="Cambria"/>
              </a:rPr>
              <a:t>investigation</a:t>
            </a:r>
            <a:r>
              <a:rPr dirty="0" sz="3000" spc="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45">
                <a:solidFill>
                  <a:srgbClr val="302F2F"/>
                </a:solidFill>
                <a:latin typeface="Cambria"/>
                <a:cs typeface="Cambria"/>
              </a:rPr>
              <a:t>which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45">
                <a:solidFill>
                  <a:srgbClr val="302F2F"/>
                </a:solidFill>
                <a:latin typeface="Cambria"/>
                <a:cs typeface="Cambria"/>
              </a:rPr>
              <a:t>involved</a:t>
            </a:r>
            <a:r>
              <a:rPr dirty="0" sz="3000" spc="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20">
                <a:solidFill>
                  <a:srgbClr val="302F2F"/>
                </a:solidFill>
                <a:latin typeface="Cambria"/>
                <a:cs typeface="Cambria"/>
              </a:rPr>
              <a:t>manipulating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35">
                <a:solidFill>
                  <a:srgbClr val="302F2F"/>
                </a:solidFill>
                <a:latin typeface="Cambria"/>
                <a:cs typeface="Cambria"/>
              </a:rPr>
              <a:t>retailer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20">
                <a:solidFill>
                  <a:srgbClr val="302F2F"/>
                </a:solidFill>
                <a:latin typeface="Cambria"/>
                <a:cs typeface="Cambria"/>
              </a:rPr>
              <a:t>incentive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80">
                <a:solidFill>
                  <a:srgbClr val="302F2F"/>
                </a:solidFill>
                <a:latin typeface="Cambria"/>
                <a:cs typeface="Cambria"/>
              </a:rPr>
              <a:t>programs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50">
                <a:solidFill>
                  <a:srgbClr val="302F2F"/>
                </a:solidFill>
                <a:latin typeface="Cambria"/>
                <a:cs typeface="Cambria"/>
              </a:rPr>
              <a:t>and</a:t>
            </a:r>
            <a:r>
              <a:rPr dirty="0" sz="3000" spc="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05">
                <a:solidFill>
                  <a:srgbClr val="302F2F"/>
                </a:solidFill>
                <a:latin typeface="Cambria"/>
                <a:cs typeface="Cambria"/>
              </a:rPr>
              <a:t>credit </a:t>
            </a:r>
            <a:r>
              <a:rPr dirty="0" sz="3000" spc="-10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60">
                <a:solidFill>
                  <a:srgbClr val="302F2F"/>
                </a:solidFill>
                <a:latin typeface="Cambria"/>
                <a:cs typeface="Cambria"/>
              </a:rPr>
              <a:t>extensions</a:t>
            </a:r>
            <a:endParaRPr sz="3000">
              <a:latin typeface="Cambria"/>
              <a:cs typeface="Cambria"/>
            </a:endParaRPr>
          </a:p>
          <a:p>
            <a:pPr lvl="1" marL="889000" marR="1633855" indent="-419100">
              <a:lnSpc>
                <a:spcPct val="100000"/>
              </a:lnSpc>
              <a:buFont typeface="SimSun"/>
              <a:buChar char="○"/>
              <a:tabLst>
                <a:tab pos="889000" algn="l"/>
              </a:tabLst>
            </a:pPr>
            <a:r>
              <a:rPr dirty="0" sz="3000" spc="-310">
                <a:solidFill>
                  <a:srgbClr val="302F2F"/>
                </a:solidFill>
                <a:latin typeface="Cambria"/>
                <a:cs typeface="Cambria"/>
              </a:rPr>
              <a:t>(2020)</a:t>
            </a:r>
            <a:r>
              <a:rPr dirty="0" sz="3000" spc="-30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40">
                <a:solidFill>
                  <a:srgbClr val="302F2F"/>
                </a:solidFill>
                <a:latin typeface="Cambria"/>
                <a:cs typeface="Cambria"/>
              </a:rPr>
              <a:t>Anheuser-Busch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210">
                <a:solidFill>
                  <a:srgbClr val="302F2F"/>
                </a:solidFill>
                <a:latin typeface="Cambria"/>
                <a:cs typeface="Cambria"/>
              </a:rPr>
              <a:t>$5,000,000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240">
                <a:solidFill>
                  <a:srgbClr val="302F2F"/>
                </a:solidFill>
                <a:latin typeface="Cambria"/>
                <a:cs typeface="Cambria"/>
              </a:rPr>
              <a:t>OIC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00">
                <a:solidFill>
                  <a:srgbClr val="302F2F"/>
                </a:solidFill>
                <a:latin typeface="Cambria"/>
                <a:cs typeface="Cambria"/>
              </a:rPr>
              <a:t>for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45">
                <a:solidFill>
                  <a:srgbClr val="302F2F"/>
                </a:solidFill>
                <a:latin typeface="Cambria"/>
                <a:cs typeface="Cambria"/>
              </a:rPr>
              <a:t>trade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20">
                <a:solidFill>
                  <a:srgbClr val="302F2F"/>
                </a:solidFill>
                <a:latin typeface="Cambria"/>
                <a:cs typeface="Cambria"/>
              </a:rPr>
              <a:t>practice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25">
                <a:solidFill>
                  <a:srgbClr val="302F2F"/>
                </a:solidFill>
                <a:latin typeface="Cambria"/>
                <a:cs typeface="Cambria"/>
              </a:rPr>
              <a:t>violations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20">
                <a:solidFill>
                  <a:srgbClr val="302F2F"/>
                </a:solidFill>
                <a:latin typeface="Cambria"/>
                <a:cs typeface="Cambria"/>
              </a:rPr>
              <a:t>relating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80">
                <a:solidFill>
                  <a:srgbClr val="302F2F"/>
                </a:solidFill>
                <a:latin typeface="Cambria"/>
                <a:cs typeface="Cambria"/>
              </a:rPr>
              <a:t>to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70">
                <a:solidFill>
                  <a:srgbClr val="302F2F"/>
                </a:solidFill>
                <a:latin typeface="Cambria"/>
                <a:cs typeface="Cambria"/>
              </a:rPr>
              <a:t>sponsorship </a:t>
            </a:r>
            <a:r>
              <a:rPr dirty="0" sz="3000" spc="-6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85">
                <a:solidFill>
                  <a:srgbClr val="302F2F"/>
                </a:solidFill>
                <a:latin typeface="Cambria"/>
                <a:cs typeface="Cambria"/>
              </a:rPr>
              <a:t>agreements</a:t>
            </a:r>
            <a:r>
              <a:rPr dirty="0" sz="3000" spc="3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50">
                <a:solidFill>
                  <a:srgbClr val="302F2F"/>
                </a:solidFill>
                <a:latin typeface="Cambria"/>
                <a:cs typeface="Cambria"/>
              </a:rPr>
              <a:t>and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65">
                <a:solidFill>
                  <a:srgbClr val="302F2F"/>
                </a:solidFill>
                <a:latin typeface="Cambria"/>
                <a:cs typeface="Cambria"/>
              </a:rPr>
              <a:t>concessionaires</a:t>
            </a:r>
            <a:endParaRPr sz="3000">
              <a:latin typeface="Cambria"/>
              <a:cs typeface="Cambria"/>
            </a:endParaRPr>
          </a:p>
          <a:p>
            <a:pPr lvl="1" marL="889000" indent="-419100">
              <a:lnSpc>
                <a:spcPct val="100000"/>
              </a:lnSpc>
              <a:buFont typeface="SimSun"/>
              <a:buChar char="○"/>
              <a:tabLst>
                <a:tab pos="889000" algn="l"/>
              </a:tabLst>
            </a:pPr>
            <a:r>
              <a:rPr dirty="0" sz="3000" spc="-310">
                <a:solidFill>
                  <a:srgbClr val="302F2F"/>
                </a:solidFill>
                <a:latin typeface="Cambria"/>
                <a:cs typeface="Cambria"/>
              </a:rPr>
              <a:t>(2020)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30">
                <a:solidFill>
                  <a:srgbClr val="302F2F"/>
                </a:solidFill>
                <a:latin typeface="Cambria"/>
                <a:cs typeface="Cambria"/>
              </a:rPr>
              <a:t>Chain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20">
                <a:solidFill>
                  <a:srgbClr val="302F2F"/>
                </a:solidFill>
                <a:latin typeface="Cambria"/>
                <a:cs typeface="Cambria"/>
              </a:rPr>
              <a:t>liquor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70">
                <a:solidFill>
                  <a:srgbClr val="302F2F"/>
                </a:solidFill>
                <a:latin typeface="Cambria"/>
                <a:cs typeface="Cambria"/>
              </a:rPr>
              <a:t>store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05">
                <a:solidFill>
                  <a:srgbClr val="302F2F"/>
                </a:solidFill>
                <a:latin typeface="Cambria"/>
                <a:cs typeface="Cambria"/>
              </a:rPr>
              <a:t>fined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300">
                <a:solidFill>
                  <a:srgbClr val="302F2F"/>
                </a:solidFill>
                <a:latin typeface="Cambria"/>
                <a:cs typeface="Cambria"/>
              </a:rPr>
              <a:t>$22,500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60">
                <a:solidFill>
                  <a:srgbClr val="302F2F"/>
                </a:solidFill>
                <a:latin typeface="Cambria"/>
                <a:cs typeface="Cambria"/>
              </a:rPr>
              <a:t>by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35">
                <a:solidFill>
                  <a:srgbClr val="302F2F"/>
                </a:solidFill>
                <a:latin typeface="Cambria"/>
                <a:cs typeface="Cambria"/>
              </a:rPr>
              <a:t>New</a:t>
            </a:r>
            <a:r>
              <a:rPr dirty="0" sz="3000" spc="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75">
                <a:solidFill>
                  <a:srgbClr val="302F2F"/>
                </a:solidFill>
                <a:latin typeface="Cambria"/>
                <a:cs typeface="Cambria"/>
              </a:rPr>
              <a:t>York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70">
                <a:solidFill>
                  <a:srgbClr val="302F2F"/>
                </a:solidFill>
                <a:latin typeface="Cambria"/>
                <a:cs typeface="Cambria"/>
              </a:rPr>
              <a:t>SLA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00">
                <a:solidFill>
                  <a:srgbClr val="302F2F"/>
                </a:solidFill>
                <a:latin typeface="Cambria"/>
                <a:cs typeface="Cambria"/>
              </a:rPr>
              <a:t>for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50">
                <a:solidFill>
                  <a:srgbClr val="302F2F"/>
                </a:solidFill>
                <a:latin typeface="Cambria"/>
                <a:cs typeface="Cambria"/>
              </a:rPr>
              <a:t>impermissible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00">
                <a:solidFill>
                  <a:srgbClr val="302F2F"/>
                </a:solidFill>
                <a:latin typeface="Cambria"/>
                <a:cs typeface="Cambria"/>
              </a:rPr>
              <a:t>distribution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80">
                <a:solidFill>
                  <a:srgbClr val="302F2F"/>
                </a:solidFill>
                <a:latin typeface="Cambria"/>
                <a:cs typeface="Cambria"/>
              </a:rPr>
              <a:t>of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45">
                <a:solidFill>
                  <a:srgbClr val="302F2F"/>
                </a:solidFill>
                <a:latin typeface="Cambria"/>
                <a:cs typeface="Cambria"/>
              </a:rPr>
              <a:t>gift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70">
                <a:solidFill>
                  <a:srgbClr val="302F2F"/>
                </a:solidFill>
                <a:latin typeface="Cambria"/>
                <a:cs typeface="Cambria"/>
              </a:rPr>
              <a:t>cards</a:t>
            </a:r>
            <a:endParaRPr sz="3000">
              <a:latin typeface="Cambria"/>
              <a:cs typeface="Cambria"/>
            </a:endParaRPr>
          </a:p>
          <a:p>
            <a:pPr marL="889000" indent="-419100">
              <a:lnSpc>
                <a:spcPct val="100000"/>
              </a:lnSpc>
              <a:buFont typeface="Arial"/>
              <a:buChar char="○"/>
              <a:tabLst>
                <a:tab pos="888365" algn="l"/>
                <a:tab pos="889000" algn="l"/>
              </a:tabLst>
            </a:pPr>
            <a:r>
              <a:rPr dirty="0" sz="3000" spc="-310">
                <a:solidFill>
                  <a:srgbClr val="302F2F"/>
                </a:solidFill>
                <a:latin typeface="Cambria"/>
                <a:cs typeface="Cambria"/>
              </a:rPr>
              <a:t>(2020)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300">
                <a:solidFill>
                  <a:srgbClr val="302F2F"/>
                </a:solidFill>
                <a:latin typeface="Cambria"/>
                <a:cs typeface="Cambria"/>
              </a:rPr>
              <a:t>CA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155">
                <a:solidFill>
                  <a:srgbClr val="302F2F"/>
                </a:solidFill>
                <a:latin typeface="Cambria"/>
                <a:cs typeface="Cambria"/>
              </a:rPr>
              <a:t>ABC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45">
                <a:solidFill>
                  <a:srgbClr val="302F2F"/>
                </a:solidFill>
                <a:latin typeface="Cambria"/>
                <a:cs typeface="Cambria"/>
              </a:rPr>
              <a:t>accepted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300">
                <a:solidFill>
                  <a:srgbClr val="302F2F"/>
                </a:solidFill>
                <a:latin typeface="Cambria"/>
                <a:cs typeface="Cambria"/>
              </a:rPr>
              <a:t>644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40">
                <a:solidFill>
                  <a:srgbClr val="302F2F"/>
                </a:solidFill>
                <a:latin typeface="Cambria"/>
                <a:cs typeface="Cambria"/>
              </a:rPr>
              <a:t>offers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70">
                <a:solidFill>
                  <a:srgbClr val="302F2F"/>
                </a:solidFill>
                <a:latin typeface="Cambria"/>
                <a:cs typeface="Cambria"/>
              </a:rPr>
              <a:t>in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65">
                <a:solidFill>
                  <a:srgbClr val="302F2F"/>
                </a:solidFill>
                <a:latin typeface="Cambria"/>
                <a:cs typeface="Cambria"/>
              </a:rPr>
              <a:t>compromise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90">
                <a:solidFill>
                  <a:srgbClr val="302F2F"/>
                </a:solidFill>
                <a:latin typeface="Cambria"/>
                <a:cs typeface="Cambria"/>
              </a:rPr>
              <a:t>totaling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90">
                <a:solidFill>
                  <a:srgbClr val="302F2F"/>
                </a:solidFill>
                <a:latin typeface="Cambria"/>
                <a:cs typeface="Cambria"/>
              </a:rPr>
              <a:t>over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365">
                <a:solidFill>
                  <a:srgbClr val="302F2F"/>
                </a:solidFill>
                <a:latin typeface="Cambria"/>
                <a:cs typeface="Cambria"/>
              </a:rPr>
              <a:t>$2.1</a:t>
            </a:r>
            <a:r>
              <a:rPr dirty="0" sz="3000" spc="-2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85">
                <a:solidFill>
                  <a:srgbClr val="302F2F"/>
                </a:solidFill>
                <a:latin typeface="Cambria"/>
                <a:cs typeface="Cambria"/>
              </a:rPr>
              <a:t>million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45">
                <a:solidFill>
                  <a:srgbClr val="302F2F"/>
                </a:solidFill>
                <a:latin typeface="Cambria"/>
                <a:cs typeface="Cambria"/>
              </a:rPr>
              <a:t>dollars</a:t>
            </a:r>
            <a:endParaRPr sz="3000">
              <a:latin typeface="Cambria"/>
              <a:cs typeface="Cambria"/>
            </a:endParaRPr>
          </a:p>
          <a:p>
            <a:pPr marL="889000" marR="94615" indent="-419100">
              <a:lnSpc>
                <a:spcPct val="100000"/>
              </a:lnSpc>
              <a:buFont typeface="Arial"/>
              <a:buChar char="○"/>
              <a:tabLst>
                <a:tab pos="888365" algn="l"/>
                <a:tab pos="889000" algn="l"/>
              </a:tabLst>
            </a:pPr>
            <a:r>
              <a:rPr dirty="0" sz="3000" spc="-350">
                <a:solidFill>
                  <a:srgbClr val="302F2F"/>
                </a:solidFill>
                <a:latin typeface="Cambria"/>
                <a:cs typeface="Cambria"/>
              </a:rPr>
              <a:t>(2019)</a:t>
            </a:r>
            <a:r>
              <a:rPr dirty="0" sz="3000" spc="-26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TTB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45">
                <a:solidFill>
                  <a:srgbClr val="302F2F"/>
                </a:solidFill>
                <a:latin typeface="Cambria"/>
                <a:cs typeface="Cambria"/>
              </a:rPr>
              <a:t>accepted</a:t>
            </a:r>
            <a:r>
              <a:rPr dirty="0" sz="3000" spc="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305">
                <a:solidFill>
                  <a:srgbClr val="302F2F"/>
                </a:solidFill>
                <a:latin typeface="Cambria"/>
                <a:cs typeface="Cambria"/>
              </a:rPr>
              <a:t>$2.5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90">
                <a:solidFill>
                  <a:srgbClr val="302F2F"/>
                </a:solidFill>
                <a:latin typeface="Cambria"/>
                <a:cs typeface="Cambria"/>
              </a:rPr>
              <a:t>million</a:t>
            </a:r>
            <a:r>
              <a:rPr dirty="0" sz="3000" spc="5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10">
                <a:solidFill>
                  <a:srgbClr val="302F2F"/>
                </a:solidFill>
                <a:latin typeface="Cambria"/>
                <a:cs typeface="Cambria"/>
              </a:rPr>
              <a:t>offer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75">
                <a:solidFill>
                  <a:srgbClr val="302F2F"/>
                </a:solidFill>
                <a:latin typeface="Cambria"/>
                <a:cs typeface="Cambria"/>
              </a:rPr>
              <a:t>in</a:t>
            </a:r>
            <a:r>
              <a:rPr dirty="0" sz="3000" spc="5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65">
                <a:solidFill>
                  <a:srgbClr val="302F2F"/>
                </a:solidFill>
                <a:latin typeface="Cambria"/>
                <a:cs typeface="Cambria"/>
              </a:rPr>
              <a:t>compromise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30">
                <a:solidFill>
                  <a:srgbClr val="302F2F"/>
                </a:solidFill>
                <a:latin typeface="Cambria"/>
                <a:cs typeface="Cambria"/>
              </a:rPr>
              <a:t>from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50">
                <a:solidFill>
                  <a:srgbClr val="302F2F"/>
                </a:solidFill>
                <a:latin typeface="Cambria"/>
                <a:cs typeface="Cambria"/>
              </a:rPr>
              <a:t>major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85">
                <a:solidFill>
                  <a:srgbClr val="302F2F"/>
                </a:solidFill>
                <a:latin typeface="Cambria"/>
                <a:cs typeface="Cambria"/>
              </a:rPr>
              <a:t>beer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45">
                <a:solidFill>
                  <a:srgbClr val="302F2F"/>
                </a:solidFill>
                <a:latin typeface="Cambria"/>
                <a:cs typeface="Cambria"/>
              </a:rPr>
              <a:t>manufacturer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240">
                <a:solidFill>
                  <a:srgbClr val="302F2F"/>
                </a:solidFill>
                <a:latin typeface="Cambria"/>
                <a:cs typeface="Cambria"/>
              </a:rPr>
              <a:t>as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25">
                <a:solidFill>
                  <a:srgbClr val="302F2F"/>
                </a:solidFill>
                <a:latin typeface="Cambria"/>
                <a:cs typeface="Cambria"/>
              </a:rPr>
              <a:t>part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75">
                <a:solidFill>
                  <a:srgbClr val="302F2F"/>
                </a:solidFill>
                <a:latin typeface="Cambria"/>
                <a:cs typeface="Cambria"/>
              </a:rPr>
              <a:t>of</a:t>
            </a:r>
            <a:r>
              <a:rPr dirty="0" sz="3000" spc="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210">
                <a:solidFill>
                  <a:srgbClr val="302F2F"/>
                </a:solidFill>
                <a:latin typeface="Cambria"/>
                <a:cs typeface="Cambria"/>
              </a:rPr>
              <a:t>a</a:t>
            </a:r>
            <a:r>
              <a:rPr dirty="0" sz="3000" spc="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65">
                <a:solidFill>
                  <a:srgbClr val="302F2F"/>
                </a:solidFill>
                <a:latin typeface="Cambria"/>
                <a:cs typeface="Cambria"/>
              </a:rPr>
              <a:t>joint </a:t>
            </a:r>
            <a:r>
              <a:rPr dirty="0" sz="3000" spc="-6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35">
                <a:solidFill>
                  <a:srgbClr val="302F2F"/>
                </a:solidFill>
                <a:latin typeface="Cambria"/>
                <a:cs typeface="Cambria"/>
              </a:rPr>
              <a:t>operation</a:t>
            </a:r>
            <a:r>
              <a:rPr dirty="0" sz="3000" spc="-130">
                <a:solidFill>
                  <a:srgbClr val="302F2F"/>
                </a:solidFill>
                <a:latin typeface="Cambria"/>
                <a:cs typeface="Cambria"/>
              </a:rPr>
              <a:t> conducted</a:t>
            </a:r>
            <a:r>
              <a:rPr dirty="0" sz="3000" spc="-125">
                <a:solidFill>
                  <a:srgbClr val="302F2F"/>
                </a:solidFill>
                <a:latin typeface="Cambria"/>
                <a:cs typeface="Cambria"/>
              </a:rPr>
              <a:t> with</a:t>
            </a:r>
            <a:r>
              <a:rPr dirty="0" sz="3000" spc="-12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14">
                <a:solidFill>
                  <a:srgbClr val="302F2F"/>
                </a:solidFill>
                <a:latin typeface="Cambria"/>
                <a:cs typeface="Cambria"/>
              </a:rPr>
              <a:t>Florida</a:t>
            </a:r>
            <a:r>
              <a:rPr dirty="0" sz="3000" spc="43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90">
                <a:solidFill>
                  <a:srgbClr val="302F2F"/>
                </a:solidFill>
                <a:latin typeface="Cambria"/>
                <a:cs typeface="Cambria"/>
              </a:rPr>
              <a:t>Division </a:t>
            </a:r>
            <a:r>
              <a:rPr dirty="0" sz="3000" spc="-75">
                <a:solidFill>
                  <a:srgbClr val="302F2F"/>
                </a:solidFill>
                <a:latin typeface="Cambria"/>
                <a:cs typeface="Cambria"/>
              </a:rPr>
              <a:t>of </a:t>
            </a:r>
            <a:r>
              <a:rPr dirty="0" sz="3000" spc="-60">
                <a:solidFill>
                  <a:srgbClr val="302F2F"/>
                </a:solidFill>
                <a:latin typeface="Cambria"/>
                <a:cs typeface="Cambria"/>
              </a:rPr>
              <a:t>Alcoholic </a:t>
            </a:r>
            <a:r>
              <a:rPr dirty="0" sz="3000" spc="-210">
                <a:solidFill>
                  <a:srgbClr val="302F2F"/>
                </a:solidFill>
                <a:latin typeface="Cambria"/>
                <a:cs typeface="Cambria"/>
              </a:rPr>
              <a:t>Beverages</a:t>
            </a:r>
            <a:r>
              <a:rPr dirty="0" sz="3000" spc="2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55">
                <a:solidFill>
                  <a:srgbClr val="302F2F"/>
                </a:solidFill>
                <a:latin typeface="Cambria"/>
                <a:cs typeface="Cambria"/>
              </a:rPr>
              <a:t>and</a:t>
            </a:r>
            <a:r>
              <a:rPr dirty="0" sz="3000" spc="3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85">
                <a:solidFill>
                  <a:srgbClr val="302F2F"/>
                </a:solidFill>
                <a:latin typeface="Cambria"/>
                <a:cs typeface="Cambria"/>
              </a:rPr>
              <a:t>Tobacco, </a:t>
            </a:r>
            <a:r>
              <a:rPr dirty="0" sz="3000" spc="-80">
                <a:solidFill>
                  <a:srgbClr val="302F2F"/>
                </a:solidFill>
                <a:latin typeface="Cambria"/>
                <a:cs typeface="Cambria"/>
              </a:rPr>
              <a:t>Miami </a:t>
            </a:r>
            <a:r>
              <a:rPr dirty="0" sz="3000" spc="-60">
                <a:solidFill>
                  <a:srgbClr val="302F2F"/>
                </a:solidFill>
                <a:latin typeface="Cambria"/>
                <a:cs typeface="Cambria"/>
              </a:rPr>
              <a:t>District </a:t>
            </a:r>
            <a:r>
              <a:rPr dirty="0" sz="3000" spc="-5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5">
                <a:solidFill>
                  <a:srgbClr val="302F2F"/>
                </a:solidFill>
                <a:latin typeface="Cambria"/>
                <a:cs typeface="Cambria"/>
              </a:rPr>
              <a:t>Office,</a:t>
            </a:r>
            <a:r>
              <a:rPr dirty="0" sz="3000" spc="3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20">
                <a:solidFill>
                  <a:srgbClr val="302F2F"/>
                </a:solidFill>
                <a:latin typeface="Cambria"/>
                <a:cs typeface="Cambria"/>
              </a:rPr>
              <a:t>Washington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70">
                <a:solidFill>
                  <a:srgbClr val="302F2F"/>
                </a:solidFill>
                <a:latin typeface="Cambria"/>
                <a:cs typeface="Cambria"/>
              </a:rPr>
              <a:t>State,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55">
                <a:solidFill>
                  <a:srgbClr val="302F2F"/>
                </a:solidFill>
                <a:latin typeface="Cambria"/>
                <a:cs typeface="Cambria"/>
              </a:rPr>
              <a:t>and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45">
                <a:solidFill>
                  <a:srgbClr val="302F2F"/>
                </a:solidFill>
                <a:latin typeface="Cambria"/>
                <a:cs typeface="Cambria"/>
              </a:rPr>
              <a:t>New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75">
                <a:solidFill>
                  <a:srgbClr val="302F2F"/>
                </a:solidFill>
                <a:latin typeface="Cambria"/>
                <a:cs typeface="Cambria"/>
              </a:rPr>
              <a:t>York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20">
                <a:solidFill>
                  <a:srgbClr val="302F2F"/>
                </a:solidFill>
                <a:latin typeface="Cambria"/>
                <a:cs typeface="Cambria"/>
              </a:rPr>
              <a:t>City.</a:t>
            </a:r>
            <a:endParaRPr sz="3000">
              <a:latin typeface="Cambria"/>
              <a:cs typeface="Cambria"/>
            </a:endParaRPr>
          </a:p>
          <a:p>
            <a:pPr marL="431800" indent="-419100">
              <a:lnSpc>
                <a:spcPct val="100000"/>
              </a:lnSpc>
              <a:buFont typeface="Calibri"/>
              <a:buChar char="●"/>
              <a:tabLst>
                <a:tab pos="431800" algn="l"/>
              </a:tabLst>
            </a:pPr>
            <a:r>
              <a:rPr dirty="0" sz="3000" spc="-170">
                <a:solidFill>
                  <a:srgbClr val="302F2F"/>
                </a:solidFill>
                <a:latin typeface="Cambria"/>
                <a:cs typeface="Cambria"/>
              </a:rPr>
              <a:t>Suspensions</a:t>
            </a:r>
            <a:endParaRPr sz="3000">
              <a:latin typeface="Cambria"/>
              <a:cs typeface="Cambria"/>
            </a:endParaRPr>
          </a:p>
          <a:p>
            <a:pPr lvl="1" marL="889000" marR="5080" indent="-419100">
              <a:lnSpc>
                <a:spcPct val="100000"/>
              </a:lnSpc>
              <a:buFont typeface="Arial"/>
              <a:buChar char="○"/>
              <a:tabLst>
                <a:tab pos="888365" algn="l"/>
                <a:tab pos="889000" algn="l"/>
              </a:tabLst>
            </a:pPr>
            <a:r>
              <a:rPr dirty="0" sz="3000" spc="-310">
                <a:solidFill>
                  <a:srgbClr val="302F2F"/>
                </a:solidFill>
                <a:latin typeface="Cambria"/>
                <a:cs typeface="Cambria"/>
              </a:rPr>
              <a:t>(2020)</a:t>
            </a:r>
            <a:r>
              <a:rPr dirty="0" sz="3000" spc="-30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150">
                <a:solidFill>
                  <a:srgbClr val="302F2F"/>
                </a:solidFill>
                <a:latin typeface="Cambria"/>
                <a:cs typeface="Cambria"/>
              </a:rPr>
              <a:t>TABC </a:t>
            </a:r>
            <a:r>
              <a:rPr dirty="0" sz="3000" spc="-140">
                <a:solidFill>
                  <a:srgbClr val="302F2F"/>
                </a:solidFill>
                <a:latin typeface="Cambria"/>
                <a:cs typeface="Cambria"/>
              </a:rPr>
              <a:t>completed </a:t>
            </a:r>
            <a:r>
              <a:rPr dirty="0" sz="3000" spc="-210">
                <a:solidFill>
                  <a:srgbClr val="302F2F"/>
                </a:solidFill>
                <a:latin typeface="Cambria"/>
                <a:cs typeface="Cambria"/>
              </a:rPr>
              <a:t>a</a:t>
            </a:r>
            <a:r>
              <a:rPr dirty="0" sz="3000" spc="-204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245">
                <a:solidFill>
                  <a:srgbClr val="302F2F"/>
                </a:solidFill>
                <a:latin typeface="Cambria"/>
                <a:cs typeface="Cambria"/>
              </a:rPr>
              <a:t>sweep</a:t>
            </a:r>
            <a:r>
              <a:rPr dirty="0" sz="3000" spc="-2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75">
                <a:solidFill>
                  <a:srgbClr val="302F2F"/>
                </a:solidFill>
                <a:latin typeface="Cambria"/>
                <a:cs typeface="Cambria"/>
              </a:rPr>
              <a:t>of </a:t>
            </a:r>
            <a:r>
              <a:rPr dirty="0" sz="3000" spc="-195">
                <a:solidFill>
                  <a:srgbClr val="302F2F"/>
                </a:solidFill>
                <a:latin typeface="Cambria"/>
                <a:cs typeface="Cambria"/>
              </a:rPr>
              <a:t>more</a:t>
            </a:r>
            <a:r>
              <a:rPr dirty="0" sz="3000" spc="-19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25">
                <a:solidFill>
                  <a:srgbClr val="302F2F"/>
                </a:solidFill>
                <a:latin typeface="Cambria"/>
                <a:cs typeface="Cambria"/>
              </a:rPr>
              <a:t>than </a:t>
            </a:r>
            <a:r>
              <a:rPr dirty="0" sz="3000" spc="-380">
                <a:solidFill>
                  <a:srgbClr val="302F2F"/>
                </a:solidFill>
                <a:latin typeface="Cambria"/>
                <a:cs typeface="Cambria"/>
              </a:rPr>
              <a:t>1700</a:t>
            </a:r>
            <a:r>
              <a:rPr dirty="0" sz="3000" spc="-37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90">
                <a:solidFill>
                  <a:srgbClr val="302F2F"/>
                </a:solidFill>
                <a:latin typeface="Cambria"/>
                <a:cs typeface="Cambria"/>
              </a:rPr>
              <a:t>bars</a:t>
            </a:r>
            <a:r>
              <a:rPr dirty="0" sz="3000" spc="28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55">
                <a:solidFill>
                  <a:srgbClr val="302F2F"/>
                </a:solidFill>
                <a:latin typeface="Cambria"/>
                <a:cs typeface="Cambria"/>
              </a:rPr>
              <a:t>and </a:t>
            </a:r>
            <a:r>
              <a:rPr dirty="0" sz="3000" spc="-170">
                <a:solidFill>
                  <a:srgbClr val="302F2F"/>
                </a:solidFill>
                <a:latin typeface="Cambria"/>
                <a:cs typeface="Cambria"/>
              </a:rPr>
              <a:t>restaurants </a:t>
            </a:r>
            <a:r>
              <a:rPr dirty="0" sz="3000" spc="-155">
                <a:solidFill>
                  <a:srgbClr val="302F2F"/>
                </a:solidFill>
                <a:latin typeface="Cambria"/>
                <a:cs typeface="Cambria"/>
              </a:rPr>
              <a:t>and </a:t>
            </a:r>
            <a:r>
              <a:rPr dirty="0" sz="3000" spc="-190">
                <a:solidFill>
                  <a:srgbClr val="302F2F"/>
                </a:solidFill>
                <a:latin typeface="Cambria"/>
                <a:cs typeface="Cambria"/>
              </a:rPr>
              <a:t>issued</a:t>
            </a:r>
            <a:r>
              <a:rPr dirty="0" sz="3000" spc="28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10">
                <a:solidFill>
                  <a:srgbClr val="302F2F"/>
                </a:solidFill>
                <a:latin typeface="Cambria"/>
                <a:cs typeface="Cambria"/>
              </a:rPr>
              <a:t>multiple </a:t>
            </a:r>
            <a:r>
              <a:rPr dirty="0" sz="3000" spc="-150">
                <a:solidFill>
                  <a:srgbClr val="302F2F"/>
                </a:solidFill>
                <a:latin typeface="Cambria"/>
                <a:cs typeface="Cambria"/>
              </a:rPr>
              <a:t>warnings, </a:t>
            </a:r>
            <a:r>
              <a:rPr dirty="0" sz="3000" spc="-65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365">
                <a:solidFill>
                  <a:srgbClr val="302F2F"/>
                </a:solidFill>
                <a:latin typeface="Cambria"/>
                <a:cs typeface="Cambria"/>
              </a:rPr>
              <a:t>30</a:t>
            </a:r>
            <a:r>
              <a:rPr dirty="0" sz="3000" spc="-254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85">
                <a:solidFill>
                  <a:srgbClr val="302F2F"/>
                </a:solidFill>
                <a:latin typeface="Cambria"/>
                <a:cs typeface="Cambria"/>
              </a:rPr>
              <a:t>day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75">
                <a:solidFill>
                  <a:srgbClr val="302F2F"/>
                </a:solidFill>
                <a:latin typeface="Cambria"/>
                <a:cs typeface="Cambria"/>
              </a:rPr>
              <a:t>suspensions,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55">
                <a:solidFill>
                  <a:srgbClr val="302F2F"/>
                </a:solidFill>
                <a:latin typeface="Cambria"/>
                <a:cs typeface="Cambria"/>
              </a:rPr>
              <a:t>and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250">
                <a:solidFill>
                  <a:srgbClr val="302F2F"/>
                </a:solidFill>
                <a:latin typeface="Cambria"/>
                <a:cs typeface="Cambria"/>
              </a:rPr>
              <a:t>60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85">
                <a:solidFill>
                  <a:srgbClr val="302F2F"/>
                </a:solidFill>
                <a:latin typeface="Cambria"/>
                <a:cs typeface="Cambria"/>
              </a:rPr>
              <a:t>day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95">
                <a:solidFill>
                  <a:srgbClr val="302F2F"/>
                </a:solidFill>
                <a:latin typeface="Cambria"/>
                <a:cs typeface="Cambria"/>
              </a:rPr>
              <a:t>suspensions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05">
                <a:solidFill>
                  <a:srgbClr val="302F2F"/>
                </a:solidFill>
                <a:latin typeface="Cambria"/>
                <a:cs typeface="Cambria"/>
              </a:rPr>
              <a:t>for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75">
                <a:solidFill>
                  <a:srgbClr val="302F2F"/>
                </a:solidFill>
                <a:latin typeface="Cambria"/>
                <a:cs typeface="Cambria"/>
              </a:rPr>
              <a:t>Emergency</a:t>
            </a:r>
            <a:r>
              <a:rPr dirty="0" sz="3000" spc="40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70">
                <a:solidFill>
                  <a:srgbClr val="302F2F"/>
                </a:solidFill>
                <a:latin typeface="Cambria"/>
                <a:cs typeface="Cambria"/>
              </a:rPr>
              <a:t>Order</a:t>
            </a:r>
            <a:r>
              <a:rPr dirty="0" sz="3000" spc="3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3000" spc="-125">
                <a:solidFill>
                  <a:srgbClr val="302F2F"/>
                </a:solidFill>
                <a:latin typeface="Cambria"/>
                <a:cs typeface="Cambria"/>
              </a:rPr>
              <a:t>violations</a:t>
            </a:r>
            <a:endParaRPr sz="3000">
              <a:latin typeface="Cambria"/>
              <a:cs typeface="Cambr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1104" y="768095"/>
            <a:ext cx="17032224" cy="197205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926083"/>
            <a:ext cx="15904844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225" b="0">
                <a:solidFill>
                  <a:srgbClr val="FFFFFF"/>
                </a:solidFill>
                <a:latin typeface="Cambria"/>
                <a:cs typeface="Cambria"/>
              </a:rPr>
              <a:t>Potential</a:t>
            </a:r>
            <a:r>
              <a:rPr dirty="0" sz="7200" spc="100" b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7200" spc="-345" b="0">
                <a:solidFill>
                  <a:srgbClr val="FFFFFF"/>
                </a:solidFill>
                <a:latin typeface="Cambria"/>
                <a:cs typeface="Cambria"/>
              </a:rPr>
              <a:t>Consequences</a:t>
            </a:r>
            <a:r>
              <a:rPr dirty="0" sz="7200" spc="100" b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7200" spc="-175" b="0">
                <a:solidFill>
                  <a:srgbClr val="FFFFFF"/>
                </a:solidFill>
                <a:latin typeface="Cambria"/>
                <a:cs typeface="Cambria"/>
              </a:rPr>
              <a:t>of</a:t>
            </a:r>
            <a:r>
              <a:rPr dirty="0" sz="7200" spc="105" b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7200" spc="-170" b="0">
                <a:solidFill>
                  <a:srgbClr val="FFFFFF"/>
                </a:solidFill>
                <a:latin typeface="Cambria"/>
                <a:cs typeface="Cambria"/>
              </a:rPr>
              <a:t>Non-Compliance</a:t>
            </a:r>
            <a:endParaRPr sz="72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0128168"/>
            <a:ext cx="18288000" cy="159385"/>
          </a:xfrm>
          <a:custGeom>
            <a:avLst/>
            <a:gdLst/>
            <a:ahLst/>
            <a:cxnLst/>
            <a:rect l="l" t="t" r="r" b="b"/>
            <a:pathLst>
              <a:path w="18288000" h="159384">
                <a:moveTo>
                  <a:pt x="0" y="158831"/>
                </a:moveTo>
                <a:lnTo>
                  <a:pt x="0" y="0"/>
                </a:lnTo>
                <a:lnTo>
                  <a:pt x="18288000" y="0"/>
                </a:lnTo>
                <a:lnTo>
                  <a:pt x="18288000" y="158831"/>
                </a:lnTo>
                <a:lnTo>
                  <a:pt x="0" y="158831"/>
                </a:lnTo>
                <a:close/>
              </a:path>
            </a:pathLst>
          </a:custGeom>
          <a:solidFill>
            <a:srgbClr val="302F2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1927395"/>
            <a:ext cx="16192500" cy="114300"/>
          </a:xfrm>
          <a:custGeom>
            <a:avLst/>
            <a:gdLst/>
            <a:ahLst/>
            <a:cxnLst/>
            <a:rect l="l" t="t" r="r" b="b"/>
            <a:pathLst>
              <a:path w="16192500" h="114300">
                <a:moveTo>
                  <a:pt x="16192500" y="0"/>
                </a:moveTo>
                <a:lnTo>
                  <a:pt x="0" y="0"/>
                </a:lnTo>
                <a:lnTo>
                  <a:pt x="0" y="114300"/>
                </a:lnTo>
                <a:lnTo>
                  <a:pt x="16192500" y="114300"/>
                </a:lnTo>
                <a:lnTo>
                  <a:pt x="16192500" y="0"/>
                </a:lnTo>
                <a:close/>
              </a:path>
            </a:pathLst>
          </a:custGeom>
          <a:solidFill>
            <a:srgbClr val="302F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27685" indent="-46609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dirty="0" spc="-190"/>
              <a:t>Know</a:t>
            </a:r>
            <a:r>
              <a:rPr dirty="0" spc="55"/>
              <a:t> </a:t>
            </a:r>
            <a:r>
              <a:rPr dirty="0" spc="-195"/>
              <a:t>the</a:t>
            </a:r>
            <a:r>
              <a:rPr dirty="0" spc="60"/>
              <a:t> </a:t>
            </a:r>
            <a:r>
              <a:rPr dirty="0" spc="-185"/>
              <a:t>law-but</a:t>
            </a:r>
            <a:r>
              <a:rPr dirty="0" spc="55"/>
              <a:t> </a:t>
            </a:r>
            <a:r>
              <a:rPr dirty="0" spc="-10"/>
              <a:t>if</a:t>
            </a:r>
            <a:r>
              <a:rPr dirty="0" spc="55"/>
              <a:t> </a:t>
            </a:r>
            <a:r>
              <a:rPr dirty="0" spc="-270"/>
              <a:t>you</a:t>
            </a:r>
            <a:r>
              <a:rPr dirty="0" spc="60"/>
              <a:t> </a:t>
            </a:r>
            <a:r>
              <a:rPr dirty="0" spc="-140"/>
              <a:t>don’t,</a:t>
            </a:r>
            <a:r>
              <a:rPr dirty="0" spc="55"/>
              <a:t> </a:t>
            </a:r>
            <a:r>
              <a:rPr dirty="0" spc="-280"/>
              <a:t>make</a:t>
            </a:r>
            <a:r>
              <a:rPr dirty="0" spc="60"/>
              <a:t> </a:t>
            </a:r>
            <a:r>
              <a:rPr dirty="0" spc="-310"/>
              <a:t>sure</a:t>
            </a:r>
            <a:r>
              <a:rPr dirty="0" spc="65"/>
              <a:t> </a:t>
            </a:r>
            <a:r>
              <a:rPr dirty="0" spc="-270"/>
              <a:t>you</a:t>
            </a:r>
            <a:r>
              <a:rPr dirty="0" spc="60"/>
              <a:t> </a:t>
            </a:r>
            <a:r>
              <a:rPr dirty="0" spc="-190"/>
              <a:t>get</a:t>
            </a:r>
            <a:r>
              <a:rPr dirty="0" spc="60"/>
              <a:t> </a:t>
            </a:r>
            <a:r>
              <a:rPr dirty="0" spc="-305"/>
              <a:t>a</a:t>
            </a:r>
            <a:r>
              <a:rPr dirty="0" spc="50"/>
              <a:t> </a:t>
            </a:r>
            <a:r>
              <a:rPr dirty="0" spc="-290"/>
              <a:t>lawyer</a:t>
            </a:r>
            <a:r>
              <a:rPr dirty="0" spc="55"/>
              <a:t> </a:t>
            </a:r>
            <a:r>
              <a:rPr dirty="0" spc="-310"/>
              <a:t>who</a:t>
            </a:r>
            <a:r>
              <a:rPr dirty="0" spc="60"/>
              <a:t> </a:t>
            </a:r>
            <a:r>
              <a:rPr dirty="0" spc="-270"/>
              <a:t>does!</a:t>
            </a:r>
          </a:p>
          <a:p>
            <a:pPr marL="527685" indent="-466090">
              <a:lnSpc>
                <a:spcPct val="100000"/>
              </a:lnSpc>
              <a:buChar char="•"/>
              <a:tabLst>
                <a:tab pos="527685" algn="l"/>
                <a:tab pos="528320" algn="l"/>
              </a:tabLst>
            </a:pPr>
            <a:r>
              <a:rPr dirty="0" spc="-160"/>
              <a:t>Internal</a:t>
            </a:r>
            <a:r>
              <a:rPr dirty="0" spc="50"/>
              <a:t> </a:t>
            </a:r>
            <a:r>
              <a:rPr dirty="0" spc="-170"/>
              <a:t>Education</a:t>
            </a:r>
            <a:r>
              <a:rPr dirty="0" spc="50"/>
              <a:t> </a:t>
            </a:r>
            <a:r>
              <a:rPr dirty="0" spc="-229"/>
              <a:t>and</a:t>
            </a:r>
            <a:r>
              <a:rPr dirty="0" spc="45"/>
              <a:t> </a:t>
            </a:r>
            <a:r>
              <a:rPr dirty="0" spc="-195"/>
              <a:t>compliance</a:t>
            </a:r>
            <a:r>
              <a:rPr dirty="0" spc="55"/>
              <a:t> </a:t>
            </a:r>
            <a:r>
              <a:rPr dirty="0" spc="-265"/>
              <a:t>programs</a:t>
            </a:r>
          </a:p>
          <a:p>
            <a:pPr marL="527685" indent="-466090">
              <a:lnSpc>
                <a:spcPct val="100000"/>
              </a:lnSpc>
              <a:spcBef>
                <a:spcPts val="20"/>
              </a:spcBef>
              <a:buChar char="•"/>
              <a:tabLst>
                <a:tab pos="527685" algn="l"/>
                <a:tab pos="528320" algn="l"/>
              </a:tabLst>
            </a:pPr>
            <a:r>
              <a:rPr dirty="0" spc="-140"/>
              <a:t>Document,</a:t>
            </a:r>
            <a:r>
              <a:rPr dirty="0" spc="35"/>
              <a:t> </a:t>
            </a:r>
            <a:r>
              <a:rPr dirty="0" spc="-140"/>
              <a:t>Document,</a:t>
            </a:r>
            <a:r>
              <a:rPr dirty="0" spc="40"/>
              <a:t> </a:t>
            </a:r>
            <a:r>
              <a:rPr dirty="0" spc="-170"/>
              <a:t>Document</a:t>
            </a:r>
          </a:p>
          <a:p>
            <a:pPr marL="527685" indent="-466090">
              <a:lnSpc>
                <a:spcPts val="5245"/>
              </a:lnSpc>
              <a:spcBef>
                <a:spcPts val="25"/>
              </a:spcBef>
              <a:buChar char="•"/>
              <a:tabLst>
                <a:tab pos="527685" algn="l"/>
                <a:tab pos="528320" algn="l"/>
              </a:tabLst>
            </a:pPr>
            <a:r>
              <a:rPr dirty="0" spc="5"/>
              <a:t>Quid</a:t>
            </a:r>
            <a:r>
              <a:rPr dirty="0" spc="25"/>
              <a:t> </a:t>
            </a:r>
            <a:r>
              <a:rPr dirty="0" spc="-190"/>
              <a:t>Pro</a:t>
            </a:r>
            <a:r>
              <a:rPr dirty="0" spc="40"/>
              <a:t> </a:t>
            </a:r>
            <a:r>
              <a:rPr dirty="0" spc="175"/>
              <a:t>NO!</a:t>
            </a:r>
          </a:p>
          <a:p>
            <a:pPr marL="527685" indent="-466090">
              <a:lnSpc>
                <a:spcPts val="5245"/>
              </a:lnSpc>
              <a:buChar char="•"/>
              <a:tabLst>
                <a:tab pos="527685" algn="l"/>
                <a:tab pos="528320" algn="l"/>
              </a:tabLst>
            </a:pPr>
            <a:r>
              <a:rPr dirty="0" spc="-215"/>
              <a:t>Management</a:t>
            </a:r>
            <a:r>
              <a:rPr dirty="0" spc="60"/>
              <a:t> </a:t>
            </a:r>
            <a:r>
              <a:rPr dirty="0" spc="-204"/>
              <a:t>Companies/Concessionaires</a:t>
            </a:r>
            <a:r>
              <a:rPr dirty="0" spc="60"/>
              <a:t> </a:t>
            </a:r>
            <a:r>
              <a:rPr dirty="0" spc="40"/>
              <a:t>&amp;</a:t>
            </a:r>
            <a:r>
              <a:rPr dirty="0" spc="55"/>
              <a:t> </a:t>
            </a:r>
            <a:r>
              <a:rPr dirty="0" spc="-215"/>
              <a:t>Sponsorship</a:t>
            </a:r>
          </a:p>
          <a:p>
            <a:pPr marL="527685" indent="-466090">
              <a:lnSpc>
                <a:spcPct val="100000"/>
              </a:lnSpc>
              <a:spcBef>
                <a:spcPts val="25"/>
              </a:spcBef>
              <a:buChar char="•"/>
              <a:tabLst>
                <a:tab pos="527685" algn="l"/>
                <a:tab pos="528320" algn="l"/>
              </a:tabLst>
            </a:pPr>
            <a:r>
              <a:rPr dirty="0" spc="-145"/>
              <a:t>Voluntary</a:t>
            </a:r>
            <a:r>
              <a:rPr dirty="0" spc="55"/>
              <a:t> </a:t>
            </a:r>
            <a:r>
              <a:rPr dirty="0" spc="-200"/>
              <a:t>Disclosure</a:t>
            </a:r>
            <a:r>
              <a:rPr dirty="0" spc="65"/>
              <a:t> –</a:t>
            </a:r>
            <a:r>
              <a:rPr dirty="0" spc="55"/>
              <a:t> </a:t>
            </a:r>
            <a:r>
              <a:rPr dirty="0" spc="-155"/>
              <a:t>potential</a:t>
            </a:r>
            <a:r>
              <a:rPr dirty="0" spc="60"/>
              <a:t> </a:t>
            </a:r>
            <a:r>
              <a:rPr dirty="0" spc="-195"/>
              <a:t>cost</a:t>
            </a:r>
            <a:r>
              <a:rPr dirty="0" spc="65"/>
              <a:t> </a:t>
            </a:r>
            <a:r>
              <a:rPr dirty="0" spc="40"/>
              <a:t>&amp;</a:t>
            </a:r>
            <a:r>
              <a:rPr dirty="0" spc="55"/>
              <a:t> </a:t>
            </a:r>
            <a:r>
              <a:rPr dirty="0" spc="-204"/>
              <a:t>penalty</a:t>
            </a:r>
            <a:r>
              <a:rPr dirty="0" spc="55"/>
              <a:t> </a:t>
            </a:r>
            <a:r>
              <a:rPr dirty="0" spc="-180"/>
              <a:t>reduction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1104" y="768095"/>
            <a:ext cx="13968984" cy="197205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926083"/>
            <a:ext cx="12837795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190" b="0">
                <a:solidFill>
                  <a:srgbClr val="FFFFFF"/>
                </a:solidFill>
                <a:latin typeface="Cambria"/>
                <a:cs typeface="Cambria"/>
              </a:rPr>
              <a:t>How</a:t>
            </a:r>
            <a:r>
              <a:rPr dirty="0" sz="7200" spc="95" b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7200" spc="-185" b="0">
                <a:solidFill>
                  <a:srgbClr val="FFFFFF"/>
                </a:solidFill>
                <a:latin typeface="Cambria"/>
                <a:cs typeface="Cambria"/>
              </a:rPr>
              <a:t>to</a:t>
            </a:r>
            <a:r>
              <a:rPr dirty="0" sz="7200" spc="90" b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7200" spc="-350" b="0">
                <a:solidFill>
                  <a:srgbClr val="FFFFFF"/>
                </a:solidFill>
                <a:latin typeface="Cambria"/>
                <a:cs typeface="Cambria"/>
              </a:rPr>
              <a:t>Prevent</a:t>
            </a:r>
            <a:r>
              <a:rPr dirty="0" sz="7200" spc="95" b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7200" spc="-305" b="0">
                <a:solidFill>
                  <a:srgbClr val="FFFFFF"/>
                </a:solidFill>
                <a:latin typeface="Cambria"/>
                <a:cs typeface="Cambria"/>
              </a:rPr>
              <a:t>Enforcement</a:t>
            </a:r>
            <a:r>
              <a:rPr dirty="0" sz="7200" spc="100" b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7200" spc="-484" b="0">
                <a:solidFill>
                  <a:srgbClr val="FFFFFF"/>
                </a:solidFill>
                <a:latin typeface="Cambria"/>
                <a:cs typeface="Cambria"/>
              </a:rPr>
              <a:t>Issues</a:t>
            </a:r>
            <a:endParaRPr sz="72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8777500"/>
            <a:ext cx="18288000" cy="1510030"/>
          </a:xfrm>
          <a:custGeom>
            <a:avLst/>
            <a:gdLst/>
            <a:ahLst/>
            <a:cxnLst/>
            <a:rect l="l" t="t" r="r" b="b"/>
            <a:pathLst>
              <a:path w="18288000" h="1510029">
                <a:moveTo>
                  <a:pt x="0" y="1509499"/>
                </a:moveTo>
                <a:lnTo>
                  <a:pt x="0" y="0"/>
                </a:lnTo>
                <a:lnTo>
                  <a:pt x="18288000" y="0"/>
                </a:lnTo>
                <a:lnTo>
                  <a:pt x="18288000" y="1509499"/>
                </a:lnTo>
                <a:lnTo>
                  <a:pt x="0" y="1509499"/>
                </a:lnTo>
                <a:close/>
              </a:path>
            </a:pathLst>
          </a:custGeom>
          <a:solidFill>
            <a:srgbClr val="302F2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39468" y="4376420"/>
            <a:ext cx="9009380" cy="149161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3013075" marR="5080" indent="-3000375">
              <a:lnSpc>
                <a:spcPct val="100400"/>
              </a:lnSpc>
              <a:spcBef>
                <a:spcPts val="75"/>
              </a:spcBef>
            </a:pPr>
            <a:r>
              <a:rPr dirty="0" sz="4800" spc="-180">
                <a:solidFill>
                  <a:srgbClr val="302F2F"/>
                </a:solidFill>
                <a:latin typeface="Cambria"/>
                <a:cs typeface="Cambria"/>
                <a:hlinkClick r:id="rId2"/>
              </a:rPr>
              <a:t>Kristen.Catasus@Gray-Robinson.com </a:t>
            </a:r>
            <a:r>
              <a:rPr dirty="0" sz="4800" spc="-1045">
                <a:solidFill>
                  <a:srgbClr val="302F2F"/>
                </a:solidFill>
                <a:latin typeface="Cambria"/>
                <a:cs typeface="Cambria"/>
              </a:rPr>
              <a:t> </a:t>
            </a:r>
            <a:r>
              <a:rPr dirty="0" sz="4800" spc="-525">
                <a:solidFill>
                  <a:srgbClr val="302F2F"/>
                </a:solidFill>
                <a:latin typeface="Cambria"/>
                <a:cs typeface="Cambria"/>
              </a:rPr>
              <a:t>305-420-3941</a:t>
            </a:r>
            <a:endParaRPr sz="48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6000" y="797052"/>
            <a:ext cx="4378960" cy="124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0" spc="235">
                <a:solidFill>
                  <a:srgbClr val="FFFFFF"/>
                </a:solidFill>
                <a:latin typeface="Cambria"/>
                <a:cs typeface="Cambria"/>
              </a:rPr>
              <a:t>Q</a:t>
            </a:r>
            <a:r>
              <a:rPr dirty="0" sz="8000" spc="200">
                <a:solidFill>
                  <a:srgbClr val="FFFFFF"/>
                </a:solidFill>
                <a:latin typeface="Cambria"/>
                <a:cs typeface="Cambria"/>
              </a:rPr>
              <a:t>u</a:t>
            </a:r>
            <a:r>
              <a:rPr dirty="0" sz="8000" spc="-635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dirty="0" sz="8000" spc="-270">
                <a:solidFill>
                  <a:srgbClr val="FFFFFF"/>
                </a:solidFill>
                <a:latin typeface="Cambria"/>
                <a:cs typeface="Cambria"/>
              </a:rPr>
              <a:t>sti</a:t>
            </a:r>
            <a:r>
              <a:rPr dirty="0" sz="8000" spc="-405">
                <a:solidFill>
                  <a:srgbClr val="FFFFFF"/>
                </a:solidFill>
                <a:latin typeface="Cambria"/>
                <a:cs typeface="Cambria"/>
              </a:rPr>
              <a:t>o</a:t>
            </a:r>
            <a:r>
              <a:rPr dirty="0" sz="8000" spc="-600">
                <a:solidFill>
                  <a:srgbClr val="FFFFFF"/>
                </a:solidFill>
                <a:latin typeface="Cambria"/>
                <a:cs typeface="Cambria"/>
              </a:rPr>
              <a:t>ns?</a:t>
            </a:r>
            <a:endParaRPr sz="800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8777500"/>
            <a:ext cx="18288000" cy="1510030"/>
          </a:xfrm>
          <a:custGeom>
            <a:avLst/>
            <a:gdLst/>
            <a:ahLst/>
            <a:cxnLst/>
            <a:rect l="l" t="t" r="r" b="b"/>
            <a:pathLst>
              <a:path w="18288000" h="1510029">
                <a:moveTo>
                  <a:pt x="0" y="1509499"/>
                </a:moveTo>
                <a:lnTo>
                  <a:pt x="0" y="0"/>
                </a:lnTo>
                <a:lnTo>
                  <a:pt x="18288000" y="0"/>
                </a:lnTo>
                <a:lnTo>
                  <a:pt x="18288000" y="1509499"/>
                </a:lnTo>
                <a:lnTo>
                  <a:pt x="0" y="1509499"/>
                </a:lnTo>
                <a:close/>
              </a:path>
            </a:pathLst>
          </a:custGeom>
          <a:solidFill>
            <a:srgbClr val="302F2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02F2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2021-10-16T13:16:25Z</dcterms:created>
  <dcterms:modified xsi:type="dcterms:W3CDTF">2021-10-16T13:16:25Z</dcterms:modified>
</cp:coreProperties>
</file>