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officeDocument/2006/relationships/officeDocument" Target="ppt/presentation.xml" Id="rId1" /><Relationship Type="http://schemas.openxmlformats.org/officeDocument/2006/relationships/extended-properties" Target="docProps/app.xml" Id="rId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60" r:id="rId5"/>
    <p:sldId id="261" r:id="rId6"/>
    <p:sldId id="262" r:id="rId7"/>
    <p:sldId id="277" r:id="rId8"/>
    <p:sldId id="374" r:id="rId9"/>
    <p:sldId id="375" r:id="rId10"/>
    <p:sldId id="372" r:id="rId11"/>
    <p:sldId id="373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834B"/>
    <a:srgbClr val="F4F2EA"/>
    <a:srgbClr val="2E2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00CDC6-1352-8CD2-7A73-AA91F8F2E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701FB-426E-1043-C984-8A158E6CB9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C68E6-86EA-40F4-B4C5-2D26DFFA4936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E7DD0-31CC-9599-9EC5-801AAE8030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EB7-8EB7-2398-5DF8-ADDFF91A3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D90C5-D2F2-466D-ABAD-793138E9EB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329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D84F3-045A-45F8-9D6A-4D2BDCB9AFE1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3CC47-0874-40C9-86CD-45B2AD1B7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016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3478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03272"/>
            <a:ext cx="9144000" cy="694113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F4F2EA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F621F-AECB-A6CD-5824-37C122A53AAA}"/>
              </a:ext>
            </a:extLst>
          </p:cNvPr>
          <p:cNvSpPr txBox="1"/>
          <p:nvPr userDrawn="1"/>
        </p:nvSpPr>
        <p:spPr>
          <a:xfrm rot="16200000">
            <a:off x="-544542" y="1445932"/>
            <a:ext cx="17908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AA834B"/>
                </a:solidFill>
                <a:latin typeface="Optima LT Std" panose="020B0502050508020304" pitchFamily="34" charset="0"/>
              </a:rPr>
              <a:t>WASHINGTON D.C.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FF7848-2285-ED74-32C6-6DEB224EF174}"/>
              </a:ext>
            </a:extLst>
          </p:cNvPr>
          <p:cNvSpPr txBox="1"/>
          <p:nvPr userDrawn="1"/>
        </p:nvSpPr>
        <p:spPr>
          <a:xfrm>
            <a:off x="5412159" y="6452412"/>
            <a:ext cx="13676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AA834B"/>
                </a:solidFill>
                <a:latin typeface="Optima LT Std" panose="020B0502050508020304" pitchFamily="34" charset="0"/>
              </a:rPr>
              <a:t>OCTOBER 12, 2022</a:t>
            </a:r>
          </a:p>
        </p:txBody>
      </p:sp>
    </p:spTree>
    <p:extLst>
      <p:ext uri="{BB962C8B-B14F-4D97-AF65-F5344CB8AC3E}">
        <p14:creationId xmlns:p14="http://schemas.microsoft.com/office/powerpoint/2010/main" val="2403154874"/>
      </p:ext>
    </p:extLst>
  </p:cSld>
  <p:clrMapOvr>
    <a:masterClrMapping/>
  </p:clrMapOvr>
</p:sldLayout>
</file>

<file path=ppt/slideLayouts/slideLayout10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8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168241"/>
      </p:ext>
    </p:extLst>
  </p:cSld>
  <p:clrMapOvr>
    <a:masterClrMapping/>
  </p:clrMapOvr>
</p:sldLayout>
</file>

<file path=ppt/slideLayouts/slideLayout11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62774"/>
      </p:ext>
    </p:extLst>
  </p:cSld>
  <p:clrMapOvr>
    <a:masterClrMapping/>
  </p:clrMapOvr>
</p:sldLayout>
</file>

<file path=ppt/slideLayouts/slideLayout12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636"/>
      </p:ext>
    </p:extLst>
  </p:cSld>
  <p:clrMapOvr>
    <a:masterClrMapping/>
  </p:clrMapOvr>
</p:sldLayout>
</file>

<file path=ppt/slideLayouts/slideLayout13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34090"/>
      </p:ext>
    </p:extLst>
  </p:cSld>
  <p:clrMapOvr>
    <a:masterClrMapping/>
  </p:clrMapOvr>
</p:sldLayout>
</file>

<file path=ppt/slideLayouts/slideLayout14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927754"/>
      </p:ext>
    </p:extLst>
  </p:cSld>
  <p:clrMapOvr>
    <a:masterClrMapping/>
  </p:clrMapOvr>
</p:sldLayout>
</file>

<file path=ppt/slideLayouts/slideLayout15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777350"/>
      </p:ext>
    </p:extLst>
  </p:cSld>
  <p:clrMapOvr>
    <a:masterClrMapping/>
  </p:clrMapOvr>
</p:sldLayout>
</file>

<file path=ppt/slideLayouts/slideLayout16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299015"/>
      </p:ext>
    </p:extLst>
  </p:cSld>
  <p:clrMapOvr>
    <a:masterClrMapping/>
  </p:clrMapOvr>
</p:sldLayout>
</file>

<file path=ppt/slideLayouts/slideLayout17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08104"/>
      </p:ext>
    </p:extLst>
  </p:cSld>
  <p:clrMapOvr>
    <a:masterClrMapping/>
  </p:clrMapOvr>
</p:sldLayout>
</file>

<file path=ppt/slideLayouts/slideLayout18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45006"/>
      </p:ext>
    </p:extLst>
  </p:cSld>
  <p:clrMapOvr>
    <a:masterClrMapping/>
  </p:clrMapOvr>
</p:sldLayout>
</file>

<file path=ppt/slideLayouts/slideLayout19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704524"/>
      </p:ext>
    </p:extLst>
  </p:cSld>
  <p:clrMapOvr>
    <a:masterClrMapping/>
  </p:clrMapOvr>
</p:sldLayout>
</file>

<file path=ppt/slideLayouts/slideLayout2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257800" cy="1325563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23284" cy="685800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 userDrawn="1"/>
        </p:nvGrpSpPr>
        <p:grpSpPr>
          <a:xfrm>
            <a:off x="6096000" y="1690688"/>
            <a:ext cx="525780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0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1614087"/>
            <a:ext cx="525780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1" y="264545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221" y="386866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221" y="509187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2033695"/>
            <a:ext cx="5009147" cy="390776"/>
          </a:xfrm>
        </p:spPr>
        <p:txBody>
          <a:bodyPr anchor="t">
            <a:normAutofit/>
          </a:bodyPr>
          <a:lstStyle>
            <a:lvl1pPr marL="0" indent="0">
              <a:buNone/>
              <a:defRPr sz="14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69201"/>
      </p:ext>
    </p:extLst>
  </p:cSld>
  <p:clrMapOvr>
    <a:masterClrMapping/>
  </p:clrMapOvr>
</p:sldLayout>
</file>

<file path=ppt/slideLayouts/slideLayout20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042080"/>
      </p:ext>
    </p:extLst>
  </p:cSld>
  <p:clrMapOvr>
    <a:masterClrMapping/>
  </p:clrMapOvr>
</p:sldLayout>
</file>

<file path=ppt/slideLayouts/slideLayout21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016" y="4589463"/>
            <a:ext cx="6845969" cy="1500187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4F2E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736431" y="1118940"/>
            <a:ext cx="2719138" cy="20453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564753"/>
      </p:ext>
    </p:extLst>
  </p:cSld>
  <p:clrMapOvr>
    <a:masterClrMapping/>
  </p:clrMapOvr>
</p:sldLayout>
</file>

<file path=ppt/slideLayouts/slideLayout3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938640"/>
      </p:ext>
    </p:extLst>
  </p:cSld>
  <p:clrMapOvr>
    <a:masterClrMapping/>
  </p:clrMapOvr>
</p:sldLayout>
</file>

<file path=ppt/slideLayouts/slideLayout4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2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146207"/>
      </p:ext>
    </p:extLst>
  </p:cSld>
  <p:clrMapOvr>
    <a:masterClrMapping/>
  </p:clrMapOvr>
</p:sldLayout>
</file>

<file path=ppt/slideLayouts/slideLayout5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3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427461"/>
      </p:ext>
    </p:extLst>
  </p:cSld>
  <p:clrMapOvr>
    <a:masterClrMapping/>
  </p:clrMapOvr>
</p:sldLayout>
</file>

<file path=ppt/slideLayouts/slideLayout6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4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61421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334084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638220"/>
      </p:ext>
    </p:extLst>
  </p:cSld>
  <p:clrMapOvr>
    <a:masterClrMapping/>
  </p:clrMapOvr>
</p:sldLayout>
</file>

<file path=ppt/slideLayouts/slideLayout8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6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541062"/>
      </p:ext>
    </p:extLst>
  </p:cSld>
  <p:clrMapOvr>
    <a:masterClrMapping/>
  </p:clrMapOvr>
</p:sldLayout>
</file>

<file path=ppt/slideLayouts/slideLayout9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7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80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2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57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5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mailto:Aryan@fisherphillips.com" TargetMode="Externa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 descr="" title="">
            <a:extLst>
              <a:ext uri="{FF2B5EF4-FFF2-40B4-BE49-F238E27FC236}">
                <a16:creationId xmlns:a16="http://schemas.microsoft.com/office/drawing/2014/main" id="{140DEC5F-0468-E2C2-9C55-CADDA13565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Sex, Gender and Transgender Employees: What It All Means For Employers</a:t>
            </a:r>
          </a:p>
        </p:txBody>
      </p:sp>
      <p:sp>
        <p:nvSpPr>
          <p:cNvPr id="13" name="Subtitle 12" descr="" title="">
            <a:extLst>
              <a:ext uri="{FF2B5EF4-FFF2-40B4-BE49-F238E27FC236}">
                <a16:creationId xmlns:a16="http://schemas.microsoft.com/office/drawing/2014/main" id="{B380C48B-47E5-4DB4-08F9-F30237FE79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Andria L. Ryan</a:t>
            </a:r>
          </a:p>
        </p:txBody>
      </p:sp>
    </p:spTree>
    <p:extLst>
      <p:ext uri="{BB962C8B-B14F-4D97-AF65-F5344CB8AC3E}">
        <p14:creationId xmlns:p14="http://schemas.microsoft.com/office/powerpoint/2010/main" val="2858819582"/>
      </p:ext>
    </p:extLst>
  </p:cSld>
  <p:clrMapOvr>
    <a:masterClrMapping/>
  </p:clrMapOvr>
</p:sld>
</file>

<file path=ppt/slides/slide1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8FBC0BAC-64DD-0832-2428-127AC70E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LGBT Discrimination: Employer Best Practices</a:t>
            </a:r>
            <a:endParaRPr lang="en-US" i="1" dirty="0"/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24FB060B-BD31-C1C6-A4CC-C9FFE259A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231775" indent="-231775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Be aware of and comply with all applicable state and local non-discrimination laws</a:t>
            </a:r>
          </a:p>
          <a:p>
            <a:pPr marL="231775" indent="-231775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Ensure all hiring and employment decisions are based solely on merit and not on discriminatory preconceived notions and gender stereotypes</a:t>
            </a:r>
          </a:p>
          <a:p>
            <a:pPr marL="231775" indent="-231775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Be alert to bullying and other unprofessional conduct, and discipline where necessary</a:t>
            </a:r>
          </a:p>
          <a:p>
            <a:pPr marL="231775" indent="-231775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Do not require medical documentation or “proof” of transgender status</a:t>
            </a:r>
          </a:p>
          <a:p>
            <a:endParaRPr lang="en-US" sz="2400" dirty="0">
              <a:latin typeface="Noto Serif JP"/>
            </a:endParaRPr>
          </a:p>
        </p:txBody>
      </p:sp>
    </p:spTree>
    <p:extLst>
      <p:ext uri="{BB962C8B-B14F-4D97-AF65-F5344CB8AC3E}">
        <p14:creationId xmlns:p14="http://schemas.microsoft.com/office/powerpoint/2010/main" val="416320021"/>
      </p:ext>
    </p:extLst>
  </p:cSld>
  <p:clrMapOvr>
    <a:masterClrMapping/>
  </p:clrMapOvr>
</p:sld>
</file>

<file path=ppt/slides/slide1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DB11139D-0B8C-43A7-F8F2-E6A04654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LGBT Discrimination: Employer Best Practices</a:t>
            </a:r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534FFE75-FEC4-5E78-7FEB-9B2F028A9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Train employees on policies and place appropriate emphasis on inclusive company culture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Trian managers on how to handle sensitive discussions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 open-minded and discuss the individual’s needs and concerns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Respect the employee’s privacy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Where possible, accommodate</a:t>
            </a:r>
          </a:p>
          <a:p>
            <a:endParaRPr lang="en-US" dirty="0">
              <a:latin typeface="Noto Serif JP"/>
            </a:endParaRPr>
          </a:p>
        </p:txBody>
      </p:sp>
    </p:spTree>
    <p:extLst>
      <p:ext uri="{BB962C8B-B14F-4D97-AF65-F5344CB8AC3E}">
        <p14:creationId xmlns:p14="http://schemas.microsoft.com/office/powerpoint/2010/main" val="4032807635"/>
      </p:ext>
    </p:extLst>
  </p:cSld>
  <p:clrMapOvr>
    <a:masterClrMapping/>
  </p:clrMapOvr>
</p:sld>
</file>

<file path=ppt/slides/slide1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 descr="" title="">
            <a:extLst>
              <a:ext uri="{FF2B5EF4-FFF2-40B4-BE49-F238E27FC236}">
                <a16:creationId xmlns:a16="http://schemas.microsoft.com/office/drawing/2014/main" id="{D2D43779-AFC1-A90E-B9B9-FF7DEDCA0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Andria L. Ryan, Fisher Phillips LLP</a:t>
            </a:r>
          </a:p>
          <a:p>
            <a:r>
              <a:rPr lang="en-US" dirty="0">
                <a:hlinkClick r:id="rId2"/>
              </a:rPr>
              <a:t>aryan@fisherphillips.com</a:t>
            </a:r>
            <a:endParaRPr lang="en-US" dirty="0"/>
          </a:p>
          <a:p>
            <a:r>
              <a:rPr lang="en-US" dirty="0"/>
              <a:t>(404) 240-4219</a:t>
            </a:r>
          </a:p>
        </p:txBody>
      </p:sp>
      <p:pic>
        <p:nvPicPr>
          <p:cNvPr id="6" name="Picture 5" descr="" title="">
            <a:extLst>
              <a:ext uri="{FF2B5EF4-FFF2-40B4-BE49-F238E27FC236}">
                <a16:creationId xmlns:a16="http://schemas.microsoft.com/office/drawing/2014/main" id="{DBB43ADF-52EA-4F33-B9D5-395ED2F3E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44" y="708155"/>
            <a:ext cx="2285154" cy="25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37835"/>
      </p:ext>
    </p:extLst>
  </p:cSld>
  <p:clrMapOvr>
    <a:masterClrMapping/>
  </p:clrMapOvr>
</p:sld>
</file>

<file path=ppt/slides/slide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08480A58-E7D5-3285-043C-C3BDEE108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Andria L. Ryan</a:t>
            </a:r>
          </a:p>
        </p:txBody>
      </p:sp>
      <p:pic>
        <p:nvPicPr>
          <p:cNvPr id="10" name="Picture Placeholder 9" descr="" title="">
            <a:extLst>
              <a:ext uri="{FF2B5EF4-FFF2-40B4-BE49-F238E27FC236}">
                <a16:creationId xmlns:a16="http://schemas.microsoft.com/office/drawing/2014/main" id="{691791C2-2566-4C2D-9E00-CEB7803D9A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r="19125"/>
          <a:stretch>
            <a:fillRect/>
          </a:stretch>
        </p:blipFill>
        <p:spPr/>
      </p:pic>
      <p:sp>
        <p:nvSpPr>
          <p:cNvPr id="4" name="Subtitle 3" descr="" title="">
            <a:extLst>
              <a:ext uri="{FF2B5EF4-FFF2-40B4-BE49-F238E27FC236}">
                <a16:creationId xmlns:a16="http://schemas.microsoft.com/office/drawing/2014/main" id="{79B304BB-B488-6438-1F38-18E450E706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pc="190" dirty="0"/>
              <a:t>Partner, FISHER PHILLIPS LLP</a:t>
            </a:r>
          </a:p>
        </p:txBody>
      </p:sp>
      <p:sp>
        <p:nvSpPr>
          <p:cNvPr id="5" name="Content Placeholder 4" descr="" title="">
            <a:extLst>
              <a:ext uri="{FF2B5EF4-FFF2-40B4-BE49-F238E27FC236}">
                <a16:creationId xmlns:a16="http://schemas.microsoft.com/office/drawing/2014/main" id="{FD4A3202-6E45-1C5A-0AD7-5BB9CC6BE30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Co-chair Hospitality Industry Practice Group.</a:t>
            </a:r>
          </a:p>
        </p:txBody>
      </p:sp>
      <p:sp>
        <p:nvSpPr>
          <p:cNvPr id="6" name="Content Placeholder 5" descr="" title="">
            <a:extLst>
              <a:ext uri="{FF2B5EF4-FFF2-40B4-BE49-F238E27FC236}">
                <a16:creationId xmlns:a16="http://schemas.microsoft.com/office/drawing/2014/main" id="{B3779409-75D1-9EF8-3B67-737A033FCFA8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solidFill>
                  <a:srgbClr val="F4F2EA"/>
                </a:solidFill>
                <a:latin typeface="Noto Serif JP"/>
              </a:rPr>
              <a:t>Deputy General Counsel to Firm; Member, COVID-19 Task Force</a:t>
            </a:r>
          </a:p>
        </p:txBody>
      </p:sp>
      <p:sp>
        <p:nvSpPr>
          <p:cNvPr id="7" name="Content Placeholder 6" descr="" title="">
            <a:extLst>
              <a:ext uri="{FF2B5EF4-FFF2-40B4-BE49-F238E27FC236}">
                <a16:creationId xmlns:a16="http://schemas.microsoft.com/office/drawing/2014/main" id="{64001A72-DF3D-D777-15AF-27FEEA30AA57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Noto Serif JP" panose="020B0604020202020204" charset="-128"/>
                <a:ea typeface="Noto Serif JP" panose="020B0604020202020204" charset="-128"/>
              </a:rPr>
              <a:t>Honored by the CO, SC and WA Hospitality Associations</a:t>
            </a:r>
            <a:endParaRPr lang="en-US" sz="1600" dirty="0">
              <a:solidFill>
                <a:schemeClr val="bg1"/>
              </a:solidFill>
              <a:highlight>
                <a:srgbClr val="FFFF00"/>
              </a:highlight>
              <a:latin typeface="Noto Serif JP" panose="020B0604020202020204" charset="-128"/>
              <a:ea typeface="Noto Serif JP" panose="020B0604020202020204" charset="-128"/>
            </a:endParaRPr>
          </a:p>
        </p:txBody>
      </p:sp>
      <p:sp>
        <p:nvSpPr>
          <p:cNvPr id="8" name="Text Placeholder 7" descr="" title="">
            <a:extLst>
              <a:ext uri="{FF2B5EF4-FFF2-40B4-BE49-F238E27FC236}">
                <a16:creationId xmlns:a16="http://schemas.microsoft.com/office/drawing/2014/main" id="{C86FA43C-07B0-C70B-CB10-19F378C5BA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pc="190" dirty="0"/>
              <a:t>ATLANTA</a:t>
            </a:r>
          </a:p>
        </p:txBody>
      </p:sp>
    </p:spTree>
    <p:extLst>
      <p:ext uri="{BB962C8B-B14F-4D97-AF65-F5344CB8AC3E}">
        <p14:creationId xmlns:p14="http://schemas.microsoft.com/office/powerpoint/2010/main" val="3944022511"/>
      </p:ext>
    </p:extLst>
  </p:cSld>
  <p:clrMapOvr>
    <a:masterClrMapping/>
  </p:clrMapOvr>
</p:sld>
</file>

<file path=ppt/slides/slide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E928B07D-4BFE-F26E-57DC-2F9BB39C8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Landscape</a:t>
            </a:r>
          </a:p>
        </p:txBody>
      </p:sp>
      <p:sp>
        <p:nvSpPr>
          <p:cNvPr id="10" name="Content Placeholder 9" descr="" title="">
            <a:extLst>
              <a:ext uri="{FF2B5EF4-FFF2-40B4-BE49-F238E27FC236}">
                <a16:creationId xmlns:a16="http://schemas.microsoft.com/office/drawing/2014/main" id="{4263511D-7330-5DFF-197E-DF2FA79E4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Congress has not passed sexual orientation/gender identity protections in employment, but many courts, administrative bodies, states and municipalities have filled in the gap</a:t>
            </a:r>
          </a:p>
          <a:p>
            <a:r>
              <a:rPr lang="en-US" sz="2800" dirty="0"/>
              <a:t>June 2020:  Supreme Court issued </a:t>
            </a:r>
            <a:r>
              <a:rPr lang="en-US" sz="2800" i="1" dirty="0"/>
              <a:t>Bostock v. Clayton County</a:t>
            </a:r>
            <a:r>
              <a:rPr lang="en-US" sz="2800" dirty="0"/>
              <a:t> decision </a:t>
            </a:r>
          </a:p>
          <a:p>
            <a:r>
              <a:rPr lang="en-US" sz="2800" dirty="0"/>
              <a:t>June 2021:  Equal Employment Opportunity Commission (EEOC) issued guidance regarding sexual orientation and gender identity discrimination 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236111"/>
      </p:ext>
    </p:extLst>
  </p:cSld>
  <p:clrMapOvr>
    <a:masterClrMapping/>
  </p:clrMapOvr>
</p:sld>
</file>

<file path=ppt/slides/slide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8FBC0BAC-64DD-0832-2428-127AC70E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Bostock v. Clayton County (2020)</a:t>
            </a:r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24FB060B-BD31-C1C6-A4CC-C9FFE259A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en-US" sz="2400" i="1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Case resulted from 3 consolidated cases:</a:t>
            </a:r>
          </a:p>
          <a:p>
            <a:pPr lvl="1"/>
            <a:r>
              <a:rPr lang="en-US" i="1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Altitude</a:t>
            </a:r>
            <a:r>
              <a:rPr lang="en-US" i="1" spc="-70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Express</a:t>
            </a:r>
            <a:r>
              <a:rPr lang="en-US" i="1" spc="-30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Inc.</a:t>
            </a:r>
            <a:r>
              <a:rPr lang="en-US" i="1" spc="-60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v. Zarda</a:t>
            </a:r>
            <a:r>
              <a:rPr lang="en-US" i="1" spc="-90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pc="-95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Bostock</a:t>
            </a:r>
            <a:r>
              <a:rPr lang="en-US" i="1" spc="-85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v.</a:t>
            </a:r>
            <a:r>
              <a:rPr lang="en-US" i="1" spc="-85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Clayton</a:t>
            </a:r>
            <a:r>
              <a:rPr lang="en-US" i="1" spc="-90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County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pc="-95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n-US" spc="-90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en-US" spc="-95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gay</a:t>
            </a:r>
            <a:r>
              <a:rPr lang="en-US" spc="-95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men</a:t>
            </a:r>
            <a:r>
              <a:rPr lang="en-US" spc="-95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en-US" spc="-115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fired</a:t>
            </a:r>
            <a:r>
              <a:rPr lang="en-US" spc="-90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because</a:t>
            </a:r>
            <a:r>
              <a:rPr lang="en-US" spc="-115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pc="-95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en-US" spc="-95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sexual orientation; and </a:t>
            </a:r>
          </a:p>
          <a:p>
            <a:pPr lvl="1"/>
            <a:r>
              <a:rPr lang="en-US" i="1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R.G.</a:t>
            </a:r>
            <a:r>
              <a:rPr lang="en-US" i="1" spc="-25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en-US" i="1" spc="-20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G.R.</a:t>
            </a:r>
            <a:r>
              <a:rPr lang="en-US" i="1" spc="-25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Harris Funeral Homes Inc.</a:t>
            </a:r>
            <a:r>
              <a:rPr lang="en-US" i="1" spc="-25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v.</a:t>
            </a:r>
            <a:r>
              <a:rPr lang="en-US" i="1" spc="-25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Equal Employment</a:t>
            </a:r>
            <a:r>
              <a:rPr lang="en-US" i="1" spc="-25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Opportunity Commission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pc="-55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where</a:t>
            </a:r>
            <a:r>
              <a:rPr lang="en-US" spc="-80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pc="-75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transgender</a:t>
            </a:r>
            <a:r>
              <a:rPr lang="en-US" spc="-10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woman</a:t>
            </a:r>
            <a:r>
              <a:rPr lang="en-US" spc="-40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en-US" spc="-25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fired</a:t>
            </a:r>
            <a:r>
              <a:rPr lang="en-US" spc="-10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because</a:t>
            </a:r>
            <a:r>
              <a:rPr lang="en-US" spc="-80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pc="-40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her</a:t>
            </a:r>
            <a:r>
              <a:rPr lang="en-US" spc="-10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gender</a:t>
            </a:r>
            <a:r>
              <a:rPr lang="en-US" spc="-10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Noto Serif JP"/>
                <a:ea typeface="Calibri" panose="020F0502020204030204" pitchFamily="34" charset="0"/>
                <a:cs typeface="Times New Roman" panose="02020603050405020304" pitchFamily="18" charset="0"/>
              </a:rPr>
              <a:t>identity.</a:t>
            </a:r>
          </a:p>
          <a:p>
            <a:endParaRPr lang="en-US" sz="2400" dirty="0">
              <a:effectLst/>
              <a:latin typeface="Noto Serif JP"/>
              <a:ea typeface="Calibri" panose="020F0502020204030204" pitchFamily="34" charset="0"/>
            </a:endParaRPr>
          </a:p>
          <a:p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U.S. Supreme Court addressed “whether an employer</a:t>
            </a:r>
            <a:r>
              <a:rPr lang="en-US" sz="2400" spc="-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can</a:t>
            </a:r>
            <a:r>
              <a:rPr lang="en-US" sz="2400" spc="-3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fire</a:t>
            </a:r>
            <a:r>
              <a:rPr lang="en-US" sz="2400" spc="-7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somebody</a:t>
            </a:r>
            <a:r>
              <a:rPr lang="en-US" sz="2400" spc="-4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simply</a:t>
            </a:r>
            <a:r>
              <a:rPr lang="en-US" sz="2400" spc="-4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for</a:t>
            </a:r>
            <a:r>
              <a:rPr lang="en-US" sz="2400" spc="-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being</a:t>
            </a:r>
            <a:r>
              <a:rPr lang="en-US" sz="2400" spc="-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homosexual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or</a:t>
            </a:r>
            <a:r>
              <a:rPr lang="en-US" sz="2400" spc="-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transgender.”</a:t>
            </a:r>
            <a:r>
              <a:rPr lang="en-US" sz="2400" spc="-25" dirty="0">
                <a:effectLst/>
                <a:latin typeface="Noto Serif JP"/>
                <a:ea typeface="Calibri" panose="020F0502020204030204" pitchFamily="34" charset="0"/>
              </a:rPr>
              <a:t> </a:t>
            </a:r>
          </a:p>
          <a:p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Court’s</a:t>
            </a:r>
            <a:r>
              <a:rPr lang="en-US" sz="2400" spc="-2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conclusion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:</a:t>
            </a:r>
            <a:r>
              <a:rPr lang="en-US" sz="2400" spc="-9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“An</a:t>
            </a:r>
            <a:r>
              <a:rPr lang="en-US" sz="2400" spc="-10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employer</a:t>
            </a:r>
            <a:r>
              <a:rPr lang="en-US" sz="2400" spc="-8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who</a:t>
            </a:r>
            <a:r>
              <a:rPr lang="en-US" sz="2400" spc="-13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fires</a:t>
            </a:r>
            <a:r>
              <a:rPr lang="en-US" sz="2400" spc="-9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an</a:t>
            </a:r>
            <a:r>
              <a:rPr lang="en-US" sz="2400" spc="-10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individual</a:t>
            </a:r>
            <a:r>
              <a:rPr lang="en-US" sz="2400" spc="-8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for</a:t>
            </a:r>
            <a:r>
              <a:rPr lang="en-US" sz="2400" spc="-9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being</a:t>
            </a:r>
            <a:r>
              <a:rPr lang="en-US" sz="2400" spc="-9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homosexual</a:t>
            </a:r>
            <a:r>
              <a:rPr lang="en-US" sz="2400" spc="-8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or</a:t>
            </a:r>
            <a:r>
              <a:rPr lang="en-US" sz="2400" spc="-9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transgender</a:t>
            </a:r>
            <a:r>
              <a:rPr lang="en-US" sz="2400" spc="-9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fires</a:t>
            </a:r>
            <a:r>
              <a:rPr lang="en-US" sz="2400" spc="-8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that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person</a:t>
            </a:r>
            <a:r>
              <a:rPr lang="en-US" sz="2400" spc="-5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for</a:t>
            </a:r>
            <a:r>
              <a:rPr lang="en-US" sz="2400" spc="-3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traits</a:t>
            </a:r>
            <a:r>
              <a:rPr lang="en-US" sz="2400" spc="-4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or</a:t>
            </a:r>
            <a:r>
              <a:rPr lang="en-US" sz="2400" spc="-3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actions</a:t>
            </a:r>
            <a:r>
              <a:rPr lang="en-US" sz="2400" spc="-4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it</a:t>
            </a:r>
            <a:r>
              <a:rPr lang="en-US" sz="2400" spc="-8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would</a:t>
            </a:r>
            <a:r>
              <a:rPr lang="en-US" sz="2400" spc="-3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not</a:t>
            </a:r>
            <a:r>
              <a:rPr lang="en-US" sz="2400" spc="-8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have</a:t>
            </a:r>
            <a:r>
              <a:rPr lang="en-US" sz="2400" spc="-9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questioned</a:t>
            </a:r>
            <a:r>
              <a:rPr lang="en-US" sz="2400" spc="-3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in</a:t>
            </a:r>
            <a:r>
              <a:rPr lang="en-US" sz="2400" spc="-5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members</a:t>
            </a:r>
            <a:r>
              <a:rPr lang="en-US" sz="2400" spc="-4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of</a:t>
            </a:r>
            <a:r>
              <a:rPr lang="en-US" sz="2400" spc="-5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a</a:t>
            </a:r>
            <a:r>
              <a:rPr lang="en-US" sz="2400" spc="-9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different</a:t>
            </a:r>
            <a:r>
              <a:rPr lang="en-US" sz="2400" spc="-8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sex.</a:t>
            </a:r>
            <a:r>
              <a:rPr lang="en-US" sz="2400" spc="-8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Sex</a:t>
            </a:r>
            <a:r>
              <a:rPr lang="en-US" sz="2400" spc="-2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plays</a:t>
            </a:r>
            <a:r>
              <a:rPr lang="en-US" sz="2400" spc="-4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a necessary</a:t>
            </a:r>
            <a:r>
              <a:rPr lang="en-US" sz="2400" spc="-2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and undistinguishable</a:t>
            </a:r>
            <a:r>
              <a:rPr lang="en-US" sz="2400" spc="-5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role</a:t>
            </a:r>
            <a:r>
              <a:rPr lang="en-US" sz="2400" spc="-5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in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the decision, exactly</a:t>
            </a:r>
            <a:r>
              <a:rPr lang="en-US" sz="2400" spc="-2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what</a:t>
            </a:r>
            <a:r>
              <a:rPr lang="en-US" sz="2400" spc="-3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Title</a:t>
            </a:r>
            <a:r>
              <a:rPr lang="en-US" sz="2400" spc="-5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VII forbids.” </a:t>
            </a:r>
          </a:p>
          <a:p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Court</a:t>
            </a:r>
            <a:r>
              <a:rPr lang="en-US" sz="2400" spc="-9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noted</a:t>
            </a:r>
            <a:r>
              <a:rPr lang="en-US" sz="2400" spc="-5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that</a:t>
            </a:r>
            <a:r>
              <a:rPr lang="en-US" sz="2400" spc="-9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its</a:t>
            </a:r>
            <a:r>
              <a:rPr lang="en-US" sz="2400" spc="-6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decision</a:t>
            </a:r>
            <a:r>
              <a:rPr lang="en-US" sz="2400" spc="-7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did</a:t>
            </a:r>
            <a:r>
              <a:rPr lang="en-US" sz="2400" spc="-5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not</a:t>
            </a:r>
            <a:r>
              <a:rPr lang="en-US" sz="2400" spc="-9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address</a:t>
            </a:r>
            <a:r>
              <a:rPr lang="en-US" sz="2400" spc="-6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religious</a:t>
            </a:r>
            <a:r>
              <a:rPr lang="en-US" sz="2400" spc="-6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liberty</a:t>
            </a:r>
            <a:r>
              <a:rPr lang="en-US" sz="2400" spc="-8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issues,</a:t>
            </a:r>
            <a:r>
              <a:rPr lang="en-US" sz="2400" spc="-9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such</a:t>
            </a:r>
            <a:r>
              <a:rPr lang="en-US" sz="2400" spc="-7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as</a:t>
            </a:r>
            <a:r>
              <a:rPr lang="en-US" sz="2400" spc="-6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the</a:t>
            </a:r>
            <a:r>
              <a:rPr lang="en-US" sz="2400" spc="-11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spc="-10" dirty="0">
                <a:effectLst/>
                <a:latin typeface="Noto Serif JP"/>
                <a:ea typeface="Calibri" panose="020F0502020204030204" pitchFamily="34" charset="0"/>
              </a:rPr>
              <a:t>First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Amendment, the</a:t>
            </a:r>
            <a:r>
              <a:rPr lang="en-US" sz="2400" spc="-1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Religious Freedom Restoration Act, and exemptions provided to</a:t>
            </a:r>
            <a:r>
              <a:rPr lang="en-US" sz="2400" spc="-1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religious employers</a:t>
            </a:r>
            <a:r>
              <a:rPr lang="en-US" sz="2400" spc="-4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by</a:t>
            </a:r>
            <a:r>
              <a:rPr lang="en-US" sz="2400" spc="-6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Title</a:t>
            </a:r>
            <a:r>
              <a:rPr lang="en-US" sz="2400" spc="-9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Noto Serif JP"/>
                <a:ea typeface="Calibri" panose="020F0502020204030204" pitchFamily="34" charset="0"/>
              </a:rPr>
              <a:t>VII.</a:t>
            </a:r>
            <a:endParaRPr lang="en-US" sz="2400" dirty="0">
              <a:latin typeface="Noto Serif JP"/>
            </a:endParaRPr>
          </a:p>
        </p:txBody>
      </p:sp>
    </p:spTree>
    <p:extLst>
      <p:ext uri="{BB962C8B-B14F-4D97-AF65-F5344CB8AC3E}">
        <p14:creationId xmlns:p14="http://schemas.microsoft.com/office/powerpoint/2010/main" val="3852402481"/>
      </p:ext>
    </p:extLst>
  </p:cSld>
  <p:clrMapOvr>
    <a:masterClrMapping/>
  </p:clrMapOvr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DB11139D-0B8C-43A7-F8F2-E6A04654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EEOC’s Guidance (2021)</a:t>
            </a:r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534FFE75-FEC4-5E78-7FEB-9B2F028A9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Employers cannot:</a:t>
            </a:r>
          </a:p>
          <a:p>
            <a:endParaRPr lang="en-US" dirty="0"/>
          </a:p>
          <a:p>
            <a:pPr lvl="1"/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Discriminate</a:t>
            </a:r>
            <a:r>
              <a:rPr lang="en-US" sz="1800" spc="-2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against</a:t>
            </a:r>
            <a:r>
              <a:rPr lang="en-US" sz="1800" spc="-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individuals based on sexual orientation or gender identity with respect</a:t>
            </a:r>
            <a:r>
              <a:rPr lang="en-US" sz="1800" spc="-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to terms,</a:t>
            </a:r>
            <a:r>
              <a:rPr lang="en-US" sz="1800" spc="-2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conditions,</a:t>
            </a:r>
            <a:r>
              <a:rPr lang="en-US" sz="1800" spc="-2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or privileges of employment.</a:t>
            </a:r>
          </a:p>
          <a:p>
            <a:pPr lvl="1"/>
            <a:r>
              <a:rPr lang="en-US" sz="1800" spc="-20" dirty="0">
                <a:effectLst/>
                <a:latin typeface="Noto Serif JP"/>
                <a:ea typeface="Calibri" panose="020F0502020204030204" pitchFamily="34" charset="0"/>
              </a:rPr>
              <a:t>Create</a:t>
            </a:r>
            <a:r>
              <a:rPr lang="en-US" sz="1800" spc="-10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spc="-20" dirty="0">
                <a:effectLst/>
                <a:latin typeface="Noto Serif JP"/>
                <a:ea typeface="Calibri" panose="020F0502020204030204" pitchFamily="34" charset="0"/>
              </a:rPr>
              <a:t>or</a:t>
            </a:r>
            <a:r>
              <a:rPr lang="en-US" sz="1800" spc="-4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spc="-20" dirty="0">
                <a:effectLst/>
                <a:latin typeface="Noto Serif JP"/>
                <a:ea typeface="Calibri" panose="020F0502020204030204" pitchFamily="34" charset="0"/>
              </a:rPr>
              <a:t>tolerate</a:t>
            </a:r>
            <a:r>
              <a:rPr lang="en-US" sz="1800" spc="-10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spc="-20" dirty="0">
                <a:effectLst/>
                <a:latin typeface="Noto Serif JP"/>
                <a:ea typeface="Calibri" panose="020F0502020204030204" pitchFamily="34" charset="0"/>
              </a:rPr>
              <a:t>harassment</a:t>
            </a:r>
            <a:r>
              <a:rPr lang="en-US" sz="1800" spc="-9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spc="-20" dirty="0">
                <a:effectLst/>
                <a:latin typeface="Noto Serif JP"/>
                <a:ea typeface="Calibri" panose="020F0502020204030204" pitchFamily="34" charset="0"/>
              </a:rPr>
              <a:t>based</a:t>
            </a:r>
            <a:r>
              <a:rPr lang="en-US" sz="1800" spc="-4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spc="-20" dirty="0">
                <a:effectLst/>
                <a:latin typeface="Noto Serif JP"/>
                <a:ea typeface="Calibri" panose="020F0502020204030204" pitchFamily="34" charset="0"/>
              </a:rPr>
              <a:t>on</a:t>
            </a:r>
            <a:r>
              <a:rPr lang="en-US" sz="1800" spc="-6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spc="-20" dirty="0">
                <a:effectLst/>
                <a:latin typeface="Noto Serif JP"/>
                <a:ea typeface="Calibri" panose="020F0502020204030204" pitchFamily="34" charset="0"/>
              </a:rPr>
              <a:t>sexual</a:t>
            </a:r>
            <a:r>
              <a:rPr lang="en-US" sz="1800" spc="-4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spc="-20" dirty="0">
                <a:effectLst/>
                <a:latin typeface="Noto Serif JP"/>
                <a:ea typeface="Calibri" panose="020F0502020204030204" pitchFamily="34" charset="0"/>
              </a:rPr>
              <a:t>orientation</a:t>
            </a:r>
            <a:r>
              <a:rPr lang="en-US" sz="1800" spc="-6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spc="-20" dirty="0">
                <a:effectLst/>
                <a:latin typeface="Noto Serif JP"/>
                <a:ea typeface="Calibri" panose="020F0502020204030204" pitchFamily="34" charset="0"/>
              </a:rPr>
              <a:t>or</a:t>
            </a:r>
            <a:r>
              <a:rPr lang="en-US" sz="1800" spc="-4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spc="-20" dirty="0">
                <a:effectLst/>
                <a:latin typeface="Noto Serif JP"/>
                <a:ea typeface="Calibri" panose="020F0502020204030204" pitchFamily="34" charset="0"/>
              </a:rPr>
              <a:t>gender</a:t>
            </a:r>
            <a:r>
              <a:rPr lang="en-US" sz="1800" spc="-4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spc="-20" dirty="0">
                <a:effectLst/>
                <a:latin typeface="Noto Serif JP"/>
                <a:ea typeface="Calibri" panose="020F0502020204030204" pitchFamily="34" charset="0"/>
              </a:rPr>
              <a:t>identity,</a:t>
            </a:r>
            <a:r>
              <a:rPr lang="en-US" sz="1800" spc="-8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spc="-20" dirty="0">
                <a:effectLst/>
                <a:latin typeface="Noto Serif JP"/>
                <a:ea typeface="Calibri" panose="020F0502020204030204" pitchFamily="34" charset="0"/>
              </a:rPr>
              <a:t>including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harassment</a:t>
            </a:r>
            <a:r>
              <a:rPr lang="en-US" sz="1800" spc="-5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by</a:t>
            </a:r>
            <a:r>
              <a:rPr lang="en-US" sz="1800" spc="-3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customers</a:t>
            </a:r>
            <a:r>
              <a:rPr lang="en-US" sz="1800" spc="-1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or clients.</a:t>
            </a:r>
            <a:endParaRPr lang="en-US" sz="1800" dirty="0">
              <a:latin typeface="Noto Serif JP"/>
              <a:ea typeface="Calibri" panose="020F0502020204030204" pitchFamily="34" charset="0"/>
            </a:endParaRPr>
          </a:p>
          <a:p>
            <a:pPr lvl="1"/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Use</a:t>
            </a:r>
            <a:r>
              <a:rPr lang="en-US" sz="1800" spc="-8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customer</a:t>
            </a:r>
            <a:r>
              <a:rPr lang="en-US" sz="1800" spc="-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preference</a:t>
            </a:r>
            <a:r>
              <a:rPr lang="en-US" sz="1800" spc="-8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to</a:t>
            </a:r>
            <a:r>
              <a:rPr lang="en-US" sz="1800" spc="-7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fire,</a:t>
            </a:r>
            <a:r>
              <a:rPr lang="en-US" sz="1800" spc="-5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refuse</a:t>
            </a:r>
            <a:r>
              <a:rPr lang="en-US" sz="1800" spc="-7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to</a:t>
            </a:r>
            <a:r>
              <a:rPr lang="en-US" sz="1800" spc="-7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hire,</a:t>
            </a:r>
            <a:r>
              <a:rPr lang="en-US" sz="1800" spc="-5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or</a:t>
            </a:r>
            <a:r>
              <a:rPr lang="en-US" sz="1800" spc="-1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assign</a:t>
            </a:r>
            <a:r>
              <a:rPr lang="en-US" sz="1800" spc="-3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spc="-10" dirty="0">
                <a:effectLst/>
                <a:latin typeface="Noto Serif JP"/>
                <a:ea typeface="Calibri" panose="020F0502020204030204" pitchFamily="34" charset="0"/>
              </a:rPr>
              <a:t>work.</a:t>
            </a:r>
          </a:p>
          <a:p>
            <a:pPr lvl="1"/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Discriminate</a:t>
            </a:r>
            <a:r>
              <a:rPr lang="en-US" sz="1800" spc="-7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because</a:t>
            </a:r>
            <a:r>
              <a:rPr lang="en-US" sz="1800" spc="-7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an</a:t>
            </a:r>
            <a:r>
              <a:rPr lang="en-US" sz="1800" spc="-3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individual</a:t>
            </a:r>
            <a:r>
              <a:rPr lang="en-US" sz="1800" spc="-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does</a:t>
            </a:r>
            <a:r>
              <a:rPr lang="en-US" sz="1800" spc="-1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not</a:t>
            </a:r>
            <a:r>
              <a:rPr lang="en-US" sz="1800" spc="-5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conform</a:t>
            </a:r>
            <a:r>
              <a:rPr lang="en-US" sz="1800" spc="-3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to</a:t>
            </a:r>
            <a:r>
              <a:rPr lang="en-US" sz="1800" spc="-7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a</a:t>
            </a:r>
            <a:r>
              <a:rPr lang="en-US" sz="1800" spc="-6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sex-based stereotype</a:t>
            </a:r>
            <a:r>
              <a:rPr lang="en-US" sz="1800" spc="-7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about</a:t>
            </a:r>
            <a:r>
              <a:rPr lang="en-US" sz="1800" spc="-5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feminine or</a:t>
            </a:r>
            <a:r>
              <a:rPr lang="en-US" sz="1800" spc="-4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masculine</a:t>
            </a:r>
            <a:r>
              <a:rPr lang="en-US" sz="1800" spc="-9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behavior</a:t>
            </a:r>
            <a:r>
              <a:rPr lang="en-US" sz="1800" spc="-10" dirty="0">
                <a:latin typeface="Noto Serif JP"/>
                <a:ea typeface="Calibri" panose="020F0502020204030204" pitchFamily="34" charset="0"/>
              </a:rPr>
              <a:t>.</a:t>
            </a:r>
          </a:p>
          <a:p>
            <a:pPr lvl="1"/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Require</a:t>
            </a:r>
            <a:r>
              <a:rPr lang="en-US" sz="1800" spc="-7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a</a:t>
            </a:r>
            <a:r>
              <a:rPr lang="en-US" sz="1800" spc="-6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transgender</a:t>
            </a:r>
            <a:r>
              <a:rPr lang="en-US" sz="1800" spc="-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employee</a:t>
            </a:r>
            <a:r>
              <a:rPr lang="en-US" sz="1800" spc="-7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to</a:t>
            </a:r>
            <a:r>
              <a:rPr lang="en-US" sz="1800" spc="-7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dress</a:t>
            </a:r>
            <a:r>
              <a:rPr lang="en-US" sz="1800" spc="-2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or</a:t>
            </a:r>
            <a:r>
              <a:rPr lang="en-US" sz="1800" spc="-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use</a:t>
            </a:r>
            <a:r>
              <a:rPr lang="en-US" sz="1800" spc="-7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a</a:t>
            </a:r>
            <a:r>
              <a:rPr lang="en-US" sz="1800" spc="-6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bathroom</a:t>
            </a:r>
            <a:r>
              <a:rPr lang="en-US" sz="1800" spc="-3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in</a:t>
            </a:r>
            <a:r>
              <a:rPr lang="en-US" sz="1800" spc="-3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accordance</a:t>
            </a:r>
            <a:r>
              <a:rPr lang="en-US" sz="1800" spc="-7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with</a:t>
            </a:r>
            <a:r>
              <a:rPr lang="en-US" sz="1800" spc="-2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the</a:t>
            </a:r>
            <a:r>
              <a:rPr lang="en-US" sz="1800" spc="-75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employee’s sex assigned at</a:t>
            </a:r>
            <a:r>
              <a:rPr lang="en-US" sz="1800" spc="-40" dirty="0">
                <a:effectLst/>
                <a:latin typeface="Noto Serif JP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birth.</a:t>
            </a:r>
            <a:endParaRPr lang="en-US" sz="1800" spc="-10" dirty="0">
              <a:effectLst/>
              <a:latin typeface="Noto Serif JP"/>
              <a:ea typeface="Calibri" panose="020F0502020204030204" pitchFamily="34" charset="0"/>
            </a:endParaRPr>
          </a:p>
          <a:p>
            <a:pPr lvl="1"/>
            <a:r>
              <a:rPr lang="en-US" sz="1800" dirty="0">
                <a:effectLst/>
                <a:latin typeface="Noto Serif JP"/>
                <a:ea typeface="Calibri" panose="020F0502020204030204" pitchFamily="34" charset="0"/>
              </a:rPr>
              <a:t>Retaliate</a:t>
            </a:r>
            <a:r>
              <a:rPr lang="en-US" sz="1800" spc="-70" dirty="0">
                <a:latin typeface="Noto Serif JP"/>
                <a:ea typeface="Calibri" panose="020F0502020204030204" pitchFamily="34" charset="0"/>
              </a:rPr>
              <a:t>.</a:t>
            </a:r>
            <a:endParaRPr lang="en-US" dirty="0">
              <a:latin typeface="Noto Serif JP"/>
            </a:endParaRPr>
          </a:p>
        </p:txBody>
      </p:sp>
    </p:spTree>
    <p:extLst>
      <p:ext uri="{BB962C8B-B14F-4D97-AF65-F5344CB8AC3E}">
        <p14:creationId xmlns:p14="http://schemas.microsoft.com/office/powerpoint/2010/main" val="3231149306"/>
      </p:ext>
    </p:extLst>
  </p:cSld>
  <p:clrMapOvr>
    <a:masterClrMapping/>
  </p:clrMapOvr>
</p:sld>
</file>

<file path=ppt/slides/slide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38B85BDA-EC42-8FA1-5E32-5F7FB2FB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Disability Discrimination</a:t>
            </a:r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8A31E860-C8BE-7FB7-0757-2385EDEF2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904414"/>
          </a:xfrm>
        </p:spPr>
        <p:txBody>
          <a:bodyPr>
            <a:normAutofit/>
          </a:bodyPr>
          <a:lstStyle/>
          <a:p>
            <a:r>
              <a:rPr lang="en-US" sz="1800" i="1" dirty="0">
                <a:effectLst/>
                <a:ea typeface="Calibri" panose="020F0502020204030204" pitchFamily="34" charset="0"/>
              </a:rPr>
              <a:t>Williams</a:t>
            </a:r>
            <a:r>
              <a:rPr lang="en-US" sz="1800" i="1" spc="-5" dirty="0">
                <a:effectLst/>
                <a:ea typeface="Calibri" panose="020F0502020204030204" pitchFamily="34" charset="0"/>
              </a:rPr>
              <a:t> </a:t>
            </a:r>
            <a:r>
              <a:rPr lang="en-US" sz="1800" i="1" dirty="0">
                <a:effectLst/>
                <a:ea typeface="Calibri" panose="020F0502020204030204" pitchFamily="34" charset="0"/>
              </a:rPr>
              <a:t>v.</a:t>
            </a:r>
            <a:r>
              <a:rPr lang="en-US" sz="1800" i="1" spc="-40" dirty="0">
                <a:effectLst/>
                <a:ea typeface="Calibri" panose="020F0502020204030204" pitchFamily="34" charset="0"/>
              </a:rPr>
              <a:t> </a:t>
            </a:r>
            <a:r>
              <a:rPr lang="en-US" sz="1800" i="1" dirty="0">
                <a:effectLst/>
                <a:ea typeface="Calibri" panose="020F0502020204030204" pitchFamily="34" charset="0"/>
              </a:rPr>
              <a:t>Kincaid (August 2022)</a:t>
            </a:r>
          </a:p>
          <a:p>
            <a:pPr lvl="1"/>
            <a:r>
              <a:rPr lang="en-US" sz="1800" dirty="0">
                <a:effectLst/>
                <a:ea typeface="Calibri" panose="020F0502020204030204" pitchFamily="34" charset="0"/>
              </a:rPr>
              <a:t>Fourth Circuit Court of Appeals has joined a</a:t>
            </a:r>
            <a:r>
              <a:rPr lang="en-US" sz="1800" spc="-25" dirty="0">
                <a:effectLst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ea typeface="Calibri" panose="020F0502020204030204" pitchFamily="34" charset="0"/>
              </a:rPr>
              <a:t>growing number of district</a:t>
            </a:r>
            <a:r>
              <a:rPr lang="en-US" sz="1800" spc="-10" dirty="0">
                <a:effectLst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ea typeface="Calibri" panose="020F0502020204030204" pitchFamily="34" charset="0"/>
              </a:rPr>
              <a:t>courts and ruled that</a:t>
            </a:r>
            <a:r>
              <a:rPr lang="en-US" sz="1800" spc="-25" dirty="0">
                <a:effectLst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ea typeface="Calibri" panose="020F0502020204030204" pitchFamily="34" charset="0"/>
              </a:rPr>
              <a:t>gender dysphoria can be a disability under federal discrimination laws. </a:t>
            </a:r>
          </a:p>
          <a:p>
            <a:pPr lvl="2"/>
            <a:r>
              <a:rPr lang="en-US" sz="1400" spc="-40" dirty="0">
                <a:effectLst/>
                <a:ea typeface="Calibri" panose="020F0502020204030204" pitchFamily="34" charset="0"/>
              </a:rPr>
              <a:t>“gender dysphoria” is </a:t>
            </a:r>
            <a:r>
              <a:rPr lang="en-US" sz="1400" dirty="0">
                <a:effectLst/>
                <a:ea typeface="Calibri" panose="020F0502020204030204" pitchFamily="34" charset="0"/>
              </a:rPr>
              <a:t>a</a:t>
            </a:r>
            <a:r>
              <a:rPr lang="en-US" sz="1400" spc="-40" dirty="0">
                <a:effectLst/>
                <a:ea typeface="Calibri" panose="020F0502020204030204" pitchFamily="34" charset="0"/>
              </a:rPr>
              <a:t> </a:t>
            </a:r>
            <a:r>
              <a:rPr lang="en-US" sz="1400" dirty="0">
                <a:effectLst/>
                <a:ea typeface="Calibri" panose="020F0502020204030204" pitchFamily="34" charset="0"/>
              </a:rPr>
              <a:t>medical condition where</a:t>
            </a:r>
            <a:r>
              <a:rPr lang="en-US" sz="1400" spc="-45" dirty="0">
                <a:effectLst/>
                <a:ea typeface="Calibri" panose="020F0502020204030204" pitchFamily="34" charset="0"/>
              </a:rPr>
              <a:t> </a:t>
            </a:r>
            <a:r>
              <a:rPr lang="en-US" sz="1400" dirty="0">
                <a:effectLst/>
                <a:ea typeface="Calibri" panose="020F0502020204030204" pitchFamily="34" charset="0"/>
              </a:rPr>
              <a:t>an “incongruence</a:t>
            </a:r>
            <a:r>
              <a:rPr lang="en-US" sz="1400" spc="-45" dirty="0">
                <a:effectLst/>
                <a:ea typeface="Calibri" panose="020F0502020204030204" pitchFamily="34" charset="0"/>
              </a:rPr>
              <a:t> </a:t>
            </a:r>
            <a:r>
              <a:rPr lang="en-US" sz="1400" dirty="0">
                <a:effectLst/>
                <a:ea typeface="Calibri" panose="020F0502020204030204" pitchFamily="34" charset="0"/>
              </a:rPr>
              <a:t>between their gender identity and assigned sex” results in “clinically significant distress”</a:t>
            </a:r>
          </a:p>
          <a:p>
            <a:pPr lvl="1"/>
            <a:r>
              <a:rPr lang="en-US" sz="1800" spc="-10" dirty="0">
                <a:effectLst/>
                <a:ea typeface="Tahoma" panose="020B0604030504040204" pitchFamily="34" charset="0"/>
              </a:rPr>
              <a:t>The</a:t>
            </a:r>
            <a:r>
              <a:rPr lang="en-US" sz="1800" spc="-120" dirty="0">
                <a:effectLst/>
                <a:ea typeface="Tahoma" panose="020B0604030504040204" pitchFamily="34" charset="0"/>
              </a:rPr>
              <a:t> 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Fourth</a:t>
            </a:r>
            <a:r>
              <a:rPr lang="en-US" sz="1800" spc="-75" dirty="0">
                <a:effectLst/>
                <a:ea typeface="Tahoma" panose="020B0604030504040204" pitchFamily="34" charset="0"/>
              </a:rPr>
              <a:t> 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Circuit</a:t>
            </a:r>
            <a:r>
              <a:rPr lang="en-US" sz="1800" spc="-105" dirty="0">
                <a:effectLst/>
                <a:ea typeface="Tahoma" panose="020B0604030504040204" pitchFamily="34" charset="0"/>
              </a:rPr>
              <a:t> 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rejected</a:t>
            </a:r>
            <a:r>
              <a:rPr lang="en-US" sz="1800" spc="-55" dirty="0">
                <a:effectLst/>
                <a:ea typeface="Tahoma" panose="020B0604030504040204" pitchFamily="34" charset="0"/>
              </a:rPr>
              <a:t> 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the</a:t>
            </a:r>
            <a:r>
              <a:rPr lang="en-US" sz="1800" spc="-120" dirty="0">
                <a:effectLst/>
                <a:ea typeface="Tahoma" panose="020B0604030504040204" pitchFamily="34" charset="0"/>
              </a:rPr>
              <a:t> 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idea</a:t>
            </a:r>
            <a:r>
              <a:rPr lang="en-US" sz="1800" spc="-115" dirty="0">
                <a:effectLst/>
                <a:ea typeface="Tahoma" panose="020B0604030504040204" pitchFamily="34" charset="0"/>
              </a:rPr>
              <a:t> 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that</a:t>
            </a:r>
            <a:r>
              <a:rPr lang="en-US" sz="1800" spc="-105" dirty="0">
                <a:effectLst/>
                <a:ea typeface="Tahoma" panose="020B0604030504040204" pitchFamily="34" charset="0"/>
              </a:rPr>
              <a:t> </a:t>
            </a:r>
            <a:r>
              <a:rPr lang="en-US" sz="1800" u="sng" spc="-10" dirty="0">
                <a:effectLst/>
                <a:ea typeface="Tahoma" panose="020B0604030504040204" pitchFamily="34" charset="0"/>
              </a:rPr>
              <a:t>all</a:t>
            </a:r>
            <a:r>
              <a:rPr lang="en-US" sz="1800" spc="-60" dirty="0">
                <a:effectLst/>
                <a:ea typeface="Tahoma" panose="020B0604030504040204" pitchFamily="34" charset="0"/>
              </a:rPr>
              <a:t> 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individuals</a:t>
            </a:r>
            <a:r>
              <a:rPr lang="en-US" sz="1800" spc="-70" dirty="0">
                <a:effectLst/>
                <a:ea typeface="Tahoma" panose="020B0604030504040204" pitchFamily="34" charset="0"/>
              </a:rPr>
              <a:t> 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who</a:t>
            </a:r>
            <a:r>
              <a:rPr lang="en-US" sz="1800" spc="-120" dirty="0">
                <a:effectLst/>
                <a:ea typeface="Tahoma" panose="020B0604030504040204" pitchFamily="34" charset="0"/>
              </a:rPr>
              <a:t> 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experience</a:t>
            </a:r>
            <a:r>
              <a:rPr lang="en-US" sz="1800" spc="-120" dirty="0">
                <a:effectLst/>
                <a:ea typeface="Tahoma" panose="020B0604030504040204" pitchFamily="34" charset="0"/>
              </a:rPr>
              <a:t> 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differences </a:t>
            </a:r>
            <a:r>
              <a:rPr lang="en-US" sz="1800" dirty="0">
                <a:effectLst/>
                <a:ea typeface="Tahoma" panose="020B0604030504040204" pitchFamily="34" charset="0"/>
              </a:rPr>
              <a:t>between</a:t>
            </a:r>
            <a:r>
              <a:rPr lang="en-US" sz="1800" spc="-40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their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gender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identity</a:t>
            </a:r>
            <a:r>
              <a:rPr lang="en-US" sz="1800" spc="-50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and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assigned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sex</a:t>
            </a:r>
            <a:r>
              <a:rPr lang="en-US" sz="1800" spc="-5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are</a:t>
            </a:r>
            <a:r>
              <a:rPr lang="en-US" sz="1800" spc="-80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automatically</a:t>
            </a:r>
            <a:r>
              <a:rPr lang="en-US" sz="1800" spc="-50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disabled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under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the</a:t>
            </a:r>
            <a:r>
              <a:rPr lang="en-US" sz="1800" spc="-80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ADA.</a:t>
            </a:r>
            <a:r>
              <a:rPr lang="en-US" sz="1800" spc="200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Rather, only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those</a:t>
            </a:r>
            <a:r>
              <a:rPr lang="en-US" sz="1800" spc="-45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individuals who</a:t>
            </a:r>
            <a:r>
              <a:rPr lang="en-US" sz="1800" spc="-45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experience</a:t>
            </a:r>
            <a:r>
              <a:rPr lang="en-US" sz="1800" spc="-45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clinically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significant</a:t>
            </a:r>
            <a:r>
              <a:rPr lang="en-US" sz="1800" spc="-25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distress because</a:t>
            </a:r>
            <a:r>
              <a:rPr lang="en-US" sz="1800" spc="-45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of the</a:t>
            </a:r>
            <a:r>
              <a:rPr lang="en-US" sz="1800" spc="-45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incongruity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 </a:t>
            </a:r>
            <a:r>
              <a:rPr lang="en-US" sz="1800" dirty="0">
                <a:effectLst/>
                <a:ea typeface="Tahoma" panose="020B0604030504040204" pitchFamily="34" charset="0"/>
              </a:rPr>
              <a:t>have 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an</a:t>
            </a:r>
            <a:r>
              <a:rPr lang="en-US" sz="1800" spc="-90" dirty="0">
                <a:effectLst/>
                <a:ea typeface="Tahoma" panose="020B0604030504040204" pitchFamily="34" charset="0"/>
              </a:rPr>
              <a:t> 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impairment</a:t>
            </a:r>
            <a:r>
              <a:rPr lang="en-US" sz="1800" spc="-110" dirty="0">
                <a:effectLst/>
                <a:ea typeface="Tahoma" panose="020B0604030504040204" pitchFamily="34" charset="0"/>
              </a:rPr>
              <a:t> 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that</a:t>
            </a:r>
            <a:r>
              <a:rPr lang="en-US" sz="1800" spc="-110" dirty="0">
                <a:effectLst/>
                <a:ea typeface="Tahoma" panose="020B0604030504040204" pitchFamily="34" charset="0"/>
              </a:rPr>
              <a:t> 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may</a:t>
            </a:r>
            <a:r>
              <a:rPr lang="en-US" sz="1800" spc="-100" dirty="0">
                <a:effectLst/>
                <a:ea typeface="Tahoma" panose="020B0604030504040204" pitchFamily="34" charset="0"/>
              </a:rPr>
              <a:t> 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substantially</a:t>
            </a:r>
            <a:r>
              <a:rPr lang="en-US" sz="1800" spc="-100" dirty="0">
                <a:effectLst/>
                <a:ea typeface="Tahoma" panose="020B0604030504040204" pitchFamily="34" charset="0"/>
              </a:rPr>
              <a:t> 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limit</a:t>
            </a:r>
            <a:r>
              <a:rPr lang="en-US" sz="1800" spc="-110" dirty="0">
                <a:effectLst/>
                <a:ea typeface="Tahoma" panose="020B0604030504040204" pitchFamily="34" charset="0"/>
              </a:rPr>
              <a:t> 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a</a:t>
            </a:r>
            <a:r>
              <a:rPr lang="en-US" sz="1800" spc="-120" dirty="0">
                <a:effectLst/>
                <a:ea typeface="Tahoma" panose="020B0604030504040204" pitchFamily="34" charset="0"/>
              </a:rPr>
              <a:t> 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major</a:t>
            </a:r>
            <a:r>
              <a:rPr lang="en-US" sz="1800" spc="-60" dirty="0">
                <a:effectLst/>
                <a:ea typeface="Tahoma" panose="020B0604030504040204" pitchFamily="34" charset="0"/>
              </a:rPr>
              <a:t> 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life</a:t>
            </a:r>
            <a:r>
              <a:rPr lang="en-US" sz="1800" spc="-125" dirty="0">
                <a:effectLst/>
                <a:ea typeface="Tahoma" panose="020B0604030504040204" pitchFamily="34" charset="0"/>
              </a:rPr>
              <a:t> </a:t>
            </a:r>
            <a:r>
              <a:rPr lang="en-US" sz="1800" spc="-10" dirty="0">
                <a:effectLst/>
                <a:ea typeface="Tahoma" panose="020B0604030504040204" pitchFamily="34" charset="0"/>
              </a:rPr>
              <a:t>activity.</a:t>
            </a:r>
          </a:p>
          <a:p>
            <a:pPr lvl="1"/>
            <a:r>
              <a:rPr lang="en-US" sz="1800" spc="-10" dirty="0">
                <a:effectLst/>
                <a:ea typeface="Tahoma" panose="020B0604030504040204" pitchFamily="34" charset="0"/>
              </a:rPr>
              <a:t>Employers may need to provide reasonable accommodation to employees with gender dysphoria.</a:t>
            </a:r>
            <a:endParaRPr lang="en-US" sz="1800" dirty="0">
              <a:effectLst/>
              <a:ea typeface="Tahoma" panose="020B0604030504040204" pitchFamily="34" charset="0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5119"/>
      </p:ext>
    </p:extLst>
  </p:cSld>
  <p:clrMapOvr>
    <a:masterClrMapping/>
  </p:clrMapOvr>
</p:sld>
</file>

<file path=ppt/slides/slide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E928B07D-4BFE-F26E-57DC-2F9BB39C8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Restrooms and Locker Rooms – DOJ and OSHA</a:t>
            </a:r>
          </a:p>
        </p:txBody>
      </p:sp>
      <p:sp>
        <p:nvSpPr>
          <p:cNvPr id="10" name="Content Placeholder 9" descr="" title="">
            <a:extLst>
              <a:ext uri="{FF2B5EF4-FFF2-40B4-BE49-F238E27FC236}">
                <a16:creationId xmlns:a16="http://schemas.microsoft.com/office/drawing/2014/main" id="{4263511D-7330-5DFF-197E-DF2FA79E4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DOJ – requires federal contractors to allow transgender employees to use the restroom and other facilities consistent with their gender identity</a:t>
            </a:r>
          </a:p>
          <a:p>
            <a:r>
              <a:rPr lang="en-US" dirty="0"/>
              <a:t>OSHA – issued Guidance under its Sanitation Standard which requires prompt access and no unreasonable restrictions on use of sanitary facilities</a:t>
            </a:r>
          </a:p>
          <a:p>
            <a:pPr lvl="1"/>
            <a:r>
              <a:rPr lang="en-US" dirty="0"/>
              <a:t> All employees, including transgender employees, should have access to restrooms that correspond to their gender identity</a:t>
            </a:r>
          </a:p>
          <a:p>
            <a:r>
              <a:rPr lang="en-US" dirty="0"/>
              <a:t>State/local laws allowing access: CO, DE, D.C., IA, VT, WA</a:t>
            </a:r>
          </a:p>
          <a:p>
            <a:r>
              <a:rPr lang="en-US" dirty="0"/>
              <a:t>State/local “bathroom ban” laws under scrutiny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307436"/>
      </p:ext>
    </p:extLst>
  </p:cSld>
  <p:clrMapOvr>
    <a:masterClrMapping/>
  </p:clrMapOvr>
</p:sld>
</file>

<file path=ppt/slides/slide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38B85BDA-EC42-8FA1-5E32-5F7FB2FB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Appearance Policies </a:t>
            </a:r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8A31E860-C8BE-7FB7-0757-2385EDEF2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904414"/>
          </a:xfrm>
        </p:spPr>
        <p:txBody>
          <a:bodyPr>
            <a:normAutofit lnSpcReduction="1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Permit a transgender employee to dress consistently with their gender identity and require them to comply with the same standards of dress and appearance that apply to all others in similar positions.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Address a transgender employee who dresses inappropriately in a manner consistent with any other employee.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Address concerns with the employee directly. Take care not to use personal opinions to judge a colleague’s professional appearance.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582040"/>
      </p:ext>
    </p:extLst>
  </p:cSld>
  <p:clrMapOvr>
    <a:masterClrMapping/>
  </p:clrMapOvr>
</p:sld>
</file>

<file path=ppt/slides/slide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8FBC0BAC-64DD-0832-2428-127AC70E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Coworkers and Guests</a:t>
            </a:r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24FB060B-BD31-C1C6-A4CC-C9FFE259A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Reduce negative reactions by establishing a culture of appreciation of differences, providing adequate training, and treating all employees fairly.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Recogniz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e that a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ll employees are entitled to their beliefs, but everyone should be required to treat the transitioning employee and every other employee, with respect and without bias.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Ensure that a forum is made available for individuals to express their concerns, ask questions and learn about transitioning in the workplace.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Prepare your employees to address guests concerns – spa, fitness and locker room areas.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latin typeface="Noto Serif JP"/>
            </a:endParaRPr>
          </a:p>
        </p:txBody>
      </p:sp>
    </p:spTree>
    <p:extLst>
      <p:ext uri="{BB962C8B-B14F-4D97-AF65-F5344CB8AC3E}">
        <p14:creationId xmlns:p14="http://schemas.microsoft.com/office/powerpoint/2010/main" val="773366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"/>
        <a:cs typeface=""/>
      </a:majorFont>
      <a:minorFont>
        <a:latin typeface="Noto Serif J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/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terms:created xsi:type="dcterms:W3CDTF">1900-01-01T05:00:00.0000000Z</dcterms:created>
  <dcterms:modified xsi:type="dcterms:W3CDTF">1900-01-01T05:00:00.0000000Z</dcterms:modified>
</coreProperties>
</file>