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
  </p:handoutMasterIdLst>
  <p:sldIdLst>
    <p:sldId id="256" r:id="rId2"/>
    <p:sldId id="257" r:id="rId3"/>
    <p:sldId id="277" r:id="rId4"/>
    <p:sldId id="258" r:id="rId5"/>
    <p:sldId id="260" r:id="rId6"/>
    <p:sldId id="261" r:id="rId7"/>
    <p:sldId id="262"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34B"/>
    <a:srgbClr val="F4F2EA"/>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9/8/2022</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a:extLst>
              <a:ext uri="{FF2B5EF4-FFF2-40B4-BE49-F238E27FC236}">
                <a16:creationId xmlns:a16="http://schemas.microsoft.com/office/drawing/2014/main" id="{9BAF621F-AECB-A6CD-5824-37C122A53AAA}"/>
              </a:ext>
            </a:extLst>
          </p:cNvPr>
          <p:cNvSpPr txBox="1"/>
          <p:nvPr userDrawn="1"/>
        </p:nvSpPr>
        <p:spPr>
          <a:xfrm rot="16200000">
            <a:off x="-544542" y="1445932"/>
            <a:ext cx="1790875" cy="253916"/>
          </a:xfrm>
          <a:prstGeom prst="rect">
            <a:avLst/>
          </a:prstGeom>
          <a:noFill/>
        </p:spPr>
        <p:txBody>
          <a:bodyPr wrap="none" rtlCol="0">
            <a:spAutoFit/>
          </a:bodyPr>
          <a:lstStyle/>
          <a:p>
            <a:r>
              <a:rPr lang="en-US" sz="1050" dirty="0">
                <a:solidFill>
                  <a:srgbClr val="AA834B"/>
                </a:solidFill>
                <a:latin typeface="Optima LT Std" panose="020B0502050508020304" pitchFamily="34" charset="0"/>
              </a:rPr>
              <a:t>WASHINGTON D.C.          </a:t>
            </a:r>
          </a:p>
        </p:txBody>
      </p:sp>
      <p:sp>
        <p:nvSpPr>
          <p:cNvPr id="8" name="TextBox 7">
            <a:extLst>
              <a:ext uri="{FF2B5EF4-FFF2-40B4-BE49-F238E27FC236}">
                <a16:creationId xmlns:a16="http://schemas.microsoft.com/office/drawing/2014/main" id="{EFFF7848-2285-ED74-32C6-6DEB224EF174}"/>
              </a:ext>
            </a:extLst>
          </p:cNvPr>
          <p:cNvSpPr txBox="1"/>
          <p:nvPr userDrawn="1"/>
        </p:nvSpPr>
        <p:spPr>
          <a:xfrm>
            <a:off x="5412159" y="6452412"/>
            <a:ext cx="1367682" cy="253916"/>
          </a:xfrm>
          <a:prstGeom prst="rect">
            <a:avLst/>
          </a:prstGeom>
          <a:noFill/>
        </p:spPr>
        <p:txBody>
          <a:bodyPr wrap="none" rtlCol="0">
            <a:spAutoFit/>
          </a:bodyPr>
          <a:lstStyle/>
          <a:p>
            <a:r>
              <a:rPr lang="en-US" sz="1050" dirty="0">
                <a:solidFill>
                  <a:srgbClr val="AA834B"/>
                </a:solidFill>
                <a:latin typeface="Optima LT Std" panose="020B0502050508020304" pitchFamily="34" charset="0"/>
              </a:rPr>
              <a:t>OCTOBER 12, 2022</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9/8/2022</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mailto:teri@teriquimby.com" TargetMode="External"/><Relationship Id="rId2" Type="http://schemas.openxmlformats.org/officeDocument/2006/relationships/hyperlink" Target="mailto:jgust@ethicssuite.com" TargetMode="Externa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hyperlink" Target="http://www.ethicssuit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0DEC5F-0468-E2C2-9C55-CADDA1356506}"/>
              </a:ext>
            </a:extLst>
          </p:cNvPr>
          <p:cNvSpPr>
            <a:spLocks noGrp="1"/>
          </p:cNvSpPr>
          <p:nvPr>
            <p:ph type="ctrTitle"/>
          </p:nvPr>
        </p:nvSpPr>
        <p:spPr/>
        <p:txBody>
          <a:bodyPr>
            <a:normAutofit fontScale="90000"/>
          </a:bodyPr>
          <a:lstStyle/>
          <a:p>
            <a:r>
              <a:rPr lang="en-US" dirty="0"/>
              <a:t>Evaluating Your Ethics &amp; Compliance Culture: Check the Box, or Test and Track?</a:t>
            </a:r>
          </a:p>
        </p:txBody>
      </p:sp>
      <p:sp>
        <p:nvSpPr>
          <p:cNvPr id="13" name="Subtitle 12">
            <a:extLst>
              <a:ext uri="{FF2B5EF4-FFF2-40B4-BE49-F238E27FC236}">
                <a16:creationId xmlns:a16="http://schemas.microsoft.com/office/drawing/2014/main" id="{B380C48B-47E5-4DB4-08F9-F30237FE797D}"/>
              </a:ext>
            </a:extLst>
          </p:cNvPr>
          <p:cNvSpPr>
            <a:spLocks noGrp="1"/>
          </p:cNvSpPr>
          <p:nvPr>
            <p:ph type="subTitle" idx="1"/>
          </p:nvPr>
        </p:nvSpPr>
        <p:spPr/>
        <p:txBody>
          <a:bodyPr>
            <a:normAutofit/>
          </a:bodyPr>
          <a:lstStyle/>
          <a:p>
            <a:r>
              <a:rPr lang="en-US" dirty="0"/>
              <a:t>Juliette Gust and guest </a:t>
            </a:r>
            <a:r>
              <a:rPr lang="en-US" dirty="0">
                <a:latin typeface="+mj-lt"/>
              </a:rPr>
              <a:t>Teri Quimby</a:t>
            </a:r>
          </a:p>
        </p:txBody>
      </p:sp>
    </p:spTree>
    <p:extLst>
      <p:ext uri="{BB962C8B-B14F-4D97-AF65-F5344CB8AC3E}">
        <p14:creationId xmlns:p14="http://schemas.microsoft.com/office/powerpoint/2010/main" val="285881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lstStyle/>
          <a:p>
            <a:r>
              <a:rPr lang="en-US" dirty="0"/>
              <a:t>Juliette Gust</a:t>
            </a:r>
          </a:p>
        </p:txBody>
      </p:sp>
      <p:pic>
        <p:nvPicPr>
          <p:cNvPr id="16" name="Picture Placeholder 15" descr="A picture containing clothing, person, smiling, hairpiece&#10;&#10;Description automatically generated">
            <a:extLst>
              <a:ext uri="{FF2B5EF4-FFF2-40B4-BE49-F238E27FC236}">
                <a16:creationId xmlns:a16="http://schemas.microsoft.com/office/drawing/2014/main" id="{15BDCB4E-D0E6-65F9-E7D8-B355820C9D9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037" r="16037"/>
          <a:stretch>
            <a:fillRect/>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normAutofit fontScale="85000" lnSpcReduction="10000"/>
          </a:bodyPr>
          <a:lstStyle/>
          <a:p>
            <a:r>
              <a:rPr lang="en-US" dirty="0"/>
              <a:t>CO-FOUNDER &amp; PRESIDENT, ETHICS SUITE</a:t>
            </a:r>
            <a:endParaRPr lang="en-US" spc="190" dirty="0"/>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Autofit/>
          </a:bodyPr>
          <a:lstStyle/>
          <a:p>
            <a:pPr marL="285750" indent="-285750">
              <a:buFont typeface="Arial" panose="020B0604020202020204" pitchFamily="34" charset="0"/>
              <a:buChar char="•"/>
            </a:pPr>
            <a:r>
              <a:rPr lang="en-US" sz="1600" dirty="0"/>
              <a:t>Former Director of Fraud Investigations for global hospitality company with ~180,000 employees in more than 100 countries</a:t>
            </a:r>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p:txBody>
          <a:bodyPr>
            <a:normAutofit/>
          </a:bodyPr>
          <a:lstStyle/>
          <a:p>
            <a:pPr marL="285750" indent="-285750">
              <a:buFont typeface="Arial" panose="020B0604020202020204" pitchFamily="34" charset="0"/>
              <a:buChar char="•"/>
            </a:pPr>
            <a:r>
              <a:rPr lang="en-US" sz="1600" dirty="0"/>
              <a:t>Led more than 2,000 investigations spanning 75 countries and has advised on more than 10,000 employee ethics line reports</a:t>
            </a:r>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rmAutofit/>
          </a:bodyPr>
          <a:lstStyle/>
          <a:p>
            <a:pPr marL="285750" indent="-285750">
              <a:buFont typeface="Arial" panose="020B0604020202020204" pitchFamily="34" charset="0"/>
              <a:buChar char="•"/>
            </a:pPr>
            <a:r>
              <a:rPr lang="en-US" sz="1600" dirty="0"/>
              <a:t>Co-Founder of Ethics Suite’s anonymous employee reporting and case management platform</a:t>
            </a: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r>
              <a:rPr lang="en-US" dirty="0"/>
              <a:t>SCOTTSDALE, AZ</a:t>
            </a:r>
            <a:endParaRPr lang="en-US" spc="190" dirty="0"/>
          </a:p>
        </p:txBody>
      </p:sp>
    </p:spTree>
    <p:extLst>
      <p:ext uri="{BB962C8B-B14F-4D97-AF65-F5344CB8AC3E}">
        <p14:creationId xmlns:p14="http://schemas.microsoft.com/office/powerpoint/2010/main" val="394402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lstStyle/>
          <a:p>
            <a:r>
              <a:rPr lang="en-US" dirty="0"/>
              <a:t>Teri Quimby</a:t>
            </a:r>
          </a:p>
        </p:txBody>
      </p:sp>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lstStyle/>
          <a:p>
            <a:r>
              <a:rPr lang="en-US" spc="190" dirty="0"/>
              <a:t>FORMER STATE REGULATOR</a:t>
            </a:r>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rmAutofit/>
          </a:bodyPr>
          <a:lstStyle/>
          <a:p>
            <a:pPr marL="285750" indent="-285750">
              <a:buFont typeface="Arial" panose="020B0604020202020204" pitchFamily="34" charset="0"/>
              <a:buChar char="•"/>
            </a:pPr>
            <a:r>
              <a:rPr lang="en-US" sz="1600" dirty="0"/>
              <a:t>Former Commissioner of the Michigan Liquor Control Commission (MLCC).</a:t>
            </a:r>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a:xfrm>
            <a:off x="6180221" y="3868665"/>
            <a:ext cx="5257800" cy="894012"/>
          </a:xfrm>
        </p:spPr>
        <p:txBody>
          <a:bodyPr>
            <a:noAutofit/>
          </a:bodyPr>
          <a:lstStyle/>
          <a:p>
            <a:pPr marL="285750" indent="-285750">
              <a:buFont typeface="Arial" panose="020B0604020202020204" pitchFamily="34" charset="0"/>
              <a:buChar char="•"/>
            </a:pPr>
            <a:r>
              <a:rPr lang="en-US" sz="1600" dirty="0"/>
              <a:t>Recipient of Best Practices Award from the National Association of Licensing and Compliance Professionals (NALCP) for Extraordinary Innovation, Dedication and Leadership, and Award of Appreciation from the National Liquor Law Enforcement Association (NLLEA)</a:t>
            </a:r>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rmAutofit lnSpcReduction="10000"/>
          </a:bodyPr>
          <a:lstStyle/>
          <a:p>
            <a:pPr marL="285750" indent="-285750">
              <a:buFont typeface="Arial" panose="020B0604020202020204" pitchFamily="34" charset="0"/>
              <a:buChar char="•"/>
            </a:pPr>
            <a:r>
              <a:rPr lang="en-US" sz="1600" dirty="0"/>
              <a:t>Author of </a:t>
            </a:r>
            <a:r>
              <a:rPr lang="en-US" sz="1600" i="1" dirty="0"/>
              <a:t>Government Agencies: Effective Compliance and Ethics Programs are Necessary for Public Trust (</a:t>
            </a:r>
            <a:r>
              <a:rPr lang="en-US" sz="1600" dirty="0"/>
              <a:t>SCCE’s </a:t>
            </a:r>
            <a:r>
              <a:rPr lang="en-US" sz="1600" i="1" dirty="0"/>
              <a:t>The Complete Compliance and Ethics Manual 2022) and many other publications.</a:t>
            </a: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r>
              <a:rPr lang="en-US" dirty="0"/>
              <a:t>Michigan</a:t>
            </a:r>
            <a:endParaRPr lang="en-US" spc="190" dirty="0"/>
          </a:p>
        </p:txBody>
      </p:sp>
      <p:pic>
        <p:nvPicPr>
          <p:cNvPr id="14" name="Picture Placeholder 13">
            <a:extLst>
              <a:ext uri="{FF2B5EF4-FFF2-40B4-BE49-F238E27FC236}">
                <a16:creationId xmlns:a16="http://schemas.microsoft.com/office/drawing/2014/main" id="{58F90395-E779-BB3D-0F28-29E36C159293}"/>
              </a:ext>
            </a:extLst>
          </p:cNvPr>
          <p:cNvPicPr>
            <a:picLocks noGrp="1" noChangeAspect="1"/>
          </p:cNvPicPr>
          <p:nvPr>
            <p:ph type="pic" sz="quarter" idx="13"/>
          </p:nvPr>
        </p:nvPicPr>
        <p:blipFill>
          <a:blip r:embed="rId2"/>
          <a:srcRect t="5756" b="5756"/>
          <a:stretch>
            <a:fillRect/>
          </a:stretch>
        </p:blipFill>
        <p:spPr>
          <a:prstGeom prst="rect">
            <a:avLst/>
          </a:prstGeom>
        </p:spPr>
      </p:pic>
    </p:spTree>
    <p:extLst>
      <p:ext uri="{BB962C8B-B14F-4D97-AF65-F5344CB8AC3E}">
        <p14:creationId xmlns:p14="http://schemas.microsoft.com/office/powerpoint/2010/main" val="1466784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t>Improve and Evolve</a:t>
            </a:r>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a:xfrm>
            <a:off x="838200" y="1577340"/>
            <a:ext cx="10515600" cy="5040629"/>
          </a:xfrm>
        </p:spPr>
        <p:txBody>
          <a:bodyPr>
            <a:normAutofit lnSpcReduction="10000"/>
          </a:bodyPr>
          <a:lstStyle/>
          <a:p>
            <a:endParaRPr lang="en-US" dirty="0"/>
          </a:p>
          <a:p>
            <a:r>
              <a:rPr lang="en-US" dirty="0"/>
              <a:t>An effective Ethics &amp; Compliance Program (“Program”) cannot be a “set it and forget it” paper policy with annual acknowledgment.</a:t>
            </a:r>
          </a:p>
          <a:p>
            <a:pPr marL="0" indent="0">
              <a:buNone/>
            </a:pPr>
            <a:endParaRPr lang="en-US" dirty="0"/>
          </a:p>
          <a:p>
            <a:r>
              <a:rPr lang="en-US" dirty="0"/>
              <a:t>U.S. Department of Justice Criminal Division’s (“DOJ”) guidance on the </a:t>
            </a:r>
            <a:r>
              <a:rPr lang="en-US" i="1" dirty="0"/>
              <a:t>Evaluation of Corporate Compliance Programs </a:t>
            </a:r>
            <a:r>
              <a:rPr lang="en-US" dirty="0"/>
              <a:t>states that a “hallmark of an effective compliance program is its capacity to improve and evolve.” </a:t>
            </a:r>
          </a:p>
          <a:p>
            <a:pPr marL="0" indent="0">
              <a:buNone/>
            </a:pPr>
            <a:endParaRPr lang="en-US" dirty="0"/>
          </a:p>
          <a:p>
            <a:r>
              <a:rPr lang="en-US" dirty="0"/>
              <a:t>Proactive efforts to promote improvement and sustainability may:</a:t>
            </a:r>
          </a:p>
          <a:p>
            <a:pPr lvl="1">
              <a:buFontTx/>
              <a:buChar char="–"/>
            </a:pPr>
            <a:r>
              <a:rPr lang="en-US" dirty="0"/>
              <a:t>avert problems down the line, and</a:t>
            </a:r>
          </a:p>
          <a:p>
            <a:pPr lvl="1">
              <a:buFontTx/>
              <a:buChar char="–"/>
            </a:pPr>
            <a:r>
              <a:rPr lang="en-US" dirty="0"/>
              <a:t>emphasize revisions to programs from lessons learned. </a:t>
            </a:r>
          </a:p>
        </p:txBody>
      </p:sp>
    </p:spTree>
    <p:extLst>
      <p:ext uri="{BB962C8B-B14F-4D97-AF65-F5344CB8AC3E}">
        <p14:creationId xmlns:p14="http://schemas.microsoft.com/office/powerpoint/2010/main" val="1202236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t>Continuous Improvement, Testing &amp; Review</a:t>
            </a:r>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normAutofit fontScale="92500" lnSpcReduction="10000"/>
          </a:bodyPr>
          <a:lstStyle/>
          <a:p>
            <a:endParaRPr lang="en-US" dirty="0"/>
          </a:p>
          <a:p>
            <a:r>
              <a:rPr lang="en-US" dirty="0"/>
              <a:t>Programs: continuously monitor and test, based on risk, to ensure that all Program elements are working as intended.</a:t>
            </a:r>
          </a:p>
          <a:p>
            <a:pPr marL="0" indent="0">
              <a:buNone/>
            </a:pPr>
            <a:endParaRPr lang="en-US" dirty="0"/>
          </a:p>
          <a:p>
            <a:r>
              <a:rPr lang="en-US" dirty="0"/>
              <a:t>Program resources should include at a minimum:</a:t>
            </a:r>
          </a:p>
          <a:p>
            <a:pPr lvl="1">
              <a:buFontTx/>
              <a:buChar char="–"/>
            </a:pPr>
            <a:r>
              <a:rPr lang="en-US" dirty="0"/>
              <a:t>Internal Audit function that tests controls and follows up on recommendations for improvement;</a:t>
            </a:r>
          </a:p>
          <a:p>
            <a:pPr lvl="1">
              <a:buFontTx/>
              <a:buChar char="–"/>
            </a:pPr>
            <a:r>
              <a:rPr lang="en-US" dirty="0"/>
              <a:t>Compliance oversight to review monitoring and testing data and implement program updates as needed; and</a:t>
            </a:r>
          </a:p>
          <a:p>
            <a:pPr lvl="1">
              <a:buFontTx/>
              <a:buChar char="–"/>
            </a:pPr>
            <a:r>
              <a:rPr lang="en-US" dirty="0"/>
              <a:t>Reporting and survey function that provides Program-related analytics and conducts organization-wide polls on the effectiveness of the Program, as well as overall compliance culture.</a:t>
            </a:r>
          </a:p>
          <a:p>
            <a:pPr lvl="1">
              <a:buFontTx/>
              <a:buChar char="–"/>
            </a:pPr>
            <a:endParaRPr lang="en-US" dirty="0"/>
          </a:p>
        </p:txBody>
      </p:sp>
    </p:spTree>
    <p:extLst>
      <p:ext uri="{BB962C8B-B14F-4D97-AF65-F5344CB8AC3E}">
        <p14:creationId xmlns:p14="http://schemas.microsoft.com/office/powerpoint/2010/main" val="385240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normAutofit/>
          </a:bodyPr>
          <a:lstStyle/>
          <a:p>
            <a:r>
              <a:rPr lang="en-US" dirty="0"/>
              <a:t>Misconduct:</a:t>
            </a:r>
            <a:br>
              <a:rPr lang="en-US" dirty="0"/>
            </a:br>
            <a:r>
              <a:rPr lang="en-US" dirty="0"/>
              <a:t>Prevention, Detection &amp; Correction</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a:xfrm>
            <a:off x="838200" y="2137409"/>
            <a:ext cx="10515600" cy="4039553"/>
          </a:xfrm>
        </p:spPr>
        <p:txBody>
          <a:bodyPr>
            <a:normAutofit lnSpcReduction="10000"/>
          </a:bodyPr>
          <a:lstStyle/>
          <a:p>
            <a:r>
              <a:rPr lang="en-US" dirty="0"/>
              <a:t>Program elements to must be reviewed periodically to ensure they are functioning as intended.</a:t>
            </a:r>
          </a:p>
          <a:p>
            <a:pPr marL="0" indent="0">
              <a:buNone/>
            </a:pPr>
            <a:endParaRPr lang="en-US" dirty="0"/>
          </a:p>
          <a:p>
            <a:r>
              <a:rPr lang="en-US" dirty="0"/>
              <a:t>These include:</a:t>
            </a:r>
          </a:p>
          <a:p>
            <a:pPr lvl="1">
              <a:buFontTx/>
              <a:buChar char="–"/>
            </a:pPr>
            <a:r>
              <a:rPr lang="en-US" b="1" dirty="0"/>
              <a:t>Prevention: </a:t>
            </a:r>
            <a:r>
              <a:rPr lang="en-US" dirty="0"/>
              <a:t>established code of business conduct and corresponding policies, communication, and training;</a:t>
            </a:r>
          </a:p>
          <a:p>
            <a:pPr lvl="1">
              <a:buFontTx/>
              <a:buChar char="–"/>
            </a:pPr>
            <a:r>
              <a:rPr lang="en-US" b="1" dirty="0"/>
              <a:t>Detection:</a:t>
            </a:r>
            <a:r>
              <a:rPr lang="en-US" dirty="0"/>
              <a:t> internal controls, risk management, and whistleblower channel; and</a:t>
            </a:r>
          </a:p>
          <a:p>
            <a:pPr lvl="1">
              <a:buFontTx/>
              <a:buChar char="–"/>
            </a:pPr>
            <a:r>
              <a:rPr lang="en-US" b="1" dirty="0"/>
              <a:t>Correction: </a:t>
            </a:r>
            <a:r>
              <a:rPr lang="en-US" dirty="0"/>
              <a:t>remediation steps, and consistently applied disciplinary measures.</a:t>
            </a:r>
          </a:p>
          <a:p>
            <a:pPr lvl="1">
              <a:buFontTx/>
              <a:buChar char="–"/>
            </a:pPr>
            <a:endParaRPr lang="en-US" dirty="0"/>
          </a:p>
        </p:txBody>
      </p:sp>
    </p:spTree>
    <p:extLst>
      <p:ext uri="{BB962C8B-B14F-4D97-AF65-F5344CB8AC3E}">
        <p14:creationId xmlns:p14="http://schemas.microsoft.com/office/powerpoint/2010/main" val="323114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5BDA-EC42-8FA1-5E32-5F7FB2FB2A5A}"/>
              </a:ext>
            </a:extLst>
          </p:cNvPr>
          <p:cNvSpPr>
            <a:spLocks noGrp="1"/>
          </p:cNvSpPr>
          <p:nvPr>
            <p:ph type="title"/>
          </p:nvPr>
        </p:nvSpPr>
        <p:spPr/>
        <p:txBody>
          <a:bodyPr/>
          <a:lstStyle/>
          <a:p>
            <a:r>
              <a:rPr lang="en-US" dirty="0"/>
              <a:t>Regulator Perspective</a:t>
            </a:r>
          </a:p>
        </p:txBody>
      </p:sp>
      <p:sp>
        <p:nvSpPr>
          <p:cNvPr id="3" name="Content Placeholder 2">
            <a:extLst>
              <a:ext uri="{FF2B5EF4-FFF2-40B4-BE49-F238E27FC236}">
                <a16:creationId xmlns:a16="http://schemas.microsoft.com/office/drawing/2014/main" id="{8A31E860-C8BE-7FB7-0757-2385EDEF2C68}"/>
              </a:ext>
            </a:extLst>
          </p:cNvPr>
          <p:cNvSpPr>
            <a:spLocks noGrp="1"/>
          </p:cNvSpPr>
          <p:nvPr>
            <p:ph idx="1"/>
          </p:nvPr>
        </p:nvSpPr>
        <p:spPr/>
        <p:txBody>
          <a:bodyPr/>
          <a:lstStyle/>
          <a:p>
            <a:r>
              <a:rPr lang="en-US" dirty="0"/>
              <a:t>Regulators want to see a commitment to an effective Program.</a:t>
            </a:r>
          </a:p>
          <a:p>
            <a:pPr marL="0" indent="0">
              <a:buNone/>
            </a:pPr>
            <a:endParaRPr lang="en-US" dirty="0"/>
          </a:p>
          <a:p>
            <a:r>
              <a:rPr lang="en-US" dirty="0"/>
              <a:t>The continuous nature of monitoring, review, and revision needs to be evident.</a:t>
            </a:r>
          </a:p>
          <a:p>
            <a:endParaRPr lang="en-US" dirty="0"/>
          </a:p>
          <a:p>
            <a:r>
              <a:rPr lang="en-US" dirty="0"/>
              <a:t>What are you doing to document your efforts? </a:t>
            </a:r>
          </a:p>
          <a:p>
            <a:pPr marL="0" indent="0">
              <a:buNone/>
            </a:pPr>
            <a:endParaRPr lang="en-US" dirty="0"/>
          </a:p>
        </p:txBody>
      </p:sp>
    </p:spTree>
    <p:extLst>
      <p:ext uri="{BB962C8B-B14F-4D97-AF65-F5344CB8AC3E}">
        <p14:creationId xmlns:p14="http://schemas.microsoft.com/office/powerpoint/2010/main" val="108125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p:txBody>
          <a:bodyPr/>
          <a:lstStyle/>
          <a:p>
            <a:r>
              <a:rPr lang="en-US" dirty="0">
                <a:hlinkClick r:id="rId2"/>
              </a:rPr>
              <a:t>jgust@ethicssuite.com</a:t>
            </a:r>
            <a:r>
              <a:rPr lang="en-US" dirty="0"/>
              <a:t>		</a:t>
            </a:r>
            <a:r>
              <a:rPr lang="en-US" dirty="0">
                <a:hlinkClick r:id="rId3"/>
              </a:rPr>
              <a:t>teri@teriquimby.com</a:t>
            </a:r>
            <a:endParaRPr lang="en-US" dirty="0"/>
          </a:p>
          <a:p>
            <a:r>
              <a:rPr lang="en-US" dirty="0"/>
              <a:t> </a:t>
            </a:r>
          </a:p>
          <a:p>
            <a:r>
              <a:rPr lang="en-US" dirty="0">
                <a:hlinkClick r:id="rId4"/>
              </a:rPr>
              <a:t>www.ethicssuite.com</a:t>
            </a:r>
            <a:r>
              <a:rPr lang="en-US" dirty="0"/>
              <a:t> </a:t>
            </a:r>
          </a:p>
        </p:txBody>
      </p:sp>
      <p:pic>
        <p:nvPicPr>
          <p:cNvPr id="13" name="Picture 12" descr="Logo&#10;&#10;Description automatically generated">
            <a:extLst>
              <a:ext uri="{FF2B5EF4-FFF2-40B4-BE49-F238E27FC236}">
                <a16:creationId xmlns:a16="http://schemas.microsoft.com/office/drawing/2014/main" id="{58CA4E71-C69F-8E77-8E39-23A4DB85D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371600"/>
            <a:ext cx="3657600" cy="2057400"/>
          </a:xfrm>
          <a:prstGeom prst="rect">
            <a:avLst/>
          </a:prstGeom>
        </p:spPr>
      </p:pic>
    </p:spTree>
    <p:extLst>
      <p:ext uri="{BB962C8B-B14F-4D97-AF65-F5344CB8AC3E}">
        <p14:creationId xmlns:p14="http://schemas.microsoft.com/office/powerpoint/2010/main" val="795137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TotalTime>
  <Words>470</Words>
  <Application>Microsoft Office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Cormorant</vt:lpstr>
      <vt:lpstr>Noto Serif JP</vt:lpstr>
      <vt:lpstr>Optima LT Std</vt:lpstr>
      <vt:lpstr>Office Theme</vt:lpstr>
      <vt:lpstr>Evaluating Your Ethics &amp; Compliance Culture: Check the Box, or Test and Track?</vt:lpstr>
      <vt:lpstr>Juliette Gust</vt:lpstr>
      <vt:lpstr>Teri Quimby</vt:lpstr>
      <vt:lpstr>Improve and Evolve</vt:lpstr>
      <vt:lpstr>Continuous Improvement, Testing &amp; Review</vt:lpstr>
      <vt:lpstr>Misconduct: Prevention, Detection &amp; Correction</vt:lpstr>
      <vt:lpstr>Regulator Perspective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Juliette Gust</cp:lastModifiedBy>
  <cp:revision>8</cp:revision>
  <dcterms:created xsi:type="dcterms:W3CDTF">2022-07-25T17:34:42Z</dcterms:created>
  <dcterms:modified xsi:type="dcterms:W3CDTF">2022-09-08T16:33:06Z</dcterms:modified>
</cp:coreProperties>
</file>