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15"/>
  </p:notesMasterIdLst>
  <p:sldIdLst>
    <p:sldId id="256" r:id="rId2"/>
    <p:sldId id="258" r:id="rId3"/>
    <p:sldId id="259" r:id="rId4"/>
    <p:sldId id="277" r:id="rId5"/>
    <p:sldId id="284" r:id="rId6"/>
    <p:sldId id="263" r:id="rId7"/>
    <p:sldId id="278" r:id="rId8"/>
    <p:sldId id="276" r:id="rId9"/>
    <p:sldId id="285" r:id="rId10"/>
    <p:sldId id="280" r:id="rId11"/>
    <p:sldId id="287" r:id="rId12"/>
    <p:sldId id="279" r:id="rId13"/>
    <p:sldId id="275" r:id="rId14"/>
  </p:sldIdLst>
  <p:sldSz cx="18288000" cy="10287000"/>
  <p:notesSz cx="6858000" cy="9144000"/>
  <p:embeddedFontLst>
    <p:embeddedFont>
      <p:font typeface="Noto Serif JP" panose="02020200000000000000" pitchFamily="18" charset="-128"/>
      <p:regular r:id="rId16"/>
    </p:embeddedFont>
    <p:embeddedFont>
      <p:font typeface="Calibri" panose="020F0502020204030204" pitchFamily="34" charset="0"/>
      <p:regular r:id="rId17"/>
      <p:bold r:id="rId18"/>
      <p:italic r:id="rId19"/>
      <p:boldItalic r:id="rId20"/>
    </p:embeddedFont>
    <p:embeddedFont>
      <p:font typeface="Cormorant 1" pitchFamily="2" charset="77"/>
      <p:regular r:id="rId21"/>
    </p:embeddedFont>
    <p:embeddedFont>
      <p:font typeface="Cormorant 2" pitchFamily="2" charset="77"/>
      <p:regular r:id="rId22"/>
      <p:italic r:id="rId23"/>
    </p:embeddedFont>
    <p:embeddedFont>
      <p:font typeface="Optician Sans" pitchFamily="2" charset="0"/>
      <p:regular r:id="rId24"/>
    </p:embeddedFont>
    <p:embeddedFont>
      <p:font typeface="Optima" panose="02000503060000020004" pitchFamily="2" charset="0"/>
      <p:regular r:id="rId25"/>
    </p:embeddedFont>
    <p:embeddedFont>
      <p:font typeface="Segoe UI" panose="020B0502040204020203"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E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C3195B-3A17-49A2-8C2B-DA525E781D0C}" v="183" dt="2022-09-21T01:14:11.0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07" autoAdjust="0"/>
  </p:normalViewPr>
  <p:slideViewPr>
    <p:cSldViewPr>
      <p:cViewPr varScale="1">
        <p:scale>
          <a:sx n="70" d="100"/>
          <a:sy n="70" d="100"/>
        </p:scale>
        <p:origin x="84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AD8EA8-7BB1-4443-B2F4-9E6238AC2EFD}" type="datetimeFigureOut">
              <a:rPr lang="en-US" smtClean="0"/>
              <a:t>10/4/22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3942E-735B-490F-9FF0-86ADE670EFDE}" type="slidenum">
              <a:rPr lang="en-US" smtClean="0"/>
              <a:t>‹#›</a:t>
            </a:fld>
            <a:endParaRPr lang="en-US" dirty="0"/>
          </a:p>
        </p:txBody>
      </p:sp>
    </p:spTree>
    <p:extLst>
      <p:ext uri="{BB962C8B-B14F-4D97-AF65-F5344CB8AC3E}">
        <p14:creationId xmlns:p14="http://schemas.microsoft.com/office/powerpoint/2010/main" val="603234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Motion to Release ownership, brand or insurance leaves a singular party stranded to absorb the entirety of the claim.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Plaintiffs could be successful keeping owner in lawsuit if they can prove the owner refused to spend $$ on important safety issues.</a:t>
            </a:r>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A83942E-735B-490F-9FF0-86ADE670EFDE}" type="slidenum">
              <a:rPr lang="en-US" smtClean="0"/>
              <a:t>3</a:t>
            </a:fld>
            <a:endParaRPr lang="en-US" dirty="0"/>
          </a:p>
        </p:txBody>
      </p:sp>
    </p:spTree>
    <p:extLst>
      <p:ext uri="{BB962C8B-B14F-4D97-AF65-F5344CB8AC3E}">
        <p14:creationId xmlns:p14="http://schemas.microsoft.com/office/powerpoint/2010/main" val="751657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and milieu: If the image is negative, the property is stigmatized and its residents more likely to be victimized. If an area surrounding the hotel is perceived as an unsafe zone characterized by panhandlers, littering, and graffiti, this hotel will likely suffer a greater victimization risk than those in areas without such problem. Preparing workers to use individual panic devices while working in guest rooms.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LP audits to review exterior lighting, overgrowth of landscaping, anti-vortex covers in pools and hot tubs (diving boards, depth measurements, life saving equipment), remote exterior entrances are locked, guest room doors equipped and functioning with safety features, Innkeeper’s Act posted.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Brand Standards offer broad scope safety or security direction. Regardless, must be compliant. Are LP reviews looking for basic ADA Rule? Human trafficking training? Suspecting behavior, how and whom to report unusual activity. Innkeeper’s Act postings as directed by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Safety &amp; Security reviews to assess fitness centers, pools, water parks, guest room security features, kitchens, laundry and housekeeping, telephone accessibility with Kari’s Law.</a:t>
            </a:r>
          </a:p>
          <a:p>
            <a:endParaRPr lang="en-US" dirty="0"/>
          </a:p>
        </p:txBody>
      </p:sp>
      <p:sp>
        <p:nvSpPr>
          <p:cNvPr id="4" name="Slide Number Placeholder 3"/>
          <p:cNvSpPr>
            <a:spLocks noGrp="1"/>
          </p:cNvSpPr>
          <p:nvPr>
            <p:ph type="sldNum" sz="quarter" idx="5"/>
          </p:nvPr>
        </p:nvSpPr>
        <p:spPr/>
        <p:txBody>
          <a:bodyPr/>
          <a:lstStyle/>
          <a:p>
            <a:fld id="{2A83942E-735B-490F-9FF0-86ADE670EFDE}" type="slidenum">
              <a:rPr lang="en-US" smtClean="0"/>
              <a:t>12</a:t>
            </a:fld>
            <a:endParaRPr lang="en-US" dirty="0"/>
          </a:p>
        </p:txBody>
      </p:sp>
    </p:spTree>
    <p:extLst>
      <p:ext uri="{BB962C8B-B14F-4D97-AF65-F5344CB8AC3E}">
        <p14:creationId xmlns:p14="http://schemas.microsoft.com/office/powerpoint/2010/main" val="850760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Duty of care presents a peculiar security problem of its own. Having the means necessary to fulfill this obligation varies with the circumstances of each case - Wisconsin SUPREME Court in Peters v. Holiday Inns, Inc. (1979). Where employees are under the employ of the management firm, the firm absorbs those actions, financially and legally.</a:t>
            </a:r>
          </a:p>
          <a:p>
            <a:endParaRPr lang="en-US" dirty="0"/>
          </a:p>
        </p:txBody>
      </p:sp>
      <p:sp>
        <p:nvSpPr>
          <p:cNvPr id="4" name="Slide Number Placeholder 3"/>
          <p:cNvSpPr>
            <a:spLocks noGrp="1"/>
          </p:cNvSpPr>
          <p:nvPr>
            <p:ph type="sldNum" sz="quarter" idx="5"/>
          </p:nvPr>
        </p:nvSpPr>
        <p:spPr/>
        <p:txBody>
          <a:bodyPr/>
          <a:lstStyle/>
          <a:p>
            <a:fld id="{2A83942E-735B-490F-9FF0-86ADE670EFDE}" type="slidenum">
              <a:rPr lang="en-US" smtClean="0"/>
              <a:t>4</a:t>
            </a:fld>
            <a:endParaRPr lang="en-US" dirty="0"/>
          </a:p>
        </p:txBody>
      </p:sp>
    </p:spTree>
    <p:extLst>
      <p:ext uri="{BB962C8B-B14F-4D97-AF65-F5344CB8AC3E}">
        <p14:creationId xmlns:p14="http://schemas.microsoft.com/office/powerpoint/2010/main" val="3665261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Incidents involving front desk issuing guest room keys to non-registered persons to an occupied room. Have ALL employees received training on how to report suspicious situations?</a:t>
            </a:r>
          </a:p>
        </p:txBody>
      </p:sp>
      <p:sp>
        <p:nvSpPr>
          <p:cNvPr id="4" name="Slide Number Placeholder 3"/>
          <p:cNvSpPr>
            <a:spLocks noGrp="1"/>
          </p:cNvSpPr>
          <p:nvPr>
            <p:ph type="sldNum" sz="quarter" idx="5"/>
          </p:nvPr>
        </p:nvSpPr>
        <p:spPr/>
        <p:txBody>
          <a:bodyPr/>
          <a:lstStyle/>
          <a:p>
            <a:fld id="{2A83942E-735B-490F-9FF0-86ADE670EFDE}" type="slidenum">
              <a:rPr lang="en-US" smtClean="0"/>
              <a:t>5</a:t>
            </a:fld>
            <a:endParaRPr lang="en-US" dirty="0"/>
          </a:p>
        </p:txBody>
      </p:sp>
    </p:spTree>
    <p:extLst>
      <p:ext uri="{BB962C8B-B14F-4D97-AF65-F5344CB8AC3E}">
        <p14:creationId xmlns:p14="http://schemas.microsoft.com/office/powerpoint/2010/main" val="2062715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Causations, in part: vulnerable guest room door lock systems; inadequate ID of persons requesting guest room keys; lack of surveillance in common areas; insufficient lighting, fencing, walkways, inadequate security personnel and guest room security devices; poor or no  preemployment screening program.</a:t>
            </a:r>
          </a:p>
          <a:p>
            <a:r>
              <a:rPr lang="en-US" dirty="0"/>
              <a:t>Important policies enforced for proper subrogation of claims.</a:t>
            </a:r>
          </a:p>
          <a:p>
            <a:endParaRPr lang="en-US" dirty="0"/>
          </a:p>
        </p:txBody>
      </p:sp>
      <p:sp>
        <p:nvSpPr>
          <p:cNvPr id="4" name="Slide Number Placeholder 3"/>
          <p:cNvSpPr>
            <a:spLocks noGrp="1"/>
          </p:cNvSpPr>
          <p:nvPr>
            <p:ph type="sldNum" sz="quarter" idx="5"/>
          </p:nvPr>
        </p:nvSpPr>
        <p:spPr/>
        <p:txBody>
          <a:bodyPr/>
          <a:lstStyle/>
          <a:p>
            <a:fld id="{2A83942E-735B-490F-9FF0-86ADE670EFDE}" type="slidenum">
              <a:rPr lang="en-US" smtClean="0"/>
              <a:t>6</a:t>
            </a:fld>
            <a:endParaRPr lang="en-US" dirty="0"/>
          </a:p>
        </p:txBody>
      </p:sp>
    </p:spTree>
    <p:extLst>
      <p:ext uri="{BB962C8B-B14F-4D97-AF65-F5344CB8AC3E}">
        <p14:creationId xmlns:p14="http://schemas.microsoft.com/office/powerpoint/2010/main" val="2621102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Incidents involving front desk issuing guest room keys to non-registered persons to an occupied room. Have ALL employees received training on how to report suspicious situations?</a:t>
            </a:r>
          </a:p>
        </p:txBody>
      </p:sp>
      <p:sp>
        <p:nvSpPr>
          <p:cNvPr id="4" name="Slide Number Placeholder 3"/>
          <p:cNvSpPr>
            <a:spLocks noGrp="1"/>
          </p:cNvSpPr>
          <p:nvPr>
            <p:ph type="sldNum" sz="quarter" idx="5"/>
          </p:nvPr>
        </p:nvSpPr>
        <p:spPr/>
        <p:txBody>
          <a:bodyPr/>
          <a:lstStyle/>
          <a:p>
            <a:fld id="{2A83942E-735B-490F-9FF0-86ADE670EFDE}" type="slidenum">
              <a:rPr lang="en-US" smtClean="0"/>
              <a:t>7</a:t>
            </a:fld>
            <a:endParaRPr lang="en-US" dirty="0"/>
          </a:p>
        </p:txBody>
      </p:sp>
    </p:spTree>
    <p:extLst>
      <p:ext uri="{BB962C8B-B14F-4D97-AF65-F5344CB8AC3E}">
        <p14:creationId xmlns:p14="http://schemas.microsoft.com/office/powerpoint/2010/main" val="1627449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 Standards are often vague or broad in description to cover multiple codes or laws in many jurisdictions, not property specific. Regular Quality Assurance (QA) reviews are undertaken by the Brand, again, in broad terms, not specific to the property, to eliminate specific and granular guidance. Example – Most Security and Safety Brand Standards are Design and Technology related, ie. lighting, locks, doors, etc..</a:t>
            </a:r>
          </a:p>
          <a:p>
            <a:r>
              <a:rPr lang="en-US" dirty="0"/>
              <a:t>Many franchisees that do not have corporate security and safety guidance in this area leave themselves at risk for not developing policies and procedures. </a:t>
            </a:r>
          </a:p>
          <a:p>
            <a:r>
              <a:rPr lang="en-US" dirty="0"/>
              <a:t>The Brand Standards may state that the franchisee must have Emergency Procedures and Policies for guest privacy, but more than likely will not dictate what those policies should be. </a:t>
            </a:r>
          </a:p>
          <a:p>
            <a:endParaRPr lang="en-US" dirty="0"/>
          </a:p>
        </p:txBody>
      </p:sp>
      <p:sp>
        <p:nvSpPr>
          <p:cNvPr id="4" name="Slide Number Placeholder 3"/>
          <p:cNvSpPr>
            <a:spLocks noGrp="1"/>
          </p:cNvSpPr>
          <p:nvPr>
            <p:ph type="sldNum" sz="quarter" idx="5"/>
          </p:nvPr>
        </p:nvSpPr>
        <p:spPr/>
        <p:txBody>
          <a:bodyPr/>
          <a:lstStyle/>
          <a:p>
            <a:fld id="{2A83942E-735B-490F-9FF0-86ADE670EFDE}" type="slidenum">
              <a:rPr lang="en-US" smtClean="0"/>
              <a:t>8</a:t>
            </a:fld>
            <a:endParaRPr lang="en-US" dirty="0"/>
          </a:p>
        </p:txBody>
      </p:sp>
    </p:spTree>
    <p:extLst>
      <p:ext uri="{BB962C8B-B14F-4D97-AF65-F5344CB8AC3E}">
        <p14:creationId xmlns:p14="http://schemas.microsoft.com/office/powerpoint/2010/main" val="606560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Incidents involving front desk issuing guest room keys to non-registered persons to an occupied room. Have ALL employees received training on how to report suspicious situations?</a:t>
            </a:r>
          </a:p>
        </p:txBody>
      </p:sp>
      <p:sp>
        <p:nvSpPr>
          <p:cNvPr id="4" name="Slide Number Placeholder 3"/>
          <p:cNvSpPr>
            <a:spLocks noGrp="1"/>
          </p:cNvSpPr>
          <p:nvPr>
            <p:ph type="sldNum" sz="quarter" idx="5"/>
          </p:nvPr>
        </p:nvSpPr>
        <p:spPr/>
        <p:txBody>
          <a:bodyPr/>
          <a:lstStyle/>
          <a:p>
            <a:fld id="{2A83942E-735B-490F-9FF0-86ADE670EFDE}" type="slidenum">
              <a:rPr lang="en-US" smtClean="0"/>
              <a:t>9</a:t>
            </a:fld>
            <a:endParaRPr lang="en-US" dirty="0"/>
          </a:p>
        </p:txBody>
      </p:sp>
    </p:spTree>
    <p:extLst>
      <p:ext uri="{BB962C8B-B14F-4D97-AF65-F5344CB8AC3E}">
        <p14:creationId xmlns:p14="http://schemas.microsoft.com/office/powerpoint/2010/main" val="183634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and milieu: If the image is negative, the property is stigmatized and its residents more likely to be victimized. If an area surrounding the hotel is perceived as an unsafe zone characterized by panhandlers, littering, and graffiti, this hotel will likely suffer a greater victimization risk than those in areas without such problem. Preparing workers to use individual panic devices while working in guest rooms.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LP audits to review exterior lighting, overgrowth of landscaping, anti-vortex covers in pools and hot tubs (diving boards, depth measurements, life saving equipment), remote exterior entrances are locked, guest room doors equipped and functioning with safety features, Innkeeper’s Act posted.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Brand Standards offer broad scope safety or security direction. Regardless, must be compliant. Are LP reviews looking for basic ADA Rule? Human trafficking training? Suspecting behavior, how and whom to report unusual activity. Innkeeper’s Act postings as directed by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Safety &amp; Security reviews to assess fitness centers, pools, water parks, guest room security features, kitchens, laundry and housekeeping, telephone accessibility with Kari’s Law.</a:t>
            </a:r>
          </a:p>
          <a:p>
            <a:endParaRPr lang="en-US" dirty="0"/>
          </a:p>
        </p:txBody>
      </p:sp>
      <p:sp>
        <p:nvSpPr>
          <p:cNvPr id="4" name="Slide Number Placeholder 3"/>
          <p:cNvSpPr>
            <a:spLocks noGrp="1"/>
          </p:cNvSpPr>
          <p:nvPr>
            <p:ph type="sldNum" sz="quarter" idx="5"/>
          </p:nvPr>
        </p:nvSpPr>
        <p:spPr/>
        <p:txBody>
          <a:bodyPr/>
          <a:lstStyle/>
          <a:p>
            <a:fld id="{2A83942E-735B-490F-9FF0-86ADE670EFDE}" type="slidenum">
              <a:rPr lang="en-US" smtClean="0"/>
              <a:t>10</a:t>
            </a:fld>
            <a:endParaRPr lang="en-US" dirty="0"/>
          </a:p>
        </p:txBody>
      </p:sp>
    </p:spTree>
    <p:extLst>
      <p:ext uri="{BB962C8B-B14F-4D97-AF65-F5344CB8AC3E}">
        <p14:creationId xmlns:p14="http://schemas.microsoft.com/office/powerpoint/2010/main" val="248684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Incidents involving front desk issuing guest room keys to non-registered persons to an occupied room. Have ALL employees received training on how to report suspicious situations?</a:t>
            </a:r>
          </a:p>
        </p:txBody>
      </p:sp>
      <p:sp>
        <p:nvSpPr>
          <p:cNvPr id="4" name="Slide Number Placeholder 3"/>
          <p:cNvSpPr>
            <a:spLocks noGrp="1"/>
          </p:cNvSpPr>
          <p:nvPr>
            <p:ph type="sldNum" sz="quarter" idx="5"/>
          </p:nvPr>
        </p:nvSpPr>
        <p:spPr/>
        <p:txBody>
          <a:bodyPr/>
          <a:lstStyle/>
          <a:p>
            <a:fld id="{2A83942E-735B-490F-9FF0-86ADE670EFDE}" type="slidenum">
              <a:rPr lang="en-US" smtClean="0"/>
              <a:t>11</a:t>
            </a:fld>
            <a:endParaRPr lang="en-US" dirty="0"/>
          </a:p>
        </p:txBody>
      </p:sp>
    </p:spTree>
    <p:extLst>
      <p:ext uri="{BB962C8B-B14F-4D97-AF65-F5344CB8AC3E}">
        <p14:creationId xmlns:p14="http://schemas.microsoft.com/office/powerpoint/2010/main" val="537968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www.hatlawfirm.com/" TargetMode="Externa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hyperlink" Target="http://www.hospitalitysecurityadvisors.com/" TargetMode="External"/><Relationship Id="rId5" Type="http://schemas.openxmlformats.org/officeDocument/2006/relationships/hyperlink" Target="http://www.globalhospitalitysecurity.com/" TargetMode="External"/><Relationship Id="rId4" Type="http://schemas.openxmlformats.org/officeDocument/2006/relationships/hyperlink" Target="mailto:Sal@GlobalHospitality2S.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E2E24"/>
        </a:solidFill>
        <a:effectLst/>
      </p:bgPr>
    </p:bg>
    <p:spTree>
      <p:nvGrpSpPr>
        <p:cNvPr id="1" name=""/>
        <p:cNvGrpSpPr/>
        <p:nvPr/>
      </p:nvGrpSpPr>
      <p:grpSpPr>
        <a:xfrm>
          <a:off x="0" y="0"/>
          <a:ext cx="0" cy="0"/>
          <a:chOff x="0" y="0"/>
          <a:chExt cx="0" cy="0"/>
        </a:xfrm>
      </p:grpSpPr>
      <p:grpSp>
        <p:nvGrpSpPr>
          <p:cNvPr id="2" name="Group 2"/>
          <p:cNvGrpSpPr/>
          <p:nvPr/>
        </p:nvGrpSpPr>
        <p:grpSpPr>
          <a:xfrm>
            <a:off x="110232" y="-874687"/>
            <a:ext cx="18288000" cy="10287000"/>
            <a:chOff x="0" y="0"/>
            <a:chExt cx="24384000" cy="13716000"/>
          </a:xfrm>
        </p:grpSpPr>
        <p:pic>
          <p:nvPicPr>
            <p:cNvPr id="3" name="Picture 3"/>
            <p:cNvPicPr>
              <a:picLocks noChangeAspect="1"/>
            </p:cNvPicPr>
            <p:nvPr/>
          </p:nvPicPr>
          <p:blipFill>
            <a:blip r:embed="rId2">
              <a:alphaModFix amt="5000"/>
            </a:blip>
            <a:srcRect t="7825" b="7825"/>
            <a:stretch>
              <a:fillRect/>
            </a:stretch>
          </p:blipFill>
          <p:spPr>
            <a:xfrm>
              <a:off x="0" y="0"/>
              <a:ext cx="24384000" cy="13716000"/>
            </a:xfrm>
            <a:prstGeom prst="rect">
              <a:avLst/>
            </a:prstGeom>
          </p:spPr>
        </p:pic>
      </p:grpSp>
      <p:pic>
        <p:nvPicPr>
          <p:cNvPr id="4" name="Picture 4"/>
          <p:cNvPicPr>
            <a:picLocks noChangeAspect="1"/>
          </p:cNvPicPr>
          <p:nvPr/>
        </p:nvPicPr>
        <p:blipFill>
          <a:blip r:embed="rId3"/>
          <a:srcRect t="7344" b="7344"/>
          <a:stretch>
            <a:fillRect/>
          </a:stretch>
        </p:blipFill>
        <p:spPr>
          <a:xfrm>
            <a:off x="5257800" y="626261"/>
            <a:ext cx="7356927" cy="3240113"/>
          </a:xfrm>
          <a:prstGeom prst="rect">
            <a:avLst/>
          </a:prstGeom>
        </p:spPr>
      </p:pic>
      <p:grpSp>
        <p:nvGrpSpPr>
          <p:cNvPr id="5" name="Group 5"/>
          <p:cNvGrpSpPr/>
          <p:nvPr/>
        </p:nvGrpSpPr>
        <p:grpSpPr>
          <a:xfrm>
            <a:off x="657101" y="3563959"/>
            <a:ext cx="17402296" cy="6323697"/>
            <a:chOff x="-3572249" y="-1879695"/>
            <a:chExt cx="23203062" cy="10224071"/>
          </a:xfrm>
        </p:grpSpPr>
        <p:sp>
          <p:nvSpPr>
            <p:cNvPr id="6" name="TextBox 6"/>
            <p:cNvSpPr txBox="1"/>
            <p:nvPr/>
          </p:nvSpPr>
          <p:spPr>
            <a:xfrm>
              <a:off x="-587569" y="-1879695"/>
              <a:ext cx="16662384" cy="4478482"/>
            </a:xfrm>
            <a:prstGeom prst="rect">
              <a:avLst/>
            </a:prstGeom>
          </p:spPr>
          <p:txBody>
            <a:bodyPr wrap="square" lIns="0" tIns="0" rIns="0" bIns="0" rtlCol="0" anchor="t">
              <a:spAutoFit/>
            </a:bodyPr>
            <a:lstStyle/>
            <a:p>
              <a:pPr algn="ctr"/>
              <a:r>
                <a:rPr lang="en-US" sz="6000" b="1" i="0" dirty="0">
                  <a:solidFill>
                    <a:schemeClr val="bg1"/>
                  </a:solidFill>
                  <a:effectLst/>
                  <a:latin typeface="Cormorant 1" panose="020B0604020202020204" charset="0"/>
                  <a:cs typeface="Arial" panose="020B0604020202020204" pitchFamily="34" charset="0"/>
                </a:rPr>
                <a:t>Hotel / Restaurant Safety &amp; Security Risks to Owners, Operators &amp; Insurance</a:t>
              </a:r>
              <a:endParaRPr lang="en-US" sz="6000" dirty="0">
                <a:solidFill>
                  <a:schemeClr val="bg1"/>
                </a:solidFill>
                <a:latin typeface="Cormorant 1" panose="020B0604020202020204" charset="0"/>
                <a:cs typeface="Arial" panose="020B0604020202020204" pitchFamily="34" charset="0"/>
              </a:endParaRPr>
            </a:p>
          </p:txBody>
        </p:sp>
        <p:sp>
          <p:nvSpPr>
            <p:cNvPr id="7" name="TextBox 7"/>
            <p:cNvSpPr txBox="1"/>
            <p:nvPr/>
          </p:nvSpPr>
          <p:spPr>
            <a:xfrm>
              <a:off x="-3572249" y="2540491"/>
              <a:ext cx="23203062" cy="5803885"/>
            </a:xfrm>
            <a:prstGeom prst="rect">
              <a:avLst/>
            </a:prstGeom>
          </p:spPr>
          <p:txBody>
            <a:bodyPr wrap="square" lIns="0" tIns="0" rIns="0" bIns="0" rtlCol="0" anchor="t">
              <a:spAutoFit/>
            </a:bodyPr>
            <a:lstStyle/>
            <a:p>
              <a:pPr algn="ctr"/>
              <a:r>
                <a:rPr lang="en-US" sz="3600" dirty="0">
                  <a:solidFill>
                    <a:schemeClr val="bg1"/>
                  </a:solidFill>
                  <a:latin typeface="Cormorant 2" panose="020B0604020202020204" charset="0"/>
                  <a:cs typeface="Arial" panose="020B0604020202020204" pitchFamily="34" charset="0"/>
                </a:rPr>
                <a:t>Sal Caccavale, Principal                                           Paul Frederick, Co-Founder</a:t>
              </a:r>
            </a:p>
            <a:p>
              <a:pPr algn="ctr"/>
              <a:r>
                <a:rPr lang="en-US" sz="3600" dirty="0">
                  <a:solidFill>
                    <a:schemeClr val="bg1"/>
                  </a:solidFill>
                  <a:latin typeface="Cormorant 2" panose="020B0604020202020204" charset="0"/>
                  <a:cs typeface="Arial" panose="020B0604020202020204" pitchFamily="34" charset="0"/>
                </a:rPr>
                <a:t>Global Hospitality Security Solutions, LLC	            Hospitality Security Advisors, LLC</a:t>
              </a:r>
            </a:p>
            <a:p>
              <a:pPr algn="ctr"/>
              <a:endParaRPr lang="en-US" sz="3600" dirty="0">
                <a:solidFill>
                  <a:schemeClr val="bg1"/>
                </a:solidFill>
                <a:latin typeface="Cormorant 2" panose="020B0604020202020204" charset="0"/>
                <a:cs typeface="Arial" panose="020B0604020202020204" pitchFamily="34" charset="0"/>
              </a:endParaRPr>
            </a:p>
            <a:p>
              <a:pPr algn="ctr"/>
              <a:r>
                <a:rPr lang="en-US" sz="3600" dirty="0">
                  <a:solidFill>
                    <a:schemeClr val="bg1"/>
                  </a:solidFill>
                  <a:effectLst/>
                  <a:latin typeface="Cormorant 2" panose="020B0604020202020204" charset="0"/>
                  <a:ea typeface="Calibri" panose="020F0502020204030204" pitchFamily="34" charset="0"/>
                </a:rPr>
                <a:t>Claire K. Robinett</a:t>
              </a:r>
              <a:r>
                <a:rPr lang="en-US" sz="3600" dirty="0">
                  <a:solidFill>
                    <a:schemeClr val="bg1"/>
                  </a:solidFill>
                  <a:latin typeface="Cormorant 1" panose="020B0604020202020204" charset="0"/>
                  <a:cs typeface="Arial" panose="020B0604020202020204" pitchFamily="34" charset="0"/>
                </a:rPr>
                <a:t>, </a:t>
              </a:r>
              <a:r>
                <a:rPr lang="en-US" sz="3600" dirty="0">
                  <a:solidFill>
                    <a:schemeClr val="bg1"/>
                  </a:solidFill>
                  <a:latin typeface="Cormorant 2" panose="020B0604020202020204" charset="0"/>
                  <a:cs typeface="Arial" panose="020B0604020202020204" pitchFamily="34" charset="0"/>
                </a:rPr>
                <a:t>Attorney</a:t>
              </a:r>
            </a:p>
            <a:p>
              <a:pPr algn="ctr"/>
              <a:r>
                <a:rPr lang="en-US" sz="3600" b="0" i="0" dirty="0">
                  <a:solidFill>
                    <a:schemeClr val="bg1"/>
                  </a:solidFill>
                  <a:effectLst/>
                  <a:latin typeface="Cormorant 2" panose="020B0604020202020204" charset="0"/>
                  <a:cs typeface="Arial" panose="020B0604020202020204" pitchFamily="34" charset="0"/>
                </a:rPr>
                <a:t>Hagwood &amp; Tipton </a:t>
              </a:r>
            </a:p>
            <a:p>
              <a:pPr algn="ctr">
                <a:lnSpc>
                  <a:spcPts val="6732"/>
                </a:lnSpc>
              </a:pPr>
              <a:endParaRPr lang="en-US" sz="4808" dirty="0">
                <a:solidFill>
                  <a:srgbClr val="F4F2EA"/>
                </a:solidFill>
                <a:latin typeface="Cormorant 2"/>
              </a:endParaRPr>
            </a:p>
          </p:txBody>
        </p:sp>
      </p:grpSp>
      <p:grpSp>
        <p:nvGrpSpPr>
          <p:cNvPr id="8" name="Group 8"/>
          <p:cNvGrpSpPr/>
          <p:nvPr/>
        </p:nvGrpSpPr>
        <p:grpSpPr>
          <a:xfrm>
            <a:off x="6696761" y="9405156"/>
            <a:ext cx="4894479" cy="934246"/>
            <a:chOff x="0" y="0"/>
            <a:chExt cx="12320744" cy="2351752"/>
          </a:xfrm>
        </p:grpSpPr>
        <p:sp>
          <p:nvSpPr>
            <p:cNvPr id="9" name="Freeform 9"/>
            <p:cNvSpPr/>
            <p:nvPr/>
          </p:nvSpPr>
          <p:spPr>
            <a:xfrm>
              <a:off x="0" y="0"/>
              <a:ext cx="12320744" cy="2351752"/>
            </a:xfrm>
            <a:custGeom>
              <a:avLst/>
              <a:gdLst/>
              <a:ahLst/>
              <a:cxnLst/>
              <a:rect l="l" t="t" r="r" b="b"/>
              <a:pathLst>
                <a:path w="12320744" h="2351752">
                  <a:moveTo>
                    <a:pt x="0" y="0"/>
                  </a:moveTo>
                  <a:lnTo>
                    <a:pt x="0" y="2351752"/>
                  </a:lnTo>
                  <a:lnTo>
                    <a:pt x="12320744" y="2351752"/>
                  </a:lnTo>
                  <a:lnTo>
                    <a:pt x="12320744" y="0"/>
                  </a:lnTo>
                  <a:lnTo>
                    <a:pt x="0" y="0"/>
                  </a:lnTo>
                  <a:close/>
                  <a:moveTo>
                    <a:pt x="12259784" y="2290792"/>
                  </a:moveTo>
                  <a:lnTo>
                    <a:pt x="59690" y="2290792"/>
                  </a:lnTo>
                  <a:lnTo>
                    <a:pt x="59690" y="59690"/>
                  </a:lnTo>
                  <a:lnTo>
                    <a:pt x="12259784" y="59690"/>
                  </a:lnTo>
                  <a:lnTo>
                    <a:pt x="12259784" y="2290792"/>
                  </a:lnTo>
                  <a:close/>
                </a:path>
              </a:pathLst>
            </a:custGeom>
            <a:solidFill>
              <a:srgbClr val="AA834B"/>
            </a:solidFill>
          </p:spPr>
        </p:sp>
      </p:grpSp>
      <p:sp>
        <p:nvSpPr>
          <p:cNvPr id="10" name="AutoShape 10"/>
          <p:cNvSpPr/>
          <p:nvPr/>
        </p:nvSpPr>
        <p:spPr>
          <a:xfrm rot="-5400000">
            <a:off x="-2770583" y="7043480"/>
            <a:ext cx="6572792" cy="0"/>
          </a:xfrm>
          <a:prstGeom prst="line">
            <a:avLst/>
          </a:prstGeom>
          <a:ln w="19050" cap="flat">
            <a:solidFill>
              <a:srgbClr val="AA834B"/>
            </a:solidFill>
            <a:prstDash val="solid"/>
            <a:headEnd type="none" w="sm" len="sm"/>
            <a:tailEnd type="none" w="sm" len="sm"/>
          </a:ln>
        </p:spPr>
      </p:sp>
      <p:sp>
        <p:nvSpPr>
          <p:cNvPr id="11" name="TextBox 11"/>
          <p:cNvSpPr txBox="1"/>
          <p:nvPr/>
        </p:nvSpPr>
        <p:spPr>
          <a:xfrm>
            <a:off x="7601787" y="9639300"/>
            <a:ext cx="3084425" cy="413575"/>
          </a:xfrm>
          <a:prstGeom prst="rect">
            <a:avLst/>
          </a:prstGeom>
        </p:spPr>
        <p:txBody>
          <a:bodyPr wrap="square" lIns="0" tIns="0" rIns="0" bIns="0" rtlCol="0" anchor="t">
            <a:spAutoFit/>
          </a:bodyPr>
          <a:lstStyle/>
          <a:p>
            <a:pPr algn="ctr">
              <a:lnSpc>
                <a:spcPts val="3499"/>
              </a:lnSpc>
            </a:pPr>
            <a:r>
              <a:rPr lang="en-US" sz="2499" spc="187" dirty="0">
                <a:solidFill>
                  <a:srgbClr val="AA834B"/>
                </a:solidFill>
                <a:latin typeface="Optician Sans"/>
              </a:rPr>
              <a:t>October 12, 2022</a:t>
            </a:r>
          </a:p>
        </p:txBody>
      </p:sp>
      <p:sp>
        <p:nvSpPr>
          <p:cNvPr id="12" name="TextBox 12"/>
          <p:cNvSpPr txBox="1"/>
          <p:nvPr/>
        </p:nvSpPr>
        <p:spPr>
          <a:xfrm rot="-5400000">
            <a:off x="-1181125" y="1814950"/>
            <a:ext cx="3298627" cy="330860"/>
          </a:xfrm>
          <a:prstGeom prst="rect">
            <a:avLst/>
          </a:prstGeom>
        </p:spPr>
        <p:txBody>
          <a:bodyPr lIns="0" tIns="0" rIns="0" bIns="0" rtlCol="0" anchor="t">
            <a:spAutoFit/>
          </a:bodyPr>
          <a:lstStyle/>
          <a:p>
            <a:pPr algn="r">
              <a:lnSpc>
                <a:spcPts val="2800"/>
              </a:lnSpc>
            </a:pPr>
            <a:r>
              <a:rPr lang="en-US" sz="2000" spc="150" dirty="0">
                <a:solidFill>
                  <a:srgbClr val="AA834B"/>
                </a:solidFill>
                <a:latin typeface="Optician Sans"/>
              </a:rPr>
              <a:t>Arlington, Virginia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436" y="-190500"/>
            <a:ext cx="18344739" cy="8912309"/>
          </a:xfrm>
          <a:prstGeom prst="rect">
            <a:avLst/>
          </a:prstGeom>
          <a:solidFill>
            <a:srgbClr val="2E2E24"/>
          </a:solidFill>
        </p:spPr>
      </p:sp>
      <p:sp>
        <p:nvSpPr>
          <p:cNvPr id="3" name="AutoShape 3"/>
          <p:cNvSpPr/>
          <p:nvPr/>
        </p:nvSpPr>
        <p:spPr>
          <a:xfrm>
            <a:off x="0" y="777240"/>
            <a:ext cx="18288000" cy="0"/>
          </a:xfrm>
          <a:prstGeom prst="line">
            <a:avLst/>
          </a:prstGeom>
          <a:ln w="19050" cap="flat">
            <a:solidFill>
              <a:srgbClr val="AA834B"/>
            </a:solidFill>
            <a:prstDash val="solid"/>
            <a:headEnd type="none" w="sm" len="sm"/>
            <a:tailEnd type="none" w="sm" len="sm"/>
          </a:ln>
        </p:spPr>
      </p:sp>
      <p:sp>
        <p:nvSpPr>
          <p:cNvPr id="4" name="AutoShape 4"/>
          <p:cNvSpPr/>
          <p:nvPr/>
        </p:nvSpPr>
        <p:spPr>
          <a:xfrm rot="-5400000">
            <a:off x="-3219810" y="4835250"/>
            <a:ext cx="8135069" cy="0"/>
          </a:xfrm>
          <a:prstGeom prst="line">
            <a:avLst/>
          </a:prstGeom>
          <a:ln w="19050" cap="flat">
            <a:solidFill>
              <a:srgbClr val="AA834B"/>
            </a:solidFill>
            <a:prstDash val="solid"/>
            <a:headEnd type="none" w="sm" len="sm"/>
            <a:tailEnd type="none" w="sm" len="sm"/>
          </a:ln>
        </p:spPr>
      </p:sp>
      <p:sp>
        <p:nvSpPr>
          <p:cNvPr id="8" name="TextBox 8"/>
          <p:cNvSpPr txBox="1"/>
          <p:nvPr/>
        </p:nvSpPr>
        <p:spPr>
          <a:xfrm>
            <a:off x="1143000" y="1324508"/>
            <a:ext cx="14520745" cy="1415772"/>
          </a:xfrm>
          <a:prstGeom prst="rect">
            <a:avLst/>
          </a:prstGeom>
        </p:spPr>
        <p:txBody>
          <a:bodyPr wrap="square" lIns="0" tIns="0" rIns="0" bIns="0" rtlCol="0" anchor="t">
            <a:spAutoFit/>
          </a:bodyPr>
          <a:lstStyle/>
          <a:p>
            <a:r>
              <a:rPr lang="en-US" sz="4000" b="1" u="sng" dirty="0">
                <a:solidFill>
                  <a:schemeClr val="bg1"/>
                </a:solidFill>
                <a:latin typeface="Cormorant 1" panose="020B0604020202020204" charset="0"/>
                <a:cs typeface="Arial" panose="020B0604020202020204" pitchFamily="34" charset="0"/>
              </a:rPr>
              <a:t>Considerations for All Stakeholders</a:t>
            </a:r>
          </a:p>
          <a:p>
            <a:endParaRPr lang="en-US" sz="1200" b="1" dirty="0">
              <a:solidFill>
                <a:schemeClr val="bg1">
                  <a:lumMod val="95000"/>
                </a:schemeClr>
              </a:solidFill>
              <a:latin typeface="Arial" panose="020B0604020202020204" pitchFamily="34" charset="0"/>
              <a:cs typeface="Arial" panose="020B0604020202020204" pitchFamily="34" charset="0"/>
            </a:endParaRPr>
          </a:p>
          <a:p>
            <a:endParaRPr lang="en-US" sz="4000" b="1" dirty="0"/>
          </a:p>
        </p:txBody>
      </p:sp>
      <p:sp>
        <p:nvSpPr>
          <p:cNvPr id="5" name="TextBox 4">
            <a:extLst>
              <a:ext uri="{FF2B5EF4-FFF2-40B4-BE49-F238E27FC236}">
                <a16:creationId xmlns:a16="http://schemas.microsoft.com/office/drawing/2014/main" id="{197EDD3A-A939-4E9C-BA69-012BE4527608}"/>
              </a:ext>
            </a:extLst>
          </p:cNvPr>
          <p:cNvSpPr txBox="1"/>
          <p:nvPr/>
        </p:nvSpPr>
        <p:spPr>
          <a:xfrm>
            <a:off x="990603" y="7200906"/>
            <a:ext cx="10744190" cy="707886"/>
          </a:xfrm>
          <a:prstGeom prst="rect">
            <a:avLst/>
          </a:prstGeom>
          <a:noFill/>
        </p:spPr>
        <p:txBody>
          <a:bodyPr wrap="square" rtlCol="0">
            <a:spAutoFit/>
          </a:bodyPr>
          <a:lstStyle/>
          <a:p>
            <a:r>
              <a:rPr lang="en-US" sz="4000" b="1" dirty="0">
                <a:solidFill>
                  <a:schemeClr val="bg1">
                    <a:lumMod val="95000"/>
                  </a:schemeClr>
                </a:solidFill>
                <a:latin typeface="Cormorant 1" panose="020B0604020202020204" charset="0"/>
                <a:cs typeface="Arial" panose="020B0604020202020204" pitchFamily="34" charset="0"/>
              </a:rPr>
              <a:t> Loss Control Prevention Reviews</a:t>
            </a:r>
          </a:p>
        </p:txBody>
      </p:sp>
      <p:sp>
        <p:nvSpPr>
          <p:cNvPr id="6" name="TextBox 5">
            <a:extLst>
              <a:ext uri="{FF2B5EF4-FFF2-40B4-BE49-F238E27FC236}">
                <a16:creationId xmlns:a16="http://schemas.microsoft.com/office/drawing/2014/main" id="{766B7BCA-5ECC-43A6-A100-1F9D15545882}"/>
              </a:ext>
            </a:extLst>
          </p:cNvPr>
          <p:cNvSpPr txBox="1"/>
          <p:nvPr/>
        </p:nvSpPr>
        <p:spPr>
          <a:xfrm>
            <a:off x="1066808" y="4838700"/>
            <a:ext cx="12877792" cy="707886"/>
          </a:xfrm>
          <a:prstGeom prst="rect">
            <a:avLst/>
          </a:prstGeom>
          <a:noFill/>
        </p:spPr>
        <p:txBody>
          <a:bodyPr wrap="square" rtlCol="0">
            <a:spAutoFit/>
          </a:bodyPr>
          <a:lstStyle/>
          <a:p>
            <a:r>
              <a:rPr lang="en-US" sz="4000" b="1" dirty="0">
                <a:solidFill>
                  <a:schemeClr val="bg1">
                    <a:lumMod val="95000"/>
                  </a:schemeClr>
                </a:solidFill>
                <a:latin typeface="Cormorant 1" panose="020B0604020202020204" charset="0"/>
                <a:cs typeface="Arial" panose="020B0604020202020204" pitchFamily="34" charset="0"/>
              </a:rPr>
              <a:t>Hold Harmless Agreements</a:t>
            </a:r>
          </a:p>
        </p:txBody>
      </p:sp>
      <p:sp>
        <p:nvSpPr>
          <p:cNvPr id="7" name="TextBox 6">
            <a:extLst>
              <a:ext uri="{FF2B5EF4-FFF2-40B4-BE49-F238E27FC236}">
                <a16:creationId xmlns:a16="http://schemas.microsoft.com/office/drawing/2014/main" id="{A0615B6E-28B7-42FA-AE2B-F41D7CC9521D}"/>
              </a:ext>
            </a:extLst>
          </p:cNvPr>
          <p:cNvSpPr txBox="1"/>
          <p:nvPr/>
        </p:nvSpPr>
        <p:spPr>
          <a:xfrm>
            <a:off x="1066800" y="6047482"/>
            <a:ext cx="10667995" cy="707886"/>
          </a:xfrm>
          <a:prstGeom prst="rect">
            <a:avLst/>
          </a:prstGeom>
          <a:noFill/>
        </p:spPr>
        <p:txBody>
          <a:bodyPr wrap="square" rtlCol="0">
            <a:spAutoFit/>
          </a:bodyPr>
          <a:lstStyle/>
          <a:p>
            <a:r>
              <a:rPr lang="en-US" sz="4000" b="1" dirty="0">
                <a:solidFill>
                  <a:schemeClr val="bg1">
                    <a:lumMod val="95000"/>
                  </a:schemeClr>
                </a:solidFill>
                <a:latin typeface="Cormorant 1" panose="020B0604020202020204" charset="0"/>
                <a:cs typeface="Arial" panose="020B0604020202020204" pitchFamily="34" charset="0"/>
              </a:rPr>
              <a:t>Regular Review of Claims</a:t>
            </a:r>
          </a:p>
        </p:txBody>
      </p:sp>
      <p:sp>
        <p:nvSpPr>
          <p:cNvPr id="9" name="TextBox 8">
            <a:extLst>
              <a:ext uri="{FF2B5EF4-FFF2-40B4-BE49-F238E27FC236}">
                <a16:creationId xmlns:a16="http://schemas.microsoft.com/office/drawing/2014/main" id="{961FE95E-2F49-4F5C-B1D5-1A2EF70BD0E3}"/>
              </a:ext>
            </a:extLst>
          </p:cNvPr>
          <p:cNvSpPr txBox="1"/>
          <p:nvPr/>
        </p:nvSpPr>
        <p:spPr>
          <a:xfrm>
            <a:off x="1066808" y="3629918"/>
            <a:ext cx="11734791" cy="707886"/>
          </a:xfrm>
          <a:prstGeom prst="rect">
            <a:avLst/>
          </a:prstGeom>
          <a:noFill/>
        </p:spPr>
        <p:txBody>
          <a:bodyPr wrap="square" rtlCol="0">
            <a:spAutoFit/>
          </a:bodyPr>
          <a:lstStyle/>
          <a:p>
            <a:r>
              <a:rPr lang="en-US" sz="4000" b="1" dirty="0">
                <a:solidFill>
                  <a:schemeClr val="bg1">
                    <a:lumMod val="95000"/>
                  </a:schemeClr>
                </a:solidFill>
                <a:latin typeface="Cormorant 1" panose="020B0604020202020204" charset="0"/>
                <a:cs typeface="Arial" panose="020B0604020202020204" pitchFamily="34" charset="0"/>
              </a:rPr>
              <a:t>Indemnity Clauses</a:t>
            </a:r>
          </a:p>
        </p:txBody>
      </p:sp>
      <p:sp>
        <p:nvSpPr>
          <p:cNvPr id="12" name="TextBox 11">
            <a:extLst>
              <a:ext uri="{FF2B5EF4-FFF2-40B4-BE49-F238E27FC236}">
                <a16:creationId xmlns:a16="http://schemas.microsoft.com/office/drawing/2014/main" id="{23F4EC3A-3D80-4C49-A573-E9FBCF2EBD5C}"/>
              </a:ext>
            </a:extLst>
          </p:cNvPr>
          <p:cNvSpPr txBox="1"/>
          <p:nvPr/>
        </p:nvSpPr>
        <p:spPr>
          <a:xfrm>
            <a:off x="1066808" y="2552700"/>
            <a:ext cx="9905992" cy="707886"/>
          </a:xfrm>
          <a:prstGeom prst="rect">
            <a:avLst/>
          </a:prstGeom>
          <a:noFill/>
        </p:spPr>
        <p:txBody>
          <a:bodyPr wrap="square" rtlCol="0">
            <a:spAutoFit/>
          </a:bodyPr>
          <a:lstStyle/>
          <a:p>
            <a:r>
              <a:rPr lang="en-US" sz="4000" b="1" dirty="0">
                <a:solidFill>
                  <a:schemeClr val="bg1"/>
                </a:solidFill>
                <a:latin typeface="Cormorant 1" panose="020B0604020202020204" charset="0"/>
              </a:rPr>
              <a:t>Contracts and Reviews</a:t>
            </a:r>
          </a:p>
        </p:txBody>
      </p:sp>
    </p:spTree>
    <p:extLst>
      <p:ext uri="{BB962C8B-B14F-4D97-AF65-F5344CB8AC3E}">
        <p14:creationId xmlns:p14="http://schemas.microsoft.com/office/powerpoint/2010/main" val="199520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6739" y="0"/>
            <a:ext cx="18344739" cy="8912309"/>
          </a:xfrm>
          <a:prstGeom prst="rect">
            <a:avLst/>
          </a:prstGeom>
          <a:solidFill>
            <a:srgbClr val="2E2E24"/>
          </a:solidFill>
        </p:spPr>
      </p:sp>
      <p:sp>
        <p:nvSpPr>
          <p:cNvPr id="3" name="AutoShape 3"/>
          <p:cNvSpPr/>
          <p:nvPr/>
        </p:nvSpPr>
        <p:spPr>
          <a:xfrm>
            <a:off x="0" y="777240"/>
            <a:ext cx="18288000" cy="0"/>
          </a:xfrm>
          <a:prstGeom prst="line">
            <a:avLst/>
          </a:prstGeom>
          <a:ln w="19050" cap="flat">
            <a:solidFill>
              <a:srgbClr val="AA834B"/>
            </a:solidFill>
            <a:prstDash val="solid"/>
            <a:headEnd type="none" w="sm" len="sm"/>
            <a:tailEnd type="none" w="sm" len="sm"/>
          </a:ln>
        </p:spPr>
      </p:sp>
      <p:sp>
        <p:nvSpPr>
          <p:cNvPr id="4" name="AutoShape 4"/>
          <p:cNvSpPr/>
          <p:nvPr/>
        </p:nvSpPr>
        <p:spPr>
          <a:xfrm rot="-5400000">
            <a:off x="-3219810" y="4835250"/>
            <a:ext cx="8135069" cy="0"/>
          </a:xfrm>
          <a:prstGeom prst="line">
            <a:avLst/>
          </a:prstGeom>
          <a:ln w="19050" cap="flat">
            <a:solidFill>
              <a:srgbClr val="AA834B"/>
            </a:solidFill>
            <a:prstDash val="solid"/>
            <a:headEnd type="none" w="sm" len="sm"/>
            <a:tailEnd type="none" w="sm" len="sm"/>
          </a:ln>
        </p:spPr>
      </p:sp>
      <p:sp>
        <p:nvSpPr>
          <p:cNvPr id="8" name="TextBox 8"/>
          <p:cNvSpPr txBox="1"/>
          <p:nvPr/>
        </p:nvSpPr>
        <p:spPr>
          <a:xfrm>
            <a:off x="1143000" y="1133178"/>
            <a:ext cx="16611593" cy="1392176"/>
          </a:xfrm>
          <a:prstGeom prst="rect">
            <a:avLst/>
          </a:prstGeom>
        </p:spPr>
        <p:txBody>
          <a:bodyPr wrap="square" lIns="0" tIns="0" rIns="0" bIns="0" rtlCol="0" anchor="t">
            <a:spAutoFit/>
          </a:bodyPr>
          <a:lstStyle/>
          <a:p>
            <a:pPr algn="ctr">
              <a:lnSpc>
                <a:spcPts val="5600"/>
              </a:lnSpc>
            </a:pPr>
            <a:r>
              <a:rPr lang="en-US" sz="4000" b="1" u="sng" dirty="0">
                <a:solidFill>
                  <a:schemeClr val="bg1">
                    <a:lumMod val="95000"/>
                  </a:schemeClr>
                </a:solidFill>
                <a:latin typeface="Cormorant 1" panose="020B0604020202020204" charset="0"/>
                <a:cs typeface="Arial" panose="020B0604020202020204" pitchFamily="34" charset="0"/>
              </a:rPr>
              <a:t>Litigated Hotel Cases</a:t>
            </a:r>
          </a:p>
          <a:p>
            <a:pPr algn="ctr">
              <a:lnSpc>
                <a:spcPts val="5600"/>
              </a:lnSpc>
            </a:pPr>
            <a:endParaRPr lang="en-US" sz="4000" b="1" dirty="0"/>
          </a:p>
        </p:txBody>
      </p:sp>
      <p:sp>
        <p:nvSpPr>
          <p:cNvPr id="9" name="TextBox 8">
            <a:extLst>
              <a:ext uri="{FF2B5EF4-FFF2-40B4-BE49-F238E27FC236}">
                <a16:creationId xmlns:a16="http://schemas.microsoft.com/office/drawing/2014/main" id="{90F5835C-425D-4912-80C2-752DB7DE1EE0}"/>
              </a:ext>
            </a:extLst>
          </p:cNvPr>
          <p:cNvSpPr txBox="1"/>
          <p:nvPr/>
        </p:nvSpPr>
        <p:spPr>
          <a:xfrm>
            <a:off x="922363" y="1866900"/>
            <a:ext cx="14851035" cy="1856919"/>
          </a:xfrm>
          <a:prstGeom prst="rect">
            <a:avLst/>
          </a:prstGeom>
          <a:noFill/>
        </p:spPr>
        <p:txBody>
          <a:bodyPr wrap="square" rtlCol="0">
            <a:spAutoFit/>
          </a:bodyPr>
          <a:lstStyle/>
          <a:p>
            <a:pPr>
              <a:lnSpc>
                <a:spcPts val="5600"/>
              </a:lnSpc>
            </a:pPr>
            <a:endParaRPr lang="en-US" sz="1200" dirty="0">
              <a:solidFill>
                <a:schemeClr val="bg1">
                  <a:lumMod val="95000"/>
                </a:schemeClr>
              </a:solidFill>
              <a:latin typeface="Arial" panose="020B0604020202020204" pitchFamily="34" charset="0"/>
              <a:cs typeface="Arial" panose="020B0604020202020204" pitchFamily="34" charset="0"/>
            </a:endParaRPr>
          </a:p>
          <a:p>
            <a:r>
              <a:rPr lang="en-US" sz="4000" b="1" dirty="0">
                <a:solidFill>
                  <a:schemeClr val="bg1">
                    <a:lumMod val="95000"/>
                  </a:schemeClr>
                </a:solidFill>
                <a:latin typeface="Cormorant 1" panose="020B0604020202020204" charset="0"/>
                <a:cs typeface="Arial" panose="020B0604020202020204" pitchFamily="34" charset="0"/>
              </a:rPr>
              <a:t>Erin Andrews v. Marriott International, et.al</a:t>
            </a:r>
          </a:p>
          <a:p>
            <a:r>
              <a:rPr lang="en-US" sz="2800" b="1" dirty="0">
                <a:solidFill>
                  <a:schemeClr val="bg1">
                    <a:lumMod val="95000"/>
                  </a:schemeClr>
                </a:solidFill>
                <a:latin typeface="Cormorant 1" panose="020B0604020202020204" charset="0"/>
                <a:cs typeface="Arial" panose="020B0604020202020204" pitchFamily="34" charset="0"/>
              </a:rPr>
              <a:t>Incident Date: 2008                               Verdict Date: 03/07/2016		Jury Award: $55m</a:t>
            </a:r>
          </a:p>
        </p:txBody>
      </p:sp>
      <p:sp>
        <p:nvSpPr>
          <p:cNvPr id="7" name="TextBox 6">
            <a:extLst>
              <a:ext uri="{FF2B5EF4-FFF2-40B4-BE49-F238E27FC236}">
                <a16:creationId xmlns:a16="http://schemas.microsoft.com/office/drawing/2014/main" id="{2F9A0BE3-50A3-E54F-B5D3-B19155BE8A82}"/>
              </a:ext>
            </a:extLst>
          </p:cNvPr>
          <p:cNvSpPr txBox="1"/>
          <p:nvPr/>
        </p:nvSpPr>
        <p:spPr>
          <a:xfrm>
            <a:off x="943704" y="4456154"/>
            <a:ext cx="16517908" cy="2739211"/>
          </a:xfrm>
          <a:prstGeom prst="rect">
            <a:avLst/>
          </a:prstGeom>
          <a:noFill/>
        </p:spPr>
        <p:txBody>
          <a:bodyPr wrap="square" rtlCol="0">
            <a:spAutoFit/>
          </a:bodyPr>
          <a:lstStyle/>
          <a:p>
            <a:pPr marL="742950" lvl="1" indent="-285750">
              <a:buFont typeface="Wingdings" pitchFamily="2" charset="2"/>
              <a:buChar char="q"/>
            </a:pPr>
            <a:r>
              <a:rPr lang="en-US" sz="3600" dirty="0">
                <a:solidFill>
                  <a:schemeClr val="bg1"/>
                </a:solidFill>
              </a:rPr>
              <a:t>Marriott at Vanderbilt University - Franchise</a:t>
            </a:r>
          </a:p>
          <a:p>
            <a:pPr marL="742950" lvl="1" indent="-285750">
              <a:buFont typeface="Wingdings" pitchFamily="2" charset="2"/>
              <a:buChar char="q"/>
            </a:pPr>
            <a:r>
              <a:rPr lang="en-US" sz="3600" dirty="0">
                <a:solidFill>
                  <a:schemeClr val="bg1"/>
                </a:solidFill>
              </a:rPr>
              <a:t>Windsor Hotel Capital – Management Company</a:t>
            </a:r>
          </a:p>
          <a:p>
            <a:pPr marL="742950" lvl="1" indent="-285750">
              <a:buFont typeface="Wingdings" pitchFamily="2" charset="2"/>
              <a:buChar char="q"/>
            </a:pPr>
            <a:r>
              <a:rPr lang="en-US" sz="3600" dirty="0">
                <a:solidFill>
                  <a:schemeClr val="bg1"/>
                </a:solidFill>
              </a:rPr>
              <a:t>West End Hotel Partners – Owner</a:t>
            </a:r>
          </a:p>
          <a:p>
            <a:pPr marL="742950" lvl="1" indent="-285750">
              <a:buFont typeface="Wingdings" pitchFamily="2" charset="2"/>
              <a:buChar char="q"/>
            </a:pPr>
            <a:endParaRPr lang="en-US" sz="2800" dirty="0">
              <a:solidFill>
                <a:schemeClr val="bg1"/>
              </a:solidFill>
            </a:endParaRPr>
          </a:p>
          <a:p>
            <a:pPr lvl="1"/>
            <a:r>
              <a:rPr lang="en-US" sz="2800" dirty="0">
                <a:solidFill>
                  <a:schemeClr val="bg1"/>
                </a:solidFill>
              </a:rPr>
              <a:t>* </a:t>
            </a:r>
            <a:r>
              <a:rPr lang="en-US" sz="3600" dirty="0">
                <a:solidFill>
                  <a:schemeClr val="bg1"/>
                </a:solidFill>
              </a:rPr>
              <a:t>Marriott Corporate was dismissed from the case.</a:t>
            </a:r>
          </a:p>
        </p:txBody>
      </p:sp>
    </p:spTree>
    <p:extLst>
      <p:ext uri="{BB962C8B-B14F-4D97-AF65-F5344CB8AC3E}">
        <p14:creationId xmlns:p14="http://schemas.microsoft.com/office/powerpoint/2010/main" val="395026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2EA"/>
        </a:solidFill>
        <a:effectLst/>
      </p:bgPr>
    </p:bg>
    <p:spTree>
      <p:nvGrpSpPr>
        <p:cNvPr id="1" name=""/>
        <p:cNvGrpSpPr/>
        <p:nvPr/>
      </p:nvGrpSpPr>
      <p:grpSpPr>
        <a:xfrm>
          <a:off x="0" y="0"/>
          <a:ext cx="0" cy="0"/>
          <a:chOff x="0" y="0"/>
          <a:chExt cx="0" cy="0"/>
        </a:xfrm>
      </p:grpSpPr>
      <p:sp>
        <p:nvSpPr>
          <p:cNvPr id="2" name="AutoShape 2"/>
          <p:cNvSpPr/>
          <p:nvPr/>
        </p:nvSpPr>
        <p:spPr>
          <a:xfrm>
            <a:off x="-56739" y="0"/>
            <a:ext cx="18344739" cy="8912309"/>
          </a:xfrm>
          <a:prstGeom prst="rect">
            <a:avLst/>
          </a:prstGeom>
          <a:solidFill>
            <a:srgbClr val="2E2E24"/>
          </a:solidFill>
        </p:spPr>
      </p:sp>
      <p:sp>
        <p:nvSpPr>
          <p:cNvPr id="3" name="AutoShape 3"/>
          <p:cNvSpPr/>
          <p:nvPr/>
        </p:nvSpPr>
        <p:spPr>
          <a:xfrm>
            <a:off x="0" y="777240"/>
            <a:ext cx="18288000" cy="0"/>
          </a:xfrm>
          <a:prstGeom prst="line">
            <a:avLst/>
          </a:prstGeom>
          <a:ln w="19050" cap="flat">
            <a:solidFill>
              <a:srgbClr val="AA834B"/>
            </a:solidFill>
            <a:prstDash val="solid"/>
            <a:headEnd type="none" w="sm" len="sm"/>
            <a:tailEnd type="none" w="sm" len="sm"/>
          </a:ln>
        </p:spPr>
      </p:sp>
      <p:sp>
        <p:nvSpPr>
          <p:cNvPr id="4" name="AutoShape 4"/>
          <p:cNvSpPr/>
          <p:nvPr/>
        </p:nvSpPr>
        <p:spPr>
          <a:xfrm rot="-5400000">
            <a:off x="-3219810" y="4835250"/>
            <a:ext cx="8135069" cy="0"/>
          </a:xfrm>
          <a:prstGeom prst="line">
            <a:avLst/>
          </a:prstGeom>
          <a:ln w="19050" cap="flat">
            <a:solidFill>
              <a:srgbClr val="AA834B"/>
            </a:solidFill>
            <a:prstDash val="solid"/>
            <a:headEnd type="none" w="sm" len="sm"/>
            <a:tailEnd type="none" w="sm" len="sm"/>
          </a:ln>
        </p:spPr>
      </p:sp>
      <p:sp>
        <p:nvSpPr>
          <p:cNvPr id="8" name="TextBox 8"/>
          <p:cNvSpPr txBox="1"/>
          <p:nvPr/>
        </p:nvSpPr>
        <p:spPr>
          <a:xfrm>
            <a:off x="1066802" y="1324508"/>
            <a:ext cx="14596944" cy="1231106"/>
          </a:xfrm>
          <a:prstGeom prst="rect">
            <a:avLst/>
          </a:prstGeom>
        </p:spPr>
        <p:txBody>
          <a:bodyPr wrap="square" lIns="0" tIns="0" rIns="0" bIns="0" rtlCol="0" anchor="t">
            <a:spAutoFit/>
          </a:bodyPr>
          <a:lstStyle/>
          <a:p>
            <a:r>
              <a:rPr lang="en-US" sz="4000" b="1" u="sng" dirty="0">
                <a:solidFill>
                  <a:schemeClr val="bg1"/>
                </a:solidFill>
                <a:latin typeface="Cormorant 1" panose="020B0604020202020204" charset="0"/>
                <a:cs typeface="Arial" panose="020B0604020202020204" pitchFamily="34" charset="0"/>
              </a:rPr>
              <a:t>Considerations for All Stakeholders</a:t>
            </a:r>
          </a:p>
          <a:p>
            <a:endParaRPr lang="en-US" sz="4000" b="1" dirty="0"/>
          </a:p>
        </p:txBody>
      </p:sp>
      <p:sp>
        <p:nvSpPr>
          <p:cNvPr id="5" name="TextBox 4">
            <a:extLst>
              <a:ext uri="{FF2B5EF4-FFF2-40B4-BE49-F238E27FC236}">
                <a16:creationId xmlns:a16="http://schemas.microsoft.com/office/drawing/2014/main" id="{197EDD3A-A939-4E9C-BA69-012BE4527608}"/>
              </a:ext>
            </a:extLst>
          </p:cNvPr>
          <p:cNvSpPr txBox="1"/>
          <p:nvPr/>
        </p:nvSpPr>
        <p:spPr>
          <a:xfrm>
            <a:off x="1066800" y="6896106"/>
            <a:ext cx="9753593" cy="707886"/>
          </a:xfrm>
          <a:prstGeom prst="rect">
            <a:avLst/>
          </a:prstGeom>
          <a:noFill/>
        </p:spPr>
        <p:txBody>
          <a:bodyPr wrap="square" rtlCol="0">
            <a:spAutoFit/>
          </a:bodyPr>
          <a:lstStyle/>
          <a:p>
            <a:r>
              <a:rPr lang="en-US" sz="4000" b="1" dirty="0">
                <a:solidFill>
                  <a:schemeClr val="bg1"/>
                </a:solidFill>
                <a:latin typeface="Cormorant 1" panose="020B0604020202020204" charset="0"/>
                <a:cs typeface="Arial" panose="020B0604020202020204" pitchFamily="34" charset="0"/>
              </a:rPr>
              <a:t> Regular Loss Run Reviews</a:t>
            </a:r>
          </a:p>
        </p:txBody>
      </p:sp>
      <p:sp>
        <p:nvSpPr>
          <p:cNvPr id="6" name="TextBox 5">
            <a:extLst>
              <a:ext uri="{FF2B5EF4-FFF2-40B4-BE49-F238E27FC236}">
                <a16:creationId xmlns:a16="http://schemas.microsoft.com/office/drawing/2014/main" id="{766B7BCA-5ECC-43A6-A100-1F9D15545882}"/>
              </a:ext>
            </a:extLst>
          </p:cNvPr>
          <p:cNvSpPr txBox="1"/>
          <p:nvPr/>
        </p:nvSpPr>
        <p:spPr>
          <a:xfrm>
            <a:off x="1143000" y="4686300"/>
            <a:ext cx="12344385" cy="707886"/>
          </a:xfrm>
          <a:prstGeom prst="rect">
            <a:avLst/>
          </a:prstGeom>
          <a:noFill/>
        </p:spPr>
        <p:txBody>
          <a:bodyPr wrap="square" rtlCol="0">
            <a:spAutoFit/>
          </a:bodyPr>
          <a:lstStyle/>
          <a:p>
            <a:r>
              <a:rPr lang="en-US" sz="4000" b="1" dirty="0">
                <a:solidFill>
                  <a:schemeClr val="bg1">
                    <a:lumMod val="95000"/>
                  </a:schemeClr>
                </a:solidFill>
                <a:latin typeface="Cormorant 1" panose="020B0604020202020204" charset="0"/>
                <a:cs typeface="Arial" panose="020B0604020202020204" pitchFamily="34" charset="0"/>
              </a:rPr>
              <a:t>Liaison with Local Law Enforcement and Fire Officials</a:t>
            </a:r>
          </a:p>
        </p:txBody>
      </p:sp>
      <p:sp>
        <p:nvSpPr>
          <p:cNvPr id="7" name="TextBox 6">
            <a:extLst>
              <a:ext uri="{FF2B5EF4-FFF2-40B4-BE49-F238E27FC236}">
                <a16:creationId xmlns:a16="http://schemas.microsoft.com/office/drawing/2014/main" id="{A0615B6E-28B7-42FA-AE2B-F41D7CC9521D}"/>
              </a:ext>
            </a:extLst>
          </p:cNvPr>
          <p:cNvSpPr txBox="1"/>
          <p:nvPr/>
        </p:nvSpPr>
        <p:spPr>
          <a:xfrm>
            <a:off x="1143000" y="5765209"/>
            <a:ext cx="15773396" cy="707886"/>
          </a:xfrm>
          <a:prstGeom prst="rect">
            <a:avLst/>
          </a:prstGeom>
          <a:noFill/>
        </p:spPr>
        <p:txBody>
          <a:bodyPr wrap="square" rtlCol="0">
            <a:spAutoFit/>
          </a:bodyPr>
          <a:lstStyle/>
          <a:p>
            <a:r>
              <a:rPr lang="en-US" sz="4000" b="1" dirty="0">
                <a:solidFill>
                  <a:schemeClr val="bg1"/>
                </a:solidFill>
                <a:latin typeface="Cormorant 1" panose="020B0604020202020204" charset="0"/>
                <a:cs typeface="Arial" panose="020B0604020202020204" pitchFamily="34" charset="0"/>
              </a:rPr>
              <a:t>Enforcement of Risk Management Recommendations</a:t>
            </a:r>
          </a:p>
        </p:txBody>
      </p:sp>
      <p:sp>
        <p:nvSpPr>
          <p:cNvPr id="9" name="TextBox 8">
            <a:extLst>
              <a:ext uri="{FF2B5EF4-FFF2-40B4-BE49-F238E27FC236}">
                <a16:creationId xmlns:a16="http://schemas.microsoft.com/office/drawing/2014/main" id="{961FE95E-2F49-4F5C-B1D5-1A2EF70BD0E3}"/>
              </a:ext>
            </a:extLst>
          </p:cNvPr>
          <p:cNvSpPr txBox="1"/>
          <p:nvPr/>
        </p:nvSpPr>
        <p:spPr>
          <a:xfrm>
            <a:off x="1066801" y="3543308"/>
            <a:ext cx="11201397" cy="707886"/>
          </a:xfrm>
          <a:prstGeom prst="rect">
            <a:avLst/>
          </a:prstGeom>
          <a:noFill/>
        </p:spPr>
        <p:txBody>
          <a:bodyPr wrap="square" rtlCol="0">
            <a:spAutoFit/>
          </a:bodyPr>
          <a:lstStyle/>
          <a:p>
            <a:pPr marL="111125" indent="-111125"/>
            <a:r>
              <a:rPr lang="en-US" sz="4000" b="1" dirty="0">
                <a:solidFill>
                  <a:schemeClr val="bg1">
                    <a:lumMod val="95000"/>
                  </a:schemeClr>
                </a:solidFill>
                <a:latin typeface="Cormorant 1" panose="020B0604020202020204" charset="0"/>
                <a:cs typeface="Arial" panose="020B0604020202020204" pitchFamily="34" charset="0"/>
              </a:rPr>
              <a:t> Compliance with Brand Standards</a:t>
            </a:r>
          </a:p>
        </p:txBody>
      </p:sp>
      <p:sp>
        <p:nvSpPr>
          <p:cNvPr id="10" name="TextBox 9">
            <a:extLst>
              <a:ext uri="{FF2B5EF4-FFF2-40B4-BE49-F238E27FC236}">
                <a16:creationId xmlns:a16="http://schemas.microsoft.com/office/drawing/2014/main" id="{7494C51C-EF00-4CD8-A115-B8560E44AE0D}"/>
              </a:ext>
            </a:extLst>
          </p:cNvPr>
          <p:cNvSpPr txBox="1"/>
          <p:nvPr/>
        </p:nvSpPr>
        <p:spPr>
          <a:xfrm>
            <a:off x="1066801" y="2555615"/>
            <a:ext cx="15239998" cy="707886"/>
          </a:xfrm>
          <a:prstGeom prst="rect">
            <a:avLst/>
          </a:prstGeom>
          <a:noFill/>
        </p:spPr>
        <p:txBody>
          <a:bodyPr wrap="square" rtlCol="0">
            <a:spAutoFit/>
          </a:bodyPr>
          <a:lstStyle/>
          <a:p>
            <a:pPr marL="55563" indent="-55563"/>
            <a:r>
              <a:rPr lang="en-US" sz="4000" b="1" dirty="0">
                <a:solidFill>
                  <a:schemeClr val="bg1">
                    <a:lumMod val="95000"/>
                  </a:schemeClr>
                </a:solidFill>
                <a:latin typeface="Cormorant 1" panose="020B0604020202020204" charset="0"/>
                <a:cs typeface="Arial" panose="020B0604020202020204" pitchFamily="34" charset="0"/>
              </a:rPr>
              <a:t> Preparation &amp; Education of  Security Policies &amp; Procedures</a:t>
            </a:r>
          </a:p>
        </p:txBody>
      </p:sp>
    </p:spTree>
    <p:extLst>
      <p:ext uri="{BB962C8B-B14F-4D97-AF65-F5344CB8AC3E}">
        <p14:creationId xmlns:p14="http://schemas.microsoft.com/office/powerpoint/2010/main" val="16376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E2E23"/>
        </a:solidFill>
        <a:effectLst/>
      </p:bgPr>
    </p:bg>
    <p:spTree>
      <p:nvGrpSpPr>
        <p:cNvPr id="1" name=""/>
        <p:cNvGrpSpPr/>
        <p:nvPr/>
      </p:nvGrpSpPr>
      <p:grpSpPr>
        <a:xfrm>
          <a:off x="0" y="0"/>
          <a:ext cx="0" cy="0"/>
          <a:chOff x="0" y="0"/>
          <a:chExt cx="0" cy="0"/>
        </a:xfrm>
      </p:grpSpPr>
      <p:grpSp>
        <p:nvGrpSpPr>
          <p:cNvPr id="2" name="Group 2"/>
          <p:cNvGrpSpPr/>
          <p:nvPr/>
        </p:nvGrpSpPr>
        <p:grpSpPr>
          <a:xfrm>
            <a:off x="14432282" y="140033"/>
            <a:ext cx="4008117" cy="10287000"/>
            <a:chOff x="-12192000" y="3205703"/>
            <a:chExt cx="24384000" cy="13716000"/>
          </a:xfrm>
        </p:grpSpPr>
        <p:pic>
          <p:nvPicPr>
            <p:cNvPr id="3" name="Picture 3"/>
            <p:cNvPicPr>
              <a:picLocks noChangeAspect="1"/>
            </p:cNvPicPr>
            <p:nvPr/>
          </p:nvPicPr>
          <p:blipFill>
            <a:blip r:embed="rId2">
              <a:alphaModFix amt="5000"/>
            </a:blip>
            <a:srcRect t="7653" b="7653"/>
            <a:stretch>
              <a:fillRect/>
            </a:stretch>
          </p:blipFill>
          <p:spPr>
            <a:xfrm>
              <a:off x="-12192000" y="3205703"/>
              <a:ext cx="24384000" cy="13716000"/>
            </a:xfrm>
            <a:prstGeom prst="rect">
              <a:avLst/>
            </a:prstGeom>
          </p:spPr>
        </p:pic>
      </p:grpSp>
      <p:sp>
        <p:nvSpPr>
          <p:cNvPr id="4" name="TextBox 4"/>
          <p:cNvSpPr txBox="1"/>
          <p:nvPr/>
        </p:nvSpPr>
        <p:spPr>
          <a:xfrm rot="-5400000">
            <a:off x="13072570" y="4964034"/>
            <a:ext cx="7712891" cy="1933552"/>
          </a:xfrm>
          <a:prstGeom prst="rect">
            <a:avLst/>
          </a:prstGeom>
        </p:spPr>
        <p:txBody>
          <a:bodyPr lIns="0" tIns="0" rIns="0" bIns="0" rtlCol="0" anchor="t">
            <a:spAutoFit/>
          </a:bodyPr>
          <a:lstStyle/>
          <a:p>
            <a:pPr>
              <a:lnSpc>
                <a:spcPts val="15951"/>
              </a:lnSpc>
            </a:pPr>
            <a:r>
              <a:rPr lang="en-US" sz="11394" dirty="0">
                <a:solidFill>
                  <a:srgbClr val="AA834B">
                    <a:alpha val="49804"/>
                  </a:srgbClr>
                </a:solidFill>
                <a:latin typeface="Cormorant 1"/>
              </a:rPr>
              <a:t>Thank you!</a:t>
            </a:r>
          </a:p>
        </p:txBody>
      </p:sp>
      <p:sp>
        <p:nvSpPr>
          <p:cNvPr id="5" name="TextBox 5"/>
          <p:cNvSpPr txBox="1"/>
          <p:nvPr/>
        </p:nvSpPr>
        <p:spPr>
          <a:xfrm>
            <a:off x="3832324" y="9585960"/>
            <a:ext cx="107752" cy="250190"/>
          </a:xfrm>
          <a:prstGeom prst="rect">
            <a:avLst/>
          </a:prstGeom>
        </p:spPr>
        <p:txBody>
          <a:bodyPr lIns="0" tIns="0" rIns="0" bIns="0" rtlCol="0" anchor="t">
            <a:spAutoFit/>
          </a:bodyPr>
          <a:lstStyle/>
          <a:p>
            <a:pPr algn="ctr">
              <a:lnSpc>
                <a:spcPts val="1959"/>
              </a:lnSpc>
            </a:pPr>
            <a:r>
              <a:rPr lang="en-US" sz="1399" spc="69" dirty="0">
                <a:solidFill>
                  <a:srgbClr val="AA834B"/>
                </a:solidFill>
                <a:latin typeface="Optima"/>
              </a:rPr>
              <a:t>3</a:t>
            </a:r>
          </a:p>
        </p:txBody>
      </p:sp>
      <p:sp>
        <p:nvSpPr>
          <p:cNvPr id="6" name="TextBox 6"/>
          <p:cNvSpPr txBox="1"/>
          <p:nvPr/>
        </p:nvSpPr>
        <p:spPr>
          <a:xfrm>
            <a:off x="5252470" y="5165941"/>
            <a:ext cx="5863488" cy="1028700"/>
          </a:xfrm>
          <a:prstGeom prst="rect">
            <a:avLst/>
          </a:prstGeom>
        </p:spPr>
        <p:txBody>
          <a:bodyPr lIns="0" tIns="0" rIns="0" bIns="0" rtlCol="0" anchor="t">
            <a:spAutoFit/>
          </a:bodyPr>
          <a:lstStyle/>
          <a:p>
            <a:pPr algn="ctr">
              <a:lnSpc>
                <a:spcPts val="3959"/>
              </a:lnSpc>
            </a:pPr>
            <a:r>
              <a:rPr lang="en-US" sz="3299" spc="247" dirty="0">
                <a:solidFill>
                  <a:srgbClr val="AA834B"/>
                </a:solidFill>
                <a:latin typeface="Optician Sans"/>
              </a:rPr>
              <a:t>WE APPRECIATE YOUR TIME AND ATTENTION!</a:t>
            </a:r>
          </a:p>
        </p:txBody>
      </p:sp>
      <p:sp>
        <p:nvSpPr>
          <p:cNvPr id="7" name="TextBox 7"/>
          <p:cNvSpPr txBox="1"/>
          <p:nvPr/>
        </p:nvSpPr>
        <p:spPr>
          <a:xfrm>
            <a:off x="4800600" y="6637525"/>
            <a:ext cx="7623063" cy="3077670"/>
          </a:xfrm>
          <a:prstGeom prst="rect">
            <a:avLst/>
          </a:prstGeom>
        </p:spPr>
        <p:txBody>
          <a:bodyPr wrap="square" lIns="0" tIns="0" rIns="0" bIns="0" rtlCol="0" anchor="t">
            <a:spAutoFit/>
          </a:bodyPr>
          <a:lstStyle/>
          <a:p>
            <a:pPr algn="ctr">
              <a:lnSpc>
                <a:spcPts val="3080"/>
              </a:lnSpc>
            </a:pPr>
            <a:endParaRPr lang="en-US" sz="2200" dirty="0">
              <a:solidFill>
                <a:srgbClr val="F4F2EA"/>
              </a:solidFill>
              <a:latin typeface="Noto Serif JP"/>
            </a:endParaRPr>
          </a:p>
        </p:txBody>
      </p:sp>
      <p:pic>
        <p:nvPicPr>
          <p:cNvPr id="8" name="Picture 8"/>
          <p:cNvPicPr>
            <a:picLocks noChangeAspect="1"/>
          </p:cNvPicPr>
          <p:nvPr/>
        </p:nvPicPr>
        <p:blipFill>
          <a:blip r:embed="rId3"/>
          <a:srcRect/>
          <a:stretch>
            <a:fillRect/>
          </a:stretch>
        </p:blipFill>
        <p:spPr>
          <a:xfrm>
            <a:off x="6477000" y="1876148"/>
            <a:ext cx="3414429" cy="3414429"/>
          </a:xfrm>
          <a:prstGeom prst="rect">
            <a:avLst/>
          </a:prstGeom>
        </p:spPr>
      </p:pic>
      <p:sp>
        <p:nvSpPr>
          <p:cNvPr id="26" name="Rectangle 26">
            <a:extLst>
              <a:ext uri="{FF2B5EF4-FFF2-40B4-BE49-F238E27FC236}">
                <a16:creationId xmlns:a16="http://schemas.microsoft.com/office/drawing/2014/main" id="{9FE25661-8FBF-4AF4-8BAB-85158C2E5433}"/>
              </a:ext>
            </a:extLst>
          </p:cNvPr>
          <p:cNvSpPr>
            <a:spLocks noChangeArrowheads="1"/>
          </p:cNvSpPr>
          <p:nvPr/>
        </p:nvSpPr>
        <p:spPr bwMode="auto">
          <a:xfrm>
            <a:off x="228601" y="6391041"/>
            <a:ext cx="42672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Cormorant 1" panose="020B0604020202020204" charset="0"/>
                <a:ea typeface="Times New Roman" panose="02020603050405020304" pitchFamily="18" charset="0"/>
                <a:cs typeface="Times New Roman" panose="02020603050405020304" pitchFamily="18" charset="0"/>
              </a:rPr>
              <a:t>Salvatore Caccavale, Principal</a:t>
            </a:r>
            <a:endParaRPr kumimoji="0" lang="en-US" altLang="en-US" b="0" i="0" u="none" strike="noStrike" cap="none" normalizeH="0" baseline="0" dirty="0">
              <a:ln>
                <a:noFill/>
              </a:ln>
              <a:solidFill>
                <a:schemeClr val="bg1"/>
              </a:solidFill>
              <a:effectLst/>
              <a:latin typeface="Cormorant 1" panose="020B060402020202020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Cormorant 1" panose="020B0604020202020204" charset="0"/>
                <a:ea typeface="Times New Roman" panose="02020603050405020304" pitchFamily="18" charset="0"/>
                <a:cs typeface="Times New Roman" panose="02020603050405020304" pitchFamily="18" charset="0"/>
              </a:rPr>
              <a:t>+ 480 272 4922</a:t>
            </a:r>
            <a:endParaRPr kumimoji="0" lang="en-US" altLang="en-US" b="0" i="0" u="none" strike="noStrike" cap="none" normalizeH="0" baseline="0" dirty="0">
              <a:ln>
                <a:noFill/>
              </a:ln>
              <a:solidFill>
                <a:schemeClr val="bg1"/>
              </a:solidFill>
              <a:effectLst/>
              <a:latin typeface="Cormorant 1" panose="020B060402020202020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Cormorant 1" panose="020B060402020202020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Sal@GlobalHospitality2</a:t>
            </a:r>
            <a:r>
              <a:rPr kumimoji="0" lang="en-US" altLang="en-US" b="1" i="0" u="none" strike="noStrike" cap="none" normalizeH="0" baseline="0" dirty="0">
                <a:ln>
                  <a:noFill/>
                </a:ln>
                <a:solidFill>
                  <a:schemeClr val="bg1"/>
                </a:solidFill>
                <a:effectLst/>
                <a:latin typeface="Cormorant 1" panose="020B060402020202020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a:t>
            </a:r>
            <a:r>
              <a:rPr kumimoji="0" lang="en-US" altLang="en-US" b="0" i="0" u="none" strike="noStrike" cap="none" normalizeH="0" baseline="0" dirty="0">
                <a:ln>
                  <a:noFill/>
                </a:ln>
                <a:solidFill>
                  <a:schemeClr val="bg1"/>
                </a:solidFill>
                <a:effectLst/>
                <a:latin typeface="Cormorant 1" panose="020B060402020202020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.Com</a:t>
            </a:r>
            <a:endParaRPr kumimoji="0" lang="en-US" altLang="en-US" b="0" i="0" u="none" strike="noStrike" cap="none" normalizeH="0" baseline="0" dirty="0">
              <a:ln>
                <a:noFill/>
              </a:ln>
              <a:solidFill>
                <a:schemeClr val="bg1"/>
              </a:solidFill>
              <a:effectLst/>
              <a:latin typeface="Cormorant 1" panose="020B060402020202020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Cormorant 1" panose="020B060402020202020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www.GlobalHospitalitySecurity.Com</a:t>
            </a:r>
            <a:r>
              <a:rPr kumimoji="0" lang="en-US" altLang="en-US" b="0" i="0" u="none" strike="noStrike" cap="none" normalizeH="0" baseline="0" dirty="0">
                <a:ln>
                  <a:noFill/>
                </a:ln>
                <a:solidFill>
                  <a:schemeClr val="bg1"/>
                </a:solidFill>
                <a:effectLst/>
                <a:latin typeface="Cormorant 1" panose="020B0604020202020204" charset="0"/>
                <a:ea typeface="Times New Roman" panose="02020603050405020304" pitchFamily="18" charset="0"/>
                <a:cs typeface="Times New Roman" panose="02020603050405020304" pitchFamily="18" charset="0"/>
              </a:rPr>
              <a:t> </a:t>
            </a:r>
            <a:endParaRPr kumimoji="0" lang="en-US" altLang="en-US" b="0" i="0" u="none" strike="noStrike" cap="none" normalizeH="0" baseline="0" dirty="0">
              <a:ln>
                <a:noFill/>
              </a:ln>
              <a:solidFill>
                <a:schemeClr val="bg1"/>
              </a:solidFill>
              <a:effectLst/>
              <a:latin typeface="Cormorant 1" panose="020B060402020202020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26">
            <a:extLst>
              <a:ext uri="{FF2B5EF4-FFF2-40B4-BE49-F238E27FC236}">
                <a16:creationId xmlns:a16="http://schemas.microsoft.com/office/drawing/2014/main" id="{F99716B4-F725-1E40-844A-619DB83D352A}"/>
              </a:ext>
            </a:extLst>
          </p:cNvPr>
          <p:cNvSpPr>
            <a:spLocks noChangeArrowheads="1"/>
          </p:cNvSpPr>
          <p:nvPr/>
        </p:nvSpPr>
        <p:spPr bwMode="auto">
          <a:xfrm>
            <a:off x="10366263" y="6252542"/>
            <a:ext cx="4267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chemeClr val="bg1"/>
                </a:solidFill>
                <a:latin typeface="Cormorant 1" panose="020B0604020202020204" charset="0"/>
                <a:cs typeface="Times New Roman" panose="02020603050405020304" pitchFamily="18" charset="0"/>
              </a:rPr>
              <a:t>Paul Frederick, CPP - President</a:t>
            </a:r>
            <a:endParaRPr kumimoji="0" lang="en-US" altLang="en-US" b="0" i="0" u="none" strike="noStrike" cap="none" normalizeH="0" baseline="0" dirty="0">
              <a:ln>
                <a:noFill/>
              </a:ln>
              <a:solidFill>
                <a:schemeClr val="bg1"/>
              </a:solidFill>
              <a:effectLst/>
              <a:latin typeface="Cormorant 1" panose="020B060402020202020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Cormorant 1" panose="020B0604020202020204" charset="0"/>
                <a:ea typeface="Times New Roman" panose="02020603050405020304" pitchFamily="18" charset="0"/>
                <a:cs typeface="Times New Roman" panose="02020603050405020304" pitchFamily="18" charset="0"/>
              </a:rPr>
              <a:t>+ </a:t>
            </a:r>
            <a:r>
              <a:rPr lang="en-US" altLang="en-US" dirty="0">
                <a:solidFill>
                  <a:schemeClr val="bg1"/>
                </a:solidFill>
                <a:latin typeface="Cormorant 1" panose="020B0604020202020204" charset="0"/>
                <a:ea typeface="Times New Roman" panose="02020603050405020304" pitchFamily="18" charset="0"/>
                <a:cs typeface="Times New Roman" panose="02020603050405020304" pitchFamily="18" charset="0"/>
              </a:rPr>
              <a:t>203-703-8321</a:t>
            </a:r>
            <a:endParaRPr kumimoji="0" lang="en-US" altLang="en-US" b="0" i="0" u="none" strike="noStrike" cap="none" normalizeH="0" baseline="0" dirty="0">
              <a:ln>
                <a:noFill/>
              </a:ln>
              <a:solidFill>
                <a:schemeClr val="bg1"/>
              </a:solidFill>
              <a:effectLst/>
              <a:latin typeface="Cormorant 1" panose="020B060402020202020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chemeClr val="bg1"/>
                </a:solidFill>
                <a:latin typeface="Cormorant 1" panose="020B0604020202020204" charset="0"/>
                <a:cs typeface="Times New Roman" panose="02020603050405020304" pitchFamily="18" charset="0"/>
              </a:rPr>
              <a:t>paulf@hospitalitysecurityadvisors.com</a:t>
            </a:r>
            <a:endParaRPr kumimoji="0" lang="en-US" altLang="en-US" b="0" i="0" u="none" strike="noStrike" cap="none" normalizeH="0" baseline="0" dirty="0">
              <a:ln>
                <a:noFill/>
              </a:ln>
              <a:solidFill>
                <a:schemeClr val="bg1"/>
              </a:solidFill>
              <a:effectLst/>
              <a:latin typeface="Cormorant 1" panose="020B060402020202020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Cormorant 1" panose="020B060402020202020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http://www.hospitalitysecurityadvisors.com</a:t>
            </a:r>
            <a:r>
              <a:rPr kumimoji="0" lang="en-US" altLang="en-US" b="0" i="0" u="none" strike="noStrike" cap="none" normalizeH="0" baseline="0" dirty="0">
                <a:ln>
                  <a:noFill/>
                </a:ln>
                <a:solidFill>
                  <a:srgbClr val="0000FF"/>
                </a:solidFill>
                <a:effectLst/>
                <a:latin typeface="Cormorant 1" panose="020B060402020202020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a:t>
            </a:r>
            <a:endParaRPr lang="en-US" altLang="en-US" dirty="0">
              <a:solidFill>
                <a:schemeClr val="bg1"/>
              </a:solidFill>
              <a:latin typeface="Cormorant 1" panose="020B060402020202020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bg1"/>
              </a:solidFill>
              <a:effectLst/>
              <a:latin typeface="Cormorant 1" panose="020B060402020202020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2294F533-F373-4073-9DB5-C81079E9774E}"/>
              </a:ext>
            </a:extLst>
          </p:cNvPr>
          <p:cNvSpPr txBox="1"/>
          <p:nvPr/>
        </p:nvSpPr>
        <p:spPr>
          <a:xfrm>
            <a:off x="5562600" y="7900357"/>
            <a:ext cx="3276600" cy="1477328"/>
          </a:xfrm>
          <a:prstGeom prst="rect">
            <a:avLst/>
          </a:prstGeom>
          <a:noFill/>
        </p:spPr>
        <p:txBody>
          <a:bodyPr wrap="square" rtlCol="0">
            <a:spAutoFit/>
          </a:bodyPr>
          <a:lstStyle/>
          <a:p>
            <a:pPr marL="0" marR="0">
              <a:spcBef>
                <a:spcPts val="0"/>
              </a:spcBef>
              <a:spcAft>
                <a:spcPts val="0"/>
              </a:spcAft>
            </a:pPr>
            <a:r>
              <a:rPr lang="en-US" sz="1800" dirty="0">
                <a:solidFill>
                  <a:schemeClr val="bg1"/>
                </a:solidFill>
                <a:effectLst/>
                <a:latin typeface="Cormorant 1" panose="020B0604020202020204" charset="0"/>
                <a:ea typeface="Calibri" panose="020F0502020204030204" pitchFamily="34" charset="0"/>
              </a:rPr>
              <a:t>Claire K. Robinett , Attorney</a:t>
            </a:r>
          </a:p>
          <a:p>
            <a:pPr marL="0" marR="0">
              <a:spcBef>
                <a:spcPts val="0"/>
              </a:spcBef>
              <a:spcAft>
                <a:spcPts val="0"/>
              </a:spcAft>
            </a:pPr>
            <a:r>
              <a:rPr lang="en-US" sz="1800" b="1" dirty="0">
                <a:solidFill>
                  <a:schemeClr val="bg1"/>
                </a:solidFill>
                <a:effectLst/>
                <a:latin typeface="Cormorant 1" panose="020B0604020202020204" charset="0"/>
                <a:ea typeface="Calibri" panose="020F0502020204030204" pitchFamily="34" charset="0"/>
                <a:cs typeface="Times New Roman" panose="02020603050405020304" pitchFamily="18" charset="0"/>
              </a:rPr>
              <a:t>Hagwood &amp; Tipton</a:t>
            </a:r>
            <a:endParaRPr lang="en-US" sz="1800" dirty="0">
              <a:solidFill>
                <a:schemeClr val="bg1"/>
              </a:solidFill>
              <a:effectLst/>
              <a:latin typeface="Cormorant 1" panose="020B060402020202020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chemeClr val="bg1"/>
                </a:solidFill>
                <a:effectLst/>
                <a:latin typeface="Cormorant 1" panose="020B0604020202020204" charset="0"/>
                <a:ea typeface="Calibri" panose="020F0502020204030204" pitchFamily="34" charset="0"/>
              </a:rPr>
              <a:t>601 608 6208 </a:t>
            </a:r>
            <a:r>
              <a:rPr lang="en-US" sz="1800" dirty="0" err="1">
                <a:solidFill>
                  <a:schemeClr val="bg1"/>
                </a:solidFill>
                <a:effectLst/>
                <a:latin typeface="Cormorant 1" panose="020B0604020202020204" charset="0"/>
                <a:ea typeface="Calibri" panose="020F0502020204030204" pitchFamily="34" charset="0"/>
              </a:rPr>
              <a:t>dr</a:t>
            </a:r>
            <a:r>
              <a:rPr lang="en-US" sz="1800" dirty="0">
                <a:solidFill>
                  <a:schemeClr val="bg1"/>
                </a:solidFill>
                <a:effectLst/>
                <a:latin typeface="Cormorant 1" panose="020B0604020202020204" charset="0"/>
                <a:ea typeface="Calibri" panose="020F0502020204030204" pitchFamily="34" charset="0"/>
              </a:rPr>
              <a:t> | 601 362 3642 fx</a:t>
            </a:r>
          </a:p>
          <a:p>
            <a:r>
              <a:rPr lang="en-US" sz="1800" u="sng" dirty="0">
                <a:solidFill>
                  <a:schemeClr val="bg1"/>
                </a:solidFill>
                <a:effectLst/>
                <a:latin typeface="Cormorant 1" panose="020B0604020202020204" charset="0"/>
                <a:ea typeface="Calibri" panose="020F0502020204030204" pitchFamily="34" charset="0"/>
                <a:hlinkClick r:id="rId7">
                  <a:extLst>
                    <a:ext uri="{A12FA001-AC4F-418D-AE19-62706E023703}">
                      <ahyp:hlinkClr xmlns:ahyp="http://schemas.microsoft.com/office/drawing/2018/hyperlinkcolor" val="tx"/>
                    </a:ext>
                  </a:extLst>
                </a:hlinkClick>
              </a:rPr>
              <a:t>www.hatlawfirm.com</a:t>
            </a:r>
            <a:endParaRPr lang="en-US" sz="1800" dirty="0">
              <a:solidFill>
                <a:schemeClr val="bg1"/>
              </a:solidFill>
              <a:effectLst/>
              <a:latin typeface="Cormorant 1" panose="020B0604020202020204" charset="0"/>
              <a:ea typeface="Calibri" panose="020F0502020204030204" pitchFamily="34" charset="0"/>
            </a:endParaRPr>
          </a:p>
          <a:p>
            <a:pPr marL="0" marR="0">
              <a:spcBef>
                <a:spcPts val="0"/>
              </a:spcBef>
              <a:spcAft>
                <a:spcPts val="0"/>
              </a:spcAft>
            </a:pPr>
            <a:endParaRPr lang="en-US" sz="1800" dirty="0">
              <a:solidFill>
                <a:schemeClr val="bg1"/>
              </a:solidFill>
              <a:effectLst/>
              <a:latin typeface="Calibri" panose="020F0502020204030204" pitchFamily="34" charset="0"/>
              <a:ea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2EA"/>
        </a:solidFill>
        <a:effectLst/>
      </p:bgPr>
    </p:bg>
    <p:spTree>
      <p:nvGrpSpPr>
        <p:cNvPr id="1" name=""/>
        <p:cNvGrpSpPr/>
        <p:nvPr/>
      </p:nvGrpSpPr>
      <p:grpSpPr>
        <a:xfrm>
          <a:off x="0" y="0"/>
          <a:ext cx="0" cy="0"/>
          <a:chOff x="0" y="0"/>
          <a:chExt cx="0" cy="0"/>
        </a:xfrm>
      </p:grpSpPr>
      <p:sp>
        <p:nvSpPr>
          <p:cNvPr id="2" name="TextBox 2"/>
          <p:cNvSpPr txBox="1"/>
          <p:nvPr/>
        </p:nvSpPr>
        <p:spPr>
          <a:xfrm>
            <a:off x="914400" y="1"/>
            <a:ext cx="12877800" cy="3000821"/>
          </a:xfrm>
          <a:prstGeom prst="rect">
            <a:avLst/>
          </a:prstGeom>
        </p:spPr>
        <p:txBody>
          <a:bodyPr wrap="square" lIns="0" tIns="0" rIns="0" bIns="0" rtlCol="0" anchor="t">
            <a:spAutoFit/>
          </a:bodyPr>
          <a:lstStyle/>
          <a:p>
            <a:pPr algn="ctr"/>
            <a:r>
              <a:rPr lang="en-US" sz="6500" b="1" i="0" dirty="0">
                <a:solidFill>
                  <a:srgbClr val="000000"/>
                </a:solidFill>
                <a:effectLst/>
                <a:latin typeface="Cormorant 1" panose="020B0604020202020204" charset="0"/>
                <a:cs typeface="Arial" panose="020B0604020202020204" pitchFamily="34" charset="0"/>
              </a:rPr>
              <a:t>Hotel / Restaurant Safety &amp; Security Risks to Owners, Operators &amp; Insurance</a:t>
            </a:r>
            <a:endParaRPr lang="en-US" sz="6500" dirty="0">
              <a:latin typeface="Cormorant 1" panose="020B0604020202020204" charset="0"/>
              <a:cs typeface="Arial" panose="020B0604020202020204" pitchFamily="34" charset="0"/>
            </a:endParaRPr>
          </a:p>
        </p:txBody>
      </p:sp>
      <p:sp>
        <p:nvSpPr>
          <p:cNvPr id="3" name="AutoShape 3"/>
          <p:cNvSpPr/>
          <p:nvPr/>
        </p:nvSpPr>
        <p:spPr>
          <a:xfrm>
            <a:off x="0" y="3095221"/>
            <a:ext cx="14889667" cy="0"/>
          </a:xfrm>
          <a:prstGeom prst="line">
            <a:avLst/>
          </a:prstGeom>
          <a:ln w="19050" cap="flat">
            <a:solidFill>
              <a:srgbClr val="AA834B"/>
            </a:solidFill>
            <a:prstDash val="solid"/>
            <a:headEnd type="none" w="sm" len="sm"/>
            <a:tailEnd type="none" w="sm" len="sm"/>
          </a:ln>
        </p:spPr>
      </p:sp>
      <p:grpSp>
        <p:nvGrpSpPr>
          <p:cNvPr id="11" name="Group 11"/>
          <p:cNvGrpSpPr/>
          <p:nvPr/>
        </p:nvGrpSpPr>
        <p:grpSpPr>
          <a:xfrm>
            <a:off x="14576718" y="0"/>
            <a:ext cx="3711282" cy="10287000"/>
            <a:chOff x="0" y="0"/>
            <a:chExt cx="1255421" cy="3479800"/>
          </a:xfrm>
        </p:grpSpPr>
        <p:sp>
          <p:nvSpPr>
            <p:cNvPr id="12" name="Freeform 12"/>
            <p:cNvSpPr/>
            <p:nvPr/>
          </p:nvSpPr>
          <p:spPr>
            <a:xfrm>
              <a:off x="0" y="0"/>
              <a:ext cx="1255421" cy="3479800"/>
            </a:xfrm>
            <a:custGeom>
              <a:avLst/>
              <a:gdLst/>
              <a:ahLst/>
              <a:cxnLst/>
              <a:rect l="l" t="t" r="r" b="b"/>
              <a:pathLst>
                <a:path w="1255421" h="3479800">
                  <a:moveTo>
                    <a:pt x="0" y="0"/>
                  </a:moveTo>
                  <a:lnTo>
                    <a:pt x="1255421" y="0"/>
                  </a:lnTo>
                  <a:lnTo>
                    <a:pt x="1255421" y="3479800"/>
                  </a:lnTo>
                  <a:lnTo>
                    <a:pt x="0" y="3479800"/>
                  </a:lnTo>
                  <a:close/>
                </a:path>
              </a:pathLst>
            </a:custGeom>
            <a:solidFill>
              <a:srgbClr val="2E2E24"/>
            </a:solidFill>
          </p:spPr>
        </p:sp>
      </p:grpSp>
      <p:pic>
        <p:nvPicPr>
          <p:cNvPr id="13" name="Picture 13"/>
          <p:cNvPicPr>
            <a:picLocks noChangeAspect="1"/>
          </p:cNvPicPr>
          <p:nvPr/>
        </p:nvPicPr>
        <p:blipFill>
          <a:blip r:embed="rId2"/>
          <a:srcRect/>
          <a:stretch>
            <a:fillRect/>
          </a:stretch>
        </p:blipFill>
        <p:spPr>
          <a:xfrm>
            <a:off x="14886061" y="7018506"/>
            <a:ext cx="3092595" cy="3092595"/>
          </a:xfrm>
          <a:prstGeom prst="rect">
            <a:avLst/>
          </a:prstGeom>
        </p:spPr>
      </p:pic>
      <p:sp>
        <p:nvSpPr>
          <p:cNvPr id="14" name="AutoShape 14"/>
          <p:cNvSpPr/>
          <p:nvPr/>
        </p:nvSpPr>
        <p:spPr>
          <a:xfrm>
            <a:off x="0" y="3095221"/>
            <a:ext cx="14576718" cy="0"/>
          </a:xfrm>
          <a:prstGeom prst="line">
            <a:avLst/>
          </a:prstGeom>
          <a:ln w="19050" cap="flat">
            <a:solidFill>
              <a:srgbClr val="AA834B"/>
            </a:solidFill>
            <a:prstDash val="solid"/>
            <a:headEnd type="none" w="sm" len="sm"/>
            <a:tailEnd type="none" w="sm" len="sm"/>
          </a:ln>
        </p:spPr>
      </p:sp>
      <p:sp>
        <p:nvSpPr>
          <p:cNvPr id="16" name="TextBox 15">
            <a:extLst>
              <a:ext uri="{FF2B5EF4-FFF2-40B4-BE49-F238E27FC236}">
                <a16:creationId xmlns:a16="http://schemas.microsoft.com/office/drawing/2014/main" id="{F25F0BE6-BE91-4845-9EFA-610C010206B6}"/>
              </a:ext>
            </a:extLst>
          </p:cNvPr>
          <p:cNvSpPr txBox="1"/>
          <p:nvPr/>
        </p:nvSpPr>
        <p:spPr>
          <a:xfrm>
            <a:off x="762000" y="3543307"/>
            <a:ext cx="8839200" cy="1087542"/>
          </a:xfrm>
          <a:prstGeom prst="rect">
            <a:avLst/>
          </a:prstGeom>
          <a:noFill/>
        </p:spPr>
        <p:txBody>
          <a:bodyPr wrap="square" rtlCol="0">
            <a:spAutoFit/>
          </a:bodyPr>
          <a:lstStyle/>
          <a:p>
            <a:pPr marL="0" marR="0">
              <a:lnSpc>
                <a:spcPct val="107000"/>
              </a:lnSpc>
              <a:spcBef>
                <a:spcPts val="0"/>
              </a:spcBef>
              <a:spcAft>
                <a:spcPts val="800"/>
              </a:spcAft>
            </a:pPr>
            <a:r>
              <a:rPr lang="en-US" sz="2800" b="1" dirty="0">
                <a:effectLst/>
                <a:latin typeface="Noto Serif JP" panose="020B0604020202020204" charset="-128"/>
                <a:ea typeface="Noto Serif JP" panose="020B0604020202020204" charset="-128"/>
                <a:cs typeface="Times New Roman" panose="02020603050405020304" pitchFamily="18" charset="0"/>
              </a:rPr>
              <a:t>Investment and Ownership Groups</a:t>
            </a:r>
          </a:p>
          <a:p>
            <a:pPr marL="0" marR="0">
              <a:lnSpc>
                <a:spcPct val="107000"/>
              </a:lnSpc>
              <a:spcBef>
                <a:spcPts val="0"/>
              </a:spcBef>
              <a:spcAft>
                <a:spcPts val="800"/>
              </a:spcAft>
            </a:pPr>
            <a:endParaRPr lang="en-US" sz="2800" b="1" dirty="0">
              <a:effectLst/>
              <a:latin typeface="Noto Serif JP" panose="020B0604020202020204" charset="-128"/>
              <a:ea typeface="Noto Serif JP" panose="020B0604020202020204" charset="-128"/>
              <a:cs typeface="Times New Roman" panose="02020603050405020304" pitchFamily="18" charset="0"/>
            </a:endParaRPr>
          </a:p>
        </p:txBody>
      </p:sp>
      <p:sp>
        <p:nvSpPr>
          <p:cNvPr id="17" name="TextBox 16">
            <a:extLst>
              <a:ext uri="{FF2B5EF4-FFF2-40B4-BE49-F238E27FC236}">
                <a16:creationId xmlns:a16="http://schemas.microsoft.com/office/drawing/2014/main" id="{8EE4BD3C-F438-4EF8-BD11-0FCE02AD60F7}"/>
              </a:ext>
            </a:extLst>
          </p:cNvPr>
          <p:cNvSpPr txBox="1"/>
          <p:nvPr/>
        </p:nvSpPr>
        <p:spPr>
          <a:xfrm>
            <a:off x="823519" y="5219702"/>
            <a:ext cx="9372600" cy="1087542"/>
          </a:xfrm>
          <a:prstGeom prst="rect">
            <a:avLst/>
          </a:prstGeom>
          <a:noFill/>
        </p:spPr>
        <p:txBody>
          <a:bodyPr wrap="square" rtlCol="0">
            <a:spAutoFit/>
          </a:bodyPr>
          <a:lstStyle/>
          <a:p>
            <a:pPr marL="0" marR="0">
              <a:lnSpc>
                <a:spcPct val="107000"/>
              </a:lnSpc>
              <a:spcBef>
                <a:spcPts val="0"/>
              </a:spcBef>
              <a:spcAft>
                <a:spcPts val="800"/>
              </a:spcAft>
            </a:pPr>
            <a:r>
              <a:rPr lang="en-US" sz="2800" b="1" dirty="0">
                <a:effectLst/>
                <a:latin typeface="Noto Serif JP" panose="020B0604020202020204" charset="-128"/>
                <a:ea typeface="Noto Serif JP" panose="020B0604020202020204" charset="-128"/>
                <a:cs typeface="Times New Roman" panose="02020603050405020304" pitchFamily="18" charset="0"/>
              </a:rPr>
              <a:t>Management Firms </a:t>
            </a:r>
          </a:p>
          <a:p>
            <a:pPr marL="0" marR="0">
              <a:lnSpc>
                <a:spcPct val="107000"/>
              </a:lnSpc>
              <a:spcBef>
                <a:spcPts val="0"/>
              </a:spcBef>
              <a:spcAft>
                <a:spcPts val="800"/>
              </a:spcAft>
            </a:pPr>
            <a:endParaRPr lang="en-US" sz="2800" b="1" dirty="0">
              <a:effectLst/>
              <a:latin typeface="Noto Serif JP" panose="020B0604020202020204" charset="-128"/>
              <a:ea typeface="Noto Serif JP" panose="020B0604020202020204" charset="-128"/>
              <a:cs typeface="Times New Roman" panose="02020603050405020304" pitchFamily="18" charset="0"/>
            </a:endParaRPr>
          </a:p>
        </p:txBody>
      </p:sp>
      <p:sp>
        <p:nvSpPr>
          <p:cNvPr id="18" name="TextBox 17">
            <a:extLst>
              <a:ext uri="{FF2B5EF4-FFF2-40B4-BE49-F238E27FC236}">
                <a16:creationId xmlns:a16="http://schemas.microsoft.com/office/drawing/2014/main" id="{E0A935E8-1AFD-439A-A00D-9FB7008EF38F}"/>
              </a:ext>
            </a:extLst>
          </p:cNvPr>
          <p:cNvSpPr txBox="1"/>
          <p:nvPr/>
        </p:nvSpPr>
        <p:spPr>
          <a:xfrm>
            <a:off x="762000" y="6755329"/>
            <a:ext cx="12115800" cy="1087542"/>
          </a:xfrm>
          <a:prstGeom prst="rect">
            <a:avLst/>
          </a:prstGeom>
          <a:noFill/>
        </p:spPr>
        <p:txBody>
          <a:bodyPr wrap="square" rtlCol="0">
            <a:spAutoFit/>
          </a:bodyPr>
          <a:lstStyle/>
          <a:p>
            <a:pPr marL="0" marR="0">
              <a:lnSpc>
                <a:spcPct val="107000"/>
              </a:lnSpc>
              <a:spcBef>
                <a:spcPts val="0"/>
              </a:spcBef>
              <a:spcAft>
                <a:spcPts val="800"/>
              </a:spcAft>
            </a:pPr>
            <a:r>
              <a:rPr lang="en-US" sz="2800" b="1" dirty="0">
                <a:effectLst/>
                <a:latin typeface="Noto Serif JP" panose="020B0604020202020204" charset="-128"/>
                <a:ea typeface="Noto Serif JP" panose="020B0604020202020204" charset="-128"/>
                <a:cs typeface="Times New Roman" panose="02020603050405020304" pitchFamily="18" charset="0"/>
              </a:rPr>
              <a:t>Insurance Carriers</a:t>
            </a:r>
          </a:p>
          <a:p>
            <a:pPr marL="0" marR="0">
              <a:lnSpc>
                <a:spcPct val="107000"/>
              </a:lnSpc>
              <a:spcBef>
                <a:spcPts val="0"/>
              </a:spcBef>
              <a:spcAft>
                <a:spcPts val="800"/>
              </a:spcAft>
            </a:pPr>
            <a:endParaRPr lang="en-US" sz="2800" b="1" dirty="0">
              <a:effectLst/>
              <a:latin typeface="Noto Serif JP" panose="020B0604020202020204" charset="-128"/>
              <a:ea typeface="Noto Serif JP" panose="020B0604020202020204" charset="-128"/>
              <a:cs typeface="Times New Roman" panose="02020603050405020304" pitchFamily="18" charset="0"/>
            </a:endParaRPr>
          </a:p>
        </p:txBody>
      </p:sp>
      <p:sp>
        <p:nvSpPr>
          <p:cNvPr id="19" name="TextBox 18">
            <a:extLst>
              <a:ext uri="{FF2B5EF4-FFF2-40B4-BE49-F238E27FC236}">
                <a16:creationId xmlns:a16="http://schemas.microsoft.com/office/drawing/2014/main" id="{515D32EB-8E32-4C66-93DD-C4CD65AD08BB}"/>
              </a:ext>
            </a:extLst>
          </p:cNvPr>
          <p:cNvSpPr txBox="1"/>
          <p:nvPr/>
        </p:nvSpPr>
        <p:spPr>
          <a:xfrm>
            <a:off x="838200" y="7842871"/>
            <a:ext cx="13639800" cy="1651158"/>
          </a:xfrm>
          <a:prstGeom prst="rect">
            <a:avLst/>
          </a:prstGeom>
          <a:noFill/>
        </p:spPr>
        <p:txBody>
          <a:bodyPr wrap="square" rtlCol="0">
            <a:spAutoFit/>
          </a:bodyPr>
          <a:lstStyle/>
          <a:p>
            <a:pPr marL="0" marR="0">
              <a:lnSpc>
                <a:spcPct val="107000"/>
              </a:lnSpc>
              <a:spcBef>
                <a:spcPts val="0"/>
              </a:spcBef>
              <a:spcAft>
                <a:spcPts val="800"/>
              </a:spcAft>
            </a:pPr>
            <a:r>
              <a:rPr lang="en-US" sz="2800" b="1" dirty="0">
                <a:effectLst/>
                <a:latin typeface="Noto Serif JP" panose="020B0604020202020204" charset="-128"/>
                <a:ea typeface="Noto Serif JP" panose="020B0604020202020204" charset="-128"/>
                <a:cs typeface="Times New Roman" panose="02020603050405020304" pitchFamily="18" charset="0"/>
              </a:rPr>
              <a:t> </a:t>
            </a:r>
          </a:p>
          <a:p>
            <a:pPr marL="0" marR="0">
              <a:lnSpc>
                <a:spcPct val="107000"/>
              </a:lnSpc>
              <a:spcBef>
                <a:spcPts val="0"/>
              </a:spcBef>
              <a:spcAft>
                <a:spcPts val="800"/>
              </a:spcAft>
            </a:pPr>
            <a:r>
              <a:rPr lang="en-US" sz="2800" b="1" dirty="0">
                <a:effectLst/>
                <a:latin typeface="Noto Serif JP" panose="020B0604020202020204" charset="-128"/>
                <a:ea typeface="Noto Serif JP" panose="020B0604020202020204" charset="-128"/>
                <a:cs typeface="Times New Roman" panose="02020603050405020304" pitchFamily="18" charset="0"/>
              </a:rPr>
              <a:t>Franchisors</a:t>
            </a:r>
          </a:p>
          <a:p>
            <a:pPr marL="0" marR="0">
              <a:lnSpc>
                <a:spcPct val="107000"/>
              </a:lnSpc>
              <a:spcBef>
                <a:spcPts val="0"/>
              </a:spcBef>
              <a:spcAft>
                <a:spcPts val="800"/>
              </a:spcAft>
            </a:pPr>
            <a:endParaRPr lang="en-US" sz="2800" b="1" dirty="0">
              <a:effectLst/>
              <a:latin typeface="Noto Serif JP" panose="020B0604020202020204" charset="-128"/>
              <a:ea typeface="Noto Serif JP" panose="020B0604020202020204"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E2E24"/>
        </a:solidFill>
        <a:effectLst/>
      </p:bgPr>
    </p:bg>
    <p:spTree>
      <p:nvGrpSpPr>
        <p:cNvPr id="1" name=""/>
        <p:cNvGrpSpPr/>
        <p:nvPr/>
      </p:nvGrpSpPr>
      <p:grpSpPr>
        <a:xfrm>
          <a:off x="0" y="0"/>
          <a:ext cx="0" cy="0"/>
          <a:chOff x="0" y="0"/>
          <a:chExt cx="0" cy="0"/>
        </a:xfrm>
      </p:grpSpPr>
      <p:grpSp>
        <p:nvGrpSpPr>
          <p:cNvPr id="2" name="Group 2"/>
          <p:cNvGrpSpPr/>
          <p:nvPr/>
        </p:nvGrpSpPr>
        <p:grpSpPr>
          <a:xfrm>
            <a:off x="-31459" y="0"/>
            <a:ext cx="18288000" cy="10287000"/>
            <a:chOff x="0" y="0"/>
            <a:chExt cx="24384000" cy="13716000"/>
          </a:xfrm>
        </p:grpSpPr>
        <p:pic>
          <p:nvPicPr>
            <p:cNvPr id="3" name="Picture 3"/>
            <p:cNvPicPr>
              <a:picLocks noChangeAspect="1"/>
            </p:cNvPicPr>
            <p:nvPr/>
          </p:nvPicPr>
          <p:blipFill>
            <a:blip r:embed="rId3">
              <a:alphaModFix amt="5000"/>
            </a:blip>
            <a:srcRect t="4019" b="4019"/>
            <a:stretch>
              <a:fillRect/>
            </a:stretch>
          </p:blipFill>
          <p:spPr>
            <a:xfrm>
              <a:off x="0" y="0"/>
              <a:ext cx="24384000" cy="13716000"/>
            </a:xfrm>
            <a:prstGeom prst="rect">
              <a:avLst/>
            </a:prstGeom>
          </p:spPr>
        </p:pic>
      </p:grpSp>
      <p:sp>
        <p:nvSpPr>
          <p:cNvPr id="4" name="AutoShape 4"/>
          <p:cNvSpPr/>
          <p:nvPr/>
        </p:nvSpPr>
        <p:spPr>
          <a:xfrm>
            <a:off x="0" y="2637250"/>
            <a:ext cx="18288000" cy="0"/>
          </a:xfrm>
          <a:prstGeom prst="line">
            <a:avLst/>
          </a:prstGeom>
          <a:ln w="19050" cap="flat">
            <a:solidFill>
              <a:srgbClr val="AA834B"/>
            </a:solidFill>
            <a:prstDash val="solid"/>
            <a:headEnd type="none" w="sm" len="sm"/>
            <a:tailEnd type="none" w="sm" len="sm"/>
          </a:ln>
        </p:spPr>
      </p:sp>
      <p:sp>
        <p:nvSpPr>
          <p:cNvPr id="6" name="TextBox 6"/>
          <p:cNvSpPr txBox="1"/>
          <p:nvPr/>
        </p:nvSpPr>
        <p:spPr>
          <a:xfrm>
            <a:off x="1855878" y="266700"/>
            <a:ext cx="13155522" cy="1846659"/>
          </a:xfrm>
          <a:prstGeom prst="rect">
            <a:avLst/>
          </a:prstGeom>
        </p:spPr>
        <p:txBody>
          <a:bodyPr wrap="square" lIns="0" tIns="0" rIns="0" bIns="0" rtlCol="0" anchor="t">
            <a:spAutoFit/>
          </a:bodyPr>
          <a:lstStyle/>
          <a:p>
            <a:pPr algn="ctr"/>
            <a:r>
              <a:rPr lang="en-US" sz="6000" b="1" i="0" dirty="0">
                <a:solidFill>
                  <a:schemeClr val="bg1"/>
                </a:solidFill>
                <a:effectLst/>
                <a:latin typeface="Cormorant 1" panose="020B0604020202020204" charset="0"/>
                <a:cs typeface="Arial" panose="020B0604020202020204" pitchFamily="34" charset="0"/>
              </a:rPr>
              <a:t>Hotel / Restaurant Safety &amp; Security Risks to Owners, Operators &amp; Insurance</a:t>
            </a:r>
            <a:endParaRPr lang="en-US" sz="6000" dirty="0">
              <a:solidFill>
                <a:schemeClr val="bg1"/>
              </a:solidFill>
              <a:latin typeface="Cormorant 1" panose="020B0604020202020204" charset="0"/>
              <a:cs typeface="Arial" panose="020B0604020202020204" pitchFamily="34" charset="0"/>
            </a:endParaRPr>
          </a:p>
        </p:txBody>
      </p:sp>
      <p:grpSp>
        <p:nvGrpSpPr>
          <p:cNvPr id="7" name="Group 7"/>
          <p:cNvGrpSpPr/>
          <p:nvPr/>
        </p:nvGrpSpPr>
        <p:grpSpPr>
          <a:xfrm>
            <a:off x="1855878" y="3536891"/>
            <a:ext cx="14902102" cy="4323496"/>
            <a:chOff x="0" y="-66675"/>
            <a:chExt cx="19869469" cy="5764662"/>
          </a:xfrm>
        </p:grpSpPr>
        <p:sp>
          <p:nvSpPr>
            <p:cNvPr id="8" name="TextBox 8"/>
            <p:cNvSpPr txBox="1"/>
            <p:nvPr/>
          </p:nvSpPr>
          <p:spPr>
            <a:xfrm>
              <a:off x="0" y="-66675"/>
              <a:ext cx="19869469" cy="652915"/>
            </a:xfrm>
            <a:prstGeom prst="rect">
              <a:avLst/>
            </a:prstGeom>
          </p:spPr>
          <p:txBody>
            <a:bodyPr lIns="0" tIns="0" rIns="0" bIns="0" rtlCol="0" anchor="t">
              <a:spAutoFit/>
            </a:bodyPr>
            <a:lstStyle/>
            <a:p>
              <a:pPr>
                <a:lnSpc>
                  <a:spcPts val="4199"/>
                </a:lnSpc>
              </a:pPr>
              <a:endParaRPr lang="en-US" sz="2799" dirty="0">
                <a:solidFill>
                  <a:srgbClr val="F4F2EA"/>
                </a:solidFill>
                <a:latin typeface="Noto Serif JP"/>
              </a:endParaRPr>
            </a:p>
          </p:txBody>
        </p:sp>
        <p:sp>
          <p:nvSpPr>
            <p:cNvPr id="9" name="TextBox 9"/>
            <p:cNvSpPr txBox="1"/>
            <p:nvPr/>
          </p:nvSpPr>
          <p:spPr>
            <a:xfrm>
              <a:off x="0" y="1406274"/>
              <a:ext cx="19869469" cy="652999"/>
            </a:xfrm>
            <a:prstGeom prst="rect">
              <a:avLst/>
            </a:prstGeom>
          </p:spPr>
          <p:txBody>
            <a:bodyPr lIns="0" tIns="0" rIns="0" bIns="0" rtlCol="0" anchor="t">
              <a:spAutoFit/>
            </a:bodyPr>
            <a:lstStyle/>
            <a:p>
              <a:pPr>
                <a:lnSpc>
                  <a:spcPts val="4199"/>
                </a:lnSpc>
              </a:pPr>
              <a:endParaRPr lang="en-US" sz="2800" b="1" dirty="0">
                <a:solidFill>
                  <a:srgbClr val="F4F2EA"/>
                </a:solidFill>
                <a:latin typeface="Noto Serif JP" panose="020B0604020202020204" charset="-128"/>
                <a:ea typeface="Noto Serif JP" panose="020B0604020202020204" charset="-128"/>
                <a:cs typeface="Arial" panose="020B0604020202020204" pitchFamily="34" charset="0"/>
              </a:endParaRPr>
            </a:p>
          </p:txBody>
        </p:sp>
        <p:sp>
          <p:nvSpPr>
            <p:cNvPr id="10" name="TextBox 10"/>
            <p:cNvSpPr txBox="1"/>
            <p:nvPr/>
          </p:nvSpPr>
          <p:spPr>
            <a:xfrm>
              <a:off x="0" y="3193072"/>
              <a:ext cx="19674296" cy="652999"/>
            </a:xfrm>
            <a:prstGeom prst="rect">
              <a:avLst/>
            </a:prstGeom>
          </p:spPr>
          <p:txBody>
            <a:bodyPr wrap="square" lIns="0" tIns="0" rIns="0" bIns="0" rtlCol="0" anchor="t">
              <a:spAutoFit/>
            </a:bodyPr>
            <a:lstStyle/>
            <a:p>
              <a:pPr>
                <a:lnSpc>
                  <a:spcPts val="4199"/>
                </a:lnSpc>
              </a:pPr>
              <a:endParaRPr lang="en-US" sz="2800" b="1" dirty="0">
                <a:solidFill>
                  <a:srgbClr val="F4F2EA"/>
                </a:solidFill>
                <a:latin typeface="Noto Serif JP" panose="020B0604020202020204" charset="-128"/>
                <a:ea typeface="Noto Serif JP" panose="020B0604020202020204" charset="-128"/>
                <a:cs typeface="Arial" panose="020B0604020202020204" pitchFamily="34" charset="0"/>
              </a:endParaRPr>
            </a:p>
          </p:txBody>
        </p:sp>
        <p:sp>
          <p:nvSpPr>
            <p:cNvPr id="11" name="TextBox 11"/>
            <p:cNvSpPr txBox="1"/>
            <p:nvPr/>
          </p:nvSpPr>
          <p:spPr>
            <a:xfrm>
              <a:off x="0" y="5123471"/>
              <a:ext cx="19869469" cy="574516"/>
            </a:xfrm>
            <a:prstGeom prst="rect">
              <a:avLst/>
            </a:prstGeom>
          </p:spPr>
          <p:txBody>
            <a:bodyPr wrap="square" lIns="0" tIns="0" rIns="0" bIns="0" rtlCol="0" anchor="t">
              <a:spAutoFit/>
            </a:bodyPr>
            <a:lstStyle/>
            <a:p>
              <a:endParaRPr lang="en-US" sz="2800" b="1" dirty="0">
                <a:solidFill>
                  <a:schemeClr val="bg1">
                    <a:lumMod val="95000"/>
                  </a:schemeClr>
                </a:solidFill>
                <a:latin typeface="Noto Serif JP" panose="020B0604020202020204" charset="-128"/>
                <a:ea typeface="Noto Serif JP" panose="020B0604020202020204" charset="-128"/>
                <a:cs typeface="Arial" panose="020B0604020202020204" pitchFamily="34" charset="0"/>
              </a:endParaRPr>
            </a:p>
          </p:txBody>
        </p:sp>
      </p:grpSp>
      <p:sp>
        <p:nvSpPr>
          <p:cNvPr id="5" name="TextBox 4">
            <a:extLst>
              <a:ext uri="{FF2B5EF4-FFF2-40B4-BE49-F238E27FC236}">
                <a16:creationId xmlns:a16="http://schemas.microsoft.com/office/drawing/2014/main" id="{4D5831A3-C8D1-4007-B791-E4E276863FAD}"/>
              </a:ext>
            </a:extLst>
          </p:cNvPr>
          <p:cNvSpPr txBox="1"/>
          <p:nvPr/>
        </p:nvSpPr>
        <p:spPr>
          <a:xfrm>
            <a:off x="1981200" y="7658100"/>
            <a:ext cx="11277600" cy="707886"/>
          </a:xfrm>
          <a:prstGeom prst="rect">
            <a:avLst/>
          </a:prstGeom>
          <a:noFill/>
        </p:spPr>
        <p:txBody>
          <a:bodyPr wrap="square" rtlCol="0">
            <a:spAutoFit/>
          </a:bodyPr>
          <a:lstStyle/>
          <a:p>
            <a:r>
              <a:rPr lang="en-US" sz="4000" b="1" dirty="0">
                <a:solidFill>
                  <a:schemeClr val="bg1">
                    <a:lumMod val="95000"/>
                  </a:schemeClr>
                </a:solidFill>
                <a:latin typeface="Cormorant 1" panose="020B0604020202020204" charset="0"/>
                <a:ea typeface="Noto Serif JP" panose="020B0604020202020204" charset="-128"/>
                <a:cs typeface="Arial" panose="020B0604020202020204" pitchFamily="34" charset="0"/>
              </a:rPr>
              <a:t>Counsel Motions to Release Other Parties</a:t>
            </a:r>
          </a:p>
        </p:txBody>
      </p:sp>
      <p:sp>
        <p:nvSpPr>
          <p:cNvPr id="12" name="TextBox 11">
            <a:extLst>
              <a:ext uri="{FF2B5EF4-FFF2-40B4-BE49-F238E27FC236}">
                <a16:creationId xmlns:a16="http://schemas.microsoft.com/office/drawing/2014/main" id="{454631EB-E0D0-4AFD-BA9E-0E1F75F62BDB}"/>
              </a:ext>
            </a:extLst>
          </p:cNvPr>
          <p:cNvSpPr txBox="1"/>
          <p:nvPr/>
        </p:nvSpPr>
        <p:spPr>
          <a:xfrm>
            <a:off x="1855878" y="5981697"/>
            <a:ext cx="15136722" cy="639086"/>
          </a:xfrm>
          <a:prstGeom prst="rect">
            <a:avLst/>
          </a:prstGeom>
          <a:noFill/>
        </p:spPr>
        <p:txBody>
          <a:bodyPr wrap="square" rtlCol="0">
            <a:spAutoFit/>
          </a:bodyPr>
          <a:lstStyle/>
          <a:p>
            <a:pPr>
              <a:lnSpc>
                <a:spcPts val="4199"/>
              </a:lnSpc>
            </a:pPr>
            <a:r>
              <a:rPr lang="en-US" sz="4000" b="1" dirty="0">
                <a:solidFill>
                  <a:srgbClr val="F4F2EA"/>
                </a:solidFill>
                <a:latin typeface="Cormorant 1" panose="020B0604020202020204" charset="0"/>
                <a:ea typeface="Noto Serif JP" panose="020B0604020202020204" charset="-128"/>
                <a:cs typeface="Arial" panose="020B0604020202020204" pitchFamily="34" charset="0"/>
              </a:rPr>
              <a:t> Management Contract Exclusion</a:t>
            </a:r>
          </a:p>
        </p:txBody>
      </p:sp>
      <p:sp>
        <p:nvSpPr>
          <p:cNvPr id="13" name="TextBox 12">
            <a:extLst>
              <a:ext uri="{FF2B5EF4-FFF2-40B4-BE49-F238E27FC236}">
                <a16:creationId xmlns:a16="http://schemas.microsoft.com/office/drawing/2014/main" id="{834A35F8-52B3-4952-BE11-A75329CE31F4}"/>
              </a:ext>
            </a:extLst>
          </p:cNvPr>
          <p:cNvSpPr txBox="1"/>
          <p:nvPr/>
        </p:nvSpPr>
        <p:spPr>
          <a:xfrm>
            <a:off x="2057400" y="4445871"/>
            <a:ext cx="6324600" cy="639086"/>
          </a:xfrm>
          <a:prstGeom prst="rect">
            <a:avLst/>
          </a:prstGeom>
          <a:noFill/>
        </p:spPr>
        <p:txBody>
          <a:bodyPr wrap="square" rtlCol="0">
            <a:spAutoFit/>
          </a:bodyPr>
          <a:lstStyle/>
          <a:p>
            <a:pPr>
              <a:lnSpc>
                <a:spcPts val="4199"/>
              </a:lnSpc>
            </a:pPr>
            <a:r>
              <a:rPr lang="en-US" sz="4000" b="1" dirty="0">
                <a:solidFill>
                  <a:srgbClr val="F4F2EA"/>
                </a:solidFill>
                <a:latin typeface="Cormorant 1" panose="020B0604020202020204" charset="0"/>
                <a:ea typeface="Noto Serif JP" panose="020B0604020202020204" charset="-128"/>
                <a:cs typeface="Arial" panose="020B0604020202020204" pitchFamily="34" charset="0"/>
              </a:rPr>
              <a:t>Listed as Co-Defendants</a:t>
            </a:r>
          </a:p>
        </p:txBody>
      </p:sp>
      <p:sp>
        <p:nvSpPr>
          <p:cNvPr id="15" name="TextBox 14">
            <a:extLst>
              <a:ext uri="{FF2B5EF4-FFF2-40B4-BE49-F238E27FC236}">
                <a16:creationId xmlns:a16="http://schemas.microsoft.com/office/drawing/2014/main" id="{A0275DA5-93C4-4657-9387-B7986EE82556}"/>
              </a:ext>
            </a:extLst>
          </p:cNvPr>
          <p:cNvSpPr txBox="1"/>
          <p:nvPr/>
        </p:nvSpPr>
        <p:spPr>
          <a:xfrm>
            <a:off x="2133600" y="3117597"/>
            <a:ext cx="12192000" cy="639086"/>
          </a:xfrm>
          <a:prstGeom prst="rect">
            <a:avLst/>
          </a:prstGeom>
          <a:noFill/>
        </p:spPr>
        <p:txBody>
          <a:bodyPr wrap="square" rtlCol="0">
            <a:spAutoFit/>
          </a:bodyPr>
          <a:lstStyle/>
          <a:p>
            <a:pPr>
              <a:lnSpc>
                <a:spcPts val="4199"/>
              </a:lnSpc>
            </a:pPr>
            <a:r>
              <a:rPr lang="en-US" sz="4000" b="1" u="sng" dirty="0">
                <a:solidFill>
                  <a:schemeClr val="bg1">
                    <a:lumMod val="95000"/>
                  </a:schemeClr>
                </a:solidFill>
                <a:latin typeface="Cormorant 1" panose="020B0604020202020204" charset="0"/>
                <a:ea typeface="Noto Serif JP" panose="020B0604020202020204" charset="-128"/>
                <a:cs typeface="Arial" panose="020B0604020202020204" pitchFamily="34" charset="0"/>
              </a:rPr>
              <a:t>Ownership Risk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2EA"/>
        </a:solidFill>
        <a:effectLst/>
      </p:bgPr>
    </p:bg>
    <p:spTree>
      <p:nvGrpSpPr>
        <p:cNvPr id="1" name=""/>
        <p:cNvGrpSpPr/>
        <p:nvPr/>
      </p:nvGrpSpPr>
      <p:grpSpPr>
        <a:xfrm>
          <a:off x="0" y="0"/>
          <a:ext cx="0" cy="0"/>
          <a:chOff x="0" y="0"/>
          <a:chExt cx="0" cy="0"/>
        </a:xfrm>
      </p:grpSpPr>
      <p:sp>
        <p:nvSpPr>
          <p:cNvPr id="2" name="AutoShape 2"/>
          <p:cNvSpPr/>
          <p:nvPr/>
        </p:nvSpPr>
        <p:spPr>
          <a:xfrm>
            <a:off x="-56739" y="-9524"/>
            <a:ext cx="18344739" cy="8912309"/>
          </a:xfrm>
          <a:prstGeom prst="rect">
            <a:avLst/>
          </a:prstGeom>
          <a:solidFill>
            <a:srgbClr val="2E2E24"/>
          </a:solidFill>
        </p:spPr>
        <p:txBody>
          <a:bodyPr/>
          <a:lstStyle/>
          <a:p>
            <a:pPr algn="ctr"/>
            <a:endParaRPr lang="en-US" dirty="0">
              <a:solidFill>
                <a:schemeClr val="bg1"/>
              </a:solidFill>
              <a:latin typeface="Cormorant 1" panose="020B0604020202020204" charset="0"/>
              <a:cs typeface="Arial" panose="020B0604020202020204" pitchFamily="34" charset="0"/>
            </a:endParaRPr>
          </a:p>
        </p:txBody>
      </p:sp>
      <p:sp>
        <p:nvSpPr>
          <p:cNvPr id="3" name="AutoShape 3"/>
          <p:cNvSpPr/>
          <p:nvPr/>
        </p:nvSpPr>
        <p:spPr>
          <a:xfrm>
            <a:off x="0" y="777240"/>
            <a:ext cx="18288000" cy="0"/>
          </a:xfrm>
          <a:prstGeom prst="line">
            <a:avLst/>
          </a:prstGeom>
          <a:ln w="19050" cap="flat">
            <a:solidFill>
              <a:srgbClr val="AA834B"/>
            </a:solidFill>
            <a:prstDash val="solid"/>
            <a:headEnd type="none" w="sm" len="sm"/>
            <a:tailEnd type="none" w="sm" len="sm"/>
          </a:ln>
        </p:spPr>
      </p:sp>
      <p:sp>
        <p:nvSpPr>
          <p:cNvPr id="4" name="AutoShape 4"/>
          <p:cNvSpPr/>
          <p:nvPr/>
        </p:nvSpPr>
        <p:spPr>
          <a:xfrm rot="-5400000">
            <a:off x="-3219810" y="4835250"/>
            <a:ext cx="8135069" cy="0"/>
          </a:xfrm>
          <a:prstGeom prst="line">
            <a:avLst/>
          </a:prstGeom>
          <a:ln w="19050" cap="flat">
            <a:solidFill>
              <a:srgbClr val="AA834B"/>
            </a:solidFill>
            <a:prstDash val="solid"/>
            <a:headEnd type="none" w="sm" len="sm"/>
            <a:tailEnd type="none" w="sm" len="sm"/>
          </a:ln>
        </p:spPr>
      </p:sp>
      <p:sp>
        <p:nvSpPr>
          <p:cNvPr id="8" name="TextBox 8"/>
          <p:cNvSpPr txBox="1"/>
          <p:nvPr/>
        </p:nvSpPr>
        <p:spPr>
          <a:xfrm>
            <a:off x="990600" y="1324508"/>
            <a:ext cx="14673146" cy="1333698"/>
          </a:xfrm>
          <a:prstGeom prst="rect">
            <a:avLst/>
          </a:prstGeom>
        </p:spPr>
        <p:txBody>
          <a:bodyPr wrap="square" lIns="0" tIns="0" rIns="0" bIns="0" rtlCol="0" anchor="t">
            <a:spAutoFit/>
          </a:bodyPr>
          <a:lstStyle/>
          <a:p>
            <a:pPr>
              <a:lnSpc>
                <a:spcPts val="5600"/>
              </a:lnSpc>
            </a:pPr>
            <a:r>
              <a:rPr lang="en-US" sz="4000" b="1" u="sng" dirty="0">
                <a:solidFill>
                  <a:schemeClr val="bg1">
                    <a:lumMod val="95000"/>
                  </a:schemeClr>
                </a:solidFill>
                <a:latin typeface="Cormorant 1" panose="020B0604020202020204" charset="0"/>
                <a:cs typeface="Arial" panose="020B0604020202020204" pitchFamily="34" charset="0"/>
              </a:rPr>
              <a:t>Management Company Exposure</a:t>
            </a:r>
          </a:p>
          <a:p>
            <a:endParaRPr lang="en-US" sz="4000" b="1" dirty="0"/>
          </a:p>
        </p:txBody>
      </p:sp>
      <p:sp>
        <p:nvSpPr>
          <p:cNvPr id="5" name="TextBox 4">
            <a:extLst>
              <a:ext uri="{FF2B5EF4-FFF2-40B4-BE49-F238E27FC236}">
                <a16:creationId xmlns:a16="http://schemas.microsoft.com/office/drawing/2014/main" id="{D6B64B91-7A0C-4E63-B572-A8AC476070E8}"/>
              </a:ext>
            </a:extLst>
          </p:cNvPr>
          <p:cNvSpPr txBox="1"/>
          <p:nvPr/>
        </p:nvSpPr>
        <p:spPr>
          <a:xfrm>
            <a:off x="847724" y="2748955"/>
            <a:ext cx="6467476" cy="707886"/>
          </a:xfrm>
          <a:prstGeom prst="rect">
            <a:avLst/>
          </a:prstGeom>
          <a:noFill/>
        </p:spPr>
        <p:txBody>
          <a:bodyPr wrap="square" rtlCol="0">
            <a:spAutoFit/>
          </a:bodyPr>
          <a:lstStyle/>
          <a:p>
            <a:r>
              <a:rPr lang="en-US" sz="4000" b="1" dirty="0">
                <a:solidFill>
                  <a:schemeClr val="bg1">
                    <a:lumMod val="95000"/>
                  </a:schemeClr>
                </a:solidFill>
                <a:latin typeface="Cormorant 1" panose="020B0604020202020204" charset="0"/>
                <a:cs typeface="Arial" panose="020B0604020202020204" pitchFamily="34" charset="0"/>
              </a:rPr>
              <a:t>Contractually Obligated</a:t>
            </a:r>
          </a:p>
        </p:txBody>
      </p:sp>
      <p:sp>
        <p:nvSpPr>
          <p:cNvPr id="6" name="TextBox 5">
            <a:extLst>
              <a:ext uri="{FF2B5EF4-FFF2-40B4-BE49-F238E27FC236}">
                <a16:creationId xmlns:a16="http://schemas.microsoft.com/office/drawing/2014/main" id="{ADFB7BFC-8087-4EC2-87EC-B630D108B4C8}"/>
              </a:ext>
            </a:extLst>
          </p:cNvPr>
          <p:cNvSpPr txBox="1"/>
          <p:nvPr/>
        </p:nvSpPr>
        <p:spPr>
          <a:xfrm>
            <a:off x="847723" y="3695700"/>
            <a:ext cx="5705475" cy="1426031"/>
          </a:xfrm>
          <a:prstGeom prst="rect">
            <a:avLst/>
          </a:prstGeom>
          <a:noFill/>
        </p:spPr>
        <p:txBody>
          <a:bodyPr wrap="square" rtlCol="0">
            <a:spAutoFit/>
          </a:bodyPr>
          <a:lstStyle/>
          <a:p>
            <a:pPr>
              <a:lnSpc>
                <a:spcPts val="5600"/>
              </a:lnSpc>
            </a:pPr>
            <a:endParaRPr lang="en-US" sz="1800" dirty="0">
              <a:solidFill>
                <a:schemeClr val="bg1">
                  <a:lumMod val="95000"/>
                </a:schemeClr>
              </a:solidFill>
              <a:latin typeface="Arial" panose="020B0604020202020204" pitchFamily="34" charset="0"/>
              <a:cs typeface="Arial" panose="020B0604020202020204" pitchFamily="34" charset="0"/>
            </a:endParaRPr>
          </a:p>
          <a:p>
            <a:r>
              <a:rPr lang="en-US" sz="4000" b="1" dirty="0">
                <a:solidFill>
                  <a:schemeClr val="bg1">
                    <a:lumMod val="95000"/>
                  </a:schemeClr>
                </a:solidFill>
                <a:latin typeface="Cormorant 1" panose="020B0604020202020204" charset="0"/>
                <a:cs typeface="Arial" panose="020B0604020202020204" pitchFamily="34" charset="0"/>
              </a:rPr>
              <a:t>Duty of Care</a:t>
            </a:r>
          </a:p>
        </p:txBody>
      </p:sp>
      <p:sp>
        <p:nvSpPr>
          <p:cNvPr id="7" name="TextBox 6">
            <a:extLst>
              <a:ext uri="{FF2B5EF4-FFF2-40B4-BE49-F238E27FC236}">
                <a16:creationId xmlns:a16="http://schemas.microsoft.com/office/drawing/2014/main" id="{72CC7DF4-0EA2-4391-9D83-F0AE6827DE77}"/>
              </a:ext>
            </a:extLst>
          </p:cNvPr>
          <p:cNvSpPr txBox="1"/>
          <p:nvPr/>
        </p:nvSpPr>
        <p:spPr>
          <a:xfrm>
            <a:off x="906450" y="5981700"/>
            <a:ext cx="12123746" cy="707886"/>
          </a:xfrm>
          <a:prstGeom prst="rect">
            <a:avLst/>
          </a:prstGeom>
          <a:noFill/>
        </p:spPr>
        <p:txBody>
          <a:bodyPr wrap="square" rtlCol="0">
            <a:spAutoFit/>
          </a:bodyPr>
          <a:lstStyle/>
          <a:p>
            <a:r>
              <a:rPr lang="en-US" sz="4000" b="1" dirty="0">
                <a:solidFill>
                  <a:schemeClr val="bg1">
                    <a:lumMod val="95000"/>
                  </a:schemeClr>
                </a:solidFill>
                <a:latin typeface="Cormorant 1" panose="020B0604020202020204" charset="0"/>
                <a:cs typeface="Arial" panose="020B0604020202020204" pitchFamily="34" charset="0"/>
              </a:rPr>
              <a:t>Workers Typically Under Management Employ</a:t>
            </a:r>
          </a:p>
        </p:txBody>
      </p:sp>
    </p:spTree>
    <p:extLst>
      <p:ext uri="{BB962C8B-B14F-4D97-AF65-F5344CB8AC3E}">
        <p14:creationId xmlns:p14="http://schemas.microsoft.com/office/powerpoint/2010/main" val="264912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6739" y="0"/>
            <a:ext cx="18344739" cy="8912309"/>
          </a:xfrm>
          <a:prstGeom prst="rect">
            <a:avLst/>
          </a:prstGeom>
          <a:solidFill>
            <a:srgbClr val="2E2E24"/>
          </a:solidFill>
        </p:spPr>
      </p:sp>
      <p:sp>
        <p:nvSpPr>
          <p:cNvPr id="3" name="AutoShape 3"/>
          <p:cNvSpPr/>
          <p:nvPr/>
        </p:nvSpPr>
        <p:spPr>
          <a:xfrm>
            <a:off x="0" y="777240"/>
            <a:ext cx="18288000" cy="0"/>
          </a:xfrm>
          <a:prstGeom prst="line">
            <a:avLst/>
          </a:prstGeom>
          <a:ln w="19050" cap="flat">
            <a:solidFill>
              <a:srgbClr val="AA834B"/>
            </a:solidFill>
            <a:prstDash val="solid"/>
            <a:headEnd type="none" w="sm" len="sm"/>
            <a:tailEnd type="none" w="sm" len="sm"/>
          </a:ln>
        </p:spPr>
      </p:sp>
      <p:sp>
        <p:nvSpPr>
          <p:cNvPr id="4" name="AutoShape 4"/>
          <p:cNvSpPr/>
          <p:nvPr/>
        </p:nvSpPr>
        <p:spPr>
          <a:xfrm rot="-5400000">
            <a:off x="-3219810" y="4835250"/>
            <a:ext cx="8135069" cy="0"/>
          </a:xfrm>
          <a:prstGeom prst="line">
            <a:avLst/>
          </a:prstGeom>
          <a:ln w="19050" cap="flat">
            <a:solidFill>
              <a:srgbClr val="AA834B"/>
            </a:solidFill>
            <a:prstDash val="solid"/>
            <a:headEnd type="none" w="sm" len="sm"/>
            <a:tailEnd type="none" w="sm" len="sm"/>
          </a:ln>
        </p:spPr>
      </p:sp>
      <p:sp>
        <p:nvSpPr>
          <p:cNvPr id="8" name="TextBox 8"/>
          <p:cNvSpPr txBox="1"/>
          <p:nvPr/>
        </p:nvSpPr>
        <p:spPr>
          <a:xfrm>
            <a:off x="1143000" y="1133178"/>
            <a:ext cx="16611593" cy="1392176"/>
          </a:xfrm>
          <a:prstGeom prst="rect">
            <a:avLst/>
          </a:prstGeom>
        </p:spPr>
        <p:txBody>
          <a:bodyPr wrap="square" lIns="0" tIns="0" rIns="0" bIns="0" rtlCol="0" anchor="t">
            <a:spAutoFit/>
          </a:bodyPr>
          <a:lstStyle/>
          <a:p>
            <a:pPr algn="ctr">
              <a:lnSpc>
                <a:spcPts val="5600"/>
              </a:lnSpc>
            </a:pPr>
            <a:r>
              <a:rPr lang="en-US" sz="4000" b="1" u="sng" dirty="0">
                <a:solidFill>
                  <a:schemeClr val="bg1">
                    <a:lumMod val="95000"/>
                  </a:schemeClr>
                </a:solidFill>
                <a:latin typeface="Cormorant 1" panose="020B0604020202020204" charset="0"/>
                <a:cs typeface="Arial" panose="020B0604020202020204" pitchFamily="34" charset="0"/>
              </a:rPr>
              <a:t>Litigated Hotel Cases</a:t>
            </a:r>
          </a:p>
          <a:p>
            <a:pPr algn="ctr">
              <a:lnSpc>
                <a:spcPts val="5600"/>
              </a:lnSpc>
            </a:pPr>
            <a:endParaRPr lang="en-US" sz="4000" b="1" dirty="0"/>
          </a:p>
        </p:txBody>
      </p:sp>
      <p:sp>
        <p:nvSpPr>
          <p:cNvPr id="9" name="TextBox 8">
            <a:extLst>
              <a:ext uri="{FF2B5EF4-FFF2-40B4-BE49-F238E27FC236}">
                <a16:creationId xmlns:a16="http://schemas.microsoft.com/office/drawing/2014/main" id="{90F5835C-425D-4912-80C2-752DB7DE1EE0}"/>
              </a:ext>
            </a:extLst>
          </p:cNvPr>
          <p:cNvSpPr txBox="1"/>
          <p:nvPr/>
        </p:nvSpPr>
        <p:spPr>
          <a:xfrm>
            <a:off x="922363" y="1866900"/>
            <a:ext cx="14851035" cy="2472472"/>
          </a:xfrm>
          <a:prstGeom prst="rect">
            <a:avLst/>
          </a:prstGeom>
          <a:noFill/>
        </p:spPr>
        <p:txBody>
          <a:bodyPr wrap="square" rtlCol="0">
            <a:spAutoFit/>
          </a:bodyPr>
          <a:lstStyle/>
          <a:p>
            <a:pPr>
              <a:lnSpc>
                <a:spcPts val="5600"/>
              </a:lnSpc>
            </a:pPr>
            <a:endParaRPr lang="en-US" sz="1200" dirty="0">
              <a:solidFill>
                <a:schemeClr val="bg1">
                  <a:lumMod val="95000"/>
                </a:schemeClr>
              </a:solidFill>
              <a:latin typeface="Arial" panose="020B0604020202020204" pitchFamily="34" charset="0"/>
              <a:cs typeface="Arial" panose="020B0604020202020204" pitchFamily="34" charset="0"/>
            </a:endParaRPr>
          </a:p>
          <a:p>
            <a:r>
              <a:rPr lang="en-US" sz="4000" b="1" dirty="0">
                <a:solidFill>
                  <a:schemeClr val="bg1">
                    <a:lumMod val="95000"/>
                  </a:schemeClr>
                </a:solidFill>
                <a:latin typeface="Cormorant 1" panose="020B0604020202020204" charset="0"/>
                <a:cs typeface="Arial" panose="020B0604020202020204" pitchFamily="34" charset="0"/>
              </a:rPr>
              <a:t>Marchionda v. John Q. Hammons Management, LLC and Atrium TRS, LP</a:t>
            </a:r>
          </a:p>
          <a:p>
            <a:r>
              <a:rPr lang="en-US" sz="2800" b="1" dirty="0">
                <a:solidFill>
                  <a:schemeClr val="bg1">
                    <a:lumMod val="95000"/>
                  </a:schemeClr>
                </a:solidFill>
                <a:latin typeface="Cormorant 1" panose="020B0604020202020204" charset="0"/>
                <a:cs typeface="Arial" panose="020B0604020202020204" pitchFamily="34" charset="0"/>
              </a:rPr>
              <a:t>Incident Date:   04/2014                       Settlement Date: 02/13/2019		Settlement: Confidential</a:t>
            </a:r>
          </a:p>
        </p:txBody>
      </p:sp>
      <p:sp>
        <p:nvSpPr>
          <p:cNvPr id="7" name="TextBox 6">
            <a:extLst>
              <a:ext uri="{FF2B5EF4-FFF2-40B4-BE49-F238E27FC236}">
                <a16:creationId xmlns:a16="http://schemas.microsoft.com/office/drawing/2014/main" id="{2F9A0BE3-50A3-E54F-B5D3-B19155BE8A82}"/>
              </a:ext>
            </a:extLst>
          </p:cNvPr>
          <p:cNvSpPr txBox="1"/>
          <p:nvPr/>
        </p:nvSpPr>
        <p:spPr>
          <a:xfrm>
            <a:off x="943704" y="4456154"/>
            <a:ext cx="16517908" cy="2739211"/>
          </a:xfrm>
          <a:prstGeom prst="rect">
            <a:avLst/>
          </a:prstGeom>
          <a:noFill/>
        </p:spPr>
        <p:txBody>
          <a:bodyPr wrap="square" rtlCol="0">
            <a:spAutoFit/>
          </a:bodyPr>
          <a:lstStyle/>
          <a:p>
            <a:pPr marL="742950" lvl="1" indent="-285750">
              <a:buFont typeface="Wingdings" pitchFamily="2" charset="2"/>
              <a:buChar char="q"/>
            </a:pPr>
            <a:r>
              <a:rPr lang="en-US" sz="3600" dirty="0">
                <a:solidFill>
                  <a:schemeClr val="bg1"/>
                </a:solidFill>
              </a:rPr>
              <a:t>Embassy Suites – Hilton Franchise</a:t>
            </a:r>
          </a:p>
          <a:p>
            <a:pPr marL="742950" lvl="1" indent="-285750">
              <a:buFont typeface="Wingdings" pitchFamily="2" charset="2"/>
              <a:buChar char="q"/>
            </a:pPr>
            <a:r>
              <a:rPr lang="en-US" sz="3600" dirty="0">
                <a:solidFill>
                  <a:schemeClr val="bg1"/>
                </a:solidFill>
              </a:rPr>
              <a:t>John Q. Hammons – Management Company</a:t>
            </a:r>
          </a:p>
          <a:p>
            <a:pPr marL="742950" lvl="1" indent="-285750">
              <a:buFont typeface="Wingdings" pitchFamily="2" charset="2"/>
              <a:buChar char="q"/>
            </a:pPr>
            <a:r>
              <a:rPr lang="en-US" sz="3600" dirty="0">
                <a:solidFill>
                  <a:schemeClr val="bg1"/>
                </a:solidFill>
              </a:rPr>
              <a:t>Atrium TRS – Owner </a:t>
            </a:r>
          </a:p>
          <a:p>
            <a:pPr marL="742950" lvl="1" indent="-285750">
              <a:buFont typeface="Wingdings" pitchFamily="2" charset="2"/>
              <a:buChar char="q"/>
            </a:pPr>
            <a:endParaRPr lang="en-US" sz="2800" dirty="0">
              <a:solidFill>
                <a:schemeClr val="bg1"/>
              </a:solidFill>
            </a:endParaRPr>
          </a:p>
          <a:p>
            <a:pPr lvl="1"/>
            <a:r>
              <a:rPr lang="en-US" sz="2800" dirty="0">
                <a:solidFill>
                  <a:schemeClr val="bg1"/>
                </a:solidFill>
              </a:rPr>
              <a:t>* </a:t>
            </a:r>
            <a:r>
              <a:rPr lang="en-US" sz="3600" dirty="0">
                <a:solidFill>
                  <a:schemeClr val="bg1"/>
                </a:solidFill>
              </a:rPr>
              <a:t>Plaintiff only sued management company and owner</a:t>
            </a:r>
          </a:p>
        </p:txBody>
      </p:sp>
    </p:spTree>
    <p:extLst>
      <p:ext uri="{BB962C8B-B14F-4D97-AF65-F5344CB8AC3E}">
        <p14:creationId xmlns:p14="http://schemas.microsoft.com/office/powerpoint/2010/main" val="383245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2EA"/>
        </a:solidFill>
        <a:effectLst/>
      </p:bgPr>
    </p:bg>
    <p:spTree>
      <p:nvGrpSpPr>
        <p:cNvPr id="1" name=""/>
        <p:cNvGrpSpPr/>
        <p:nvPr/>
      </p:nvGrpSpPr>
      <p:grpSpPr>
        <a:xfrm>
          <a:off x="0" y="0"/>
          <a:ext cx="0" cy="0"/>
          <a:chOff x="0" y="0"/>
          <a:chExt cx="0" cy="0"/>
        </a:xfrm>
      </p:grpSpPr>
      <p:sp>
        <p:nvSpPr>
          <p:cNvPr id="2" name="AutoShape 2"/>
          <p:cNvSpPr/>
          <p:nvPr/>
        </p:nvSpPr>
        <p:spPr>
          <a:xfrm>
            <a:off x="-56739" y="0"/>
            <a:ext cx="18344739" cy="8912309"/>
          </a:xfrm>
          <a:prstGeom prst="rect">
            <a:avLst/>
          </a:prstGeom>
          <a:solidFill>
            <a:srgbClr val="2E2E24"/>
          </a:solidFill>
        </p:spPr>
      </p:sp>
      <p:sp>
        <p:nvSpPr>
          <p:cNvPr id="3" name="AutoShape 3"/>
          <p:cNvSpPr/>
          <p:nvPr/>
        </p:nvSpPr>
        <p:spPr>
          <a:xfrm>
            <a:off x="0" y="777240"/>
            <a:ext cx="18288000" cy="0"/>
          </a:xfrm>
          <a:prstGeom prst="line">
            <a:avLst/>
          </a:prstGeom>
          <a:ln w="19050" cap="flat">
            <a:solidFill>
              <a:srgbClr val="AA834B"/>
            </a:solidFill>
            <a:prstDash val="solid"/>
            <a:headEnd type="none" w="sm" len="sm"/>
            <a:tailEnd type="none" w="sm" len="sm"/>
          </a:ln>
        </p:spPr>
      </p:sp>
      <p:sp>
        <p:nvSpPr>
          <p:cNvPr id="4" name="AutoShape 4"/>
          <p:cNvSpPr/>
          <p:nvPr/>
        </p:nvSpPr>
        <p:spPr>
          <a:xfrm rot="-5400000">
            <a:off x="-3219810" y="4835250"/>
            <a:ext cx="8135069" cy="0"/>
          </a:xfrm>
          <a:prstGeom prst="line">
            <a:avLst/>
          </a:prstGeom>
          <a:ln w="19050" cap="flat">
            <a:solidFill>
              <a:srgbClr val="AA834B"/>
            </a:solidFill>
            <a:prstDash val="solid"/>
            <a:headEnd type="none" w="sm" len="sm"/>
            <a:tailEnd type="none" w="sm" len="sm"/>
          </a:ln>
        </p:spPr>
      </p:sp>
      <p:sp>
        <p:nvSpPr>
          <p:cNvPr id="8" name="TextBox 8"/>
          <p:cNvSpPr txBox="1"/>
          <p:nvPr/>
        </p:nvSpPr>
        <p:spPr>
          <a:xfrm>
            <a:off x="914401" y="876302"/>
            <a:ext cx="6934199" cy="2051844"/>
          </a:xfrm>
          <a:prstGeom prst="rect">
            <a:avLst/>
          </a:prstGeom>
        </p:spPr>
        <p:txBody>
          <a:bodyPr wrap="square" lIns="0" tIns="0" rIns="0" bIns="0" rtlCol="0" anchor="t">
            <a:spAutoFit/>
          </a:bodyPr>
          <a:lstStyle/>
          <a:p>
            <a:pPr>
              <a:lnSpc>
                <a:spcPts val="5600"/>
              </a:lnSpc>
            </a:pPr>
            <a:r>
              <a:rPr lang="en-US" sz="4000" b="1" dirty="0">
                <a:solidFill>
                  <a:schemeClr val="bg1">
                    <a:lumMod val="95000"/>
                  </a:schemeClr>
                </a:solidFill>
                <a:latin typeface="Cormorant 1" panose="020B0604020202020204" charset="0"/>
                <a:cs typeface="Arial" panose="020B0604020202020204" pitchFamily="34" charset="0"/>
              </a:rPr>
              <a:t> </a:t>
            </a:r>
            <a:r>
              <a:rPr lang="en-US" sz="4000" b="1" u="sng" dirty="0">
                <a:solidFill>
                  <a:schemeClr val="bg1">
                    <a:lumMod val="95000"/>
                  </a:schemeClr>
                </a:solidFill>
                <a:latin typeface="Cormorant 1" panose="020B0604020202020204" charset="0"/>
                <a:cs typeface="Arial" panose="020B0604020202020204" pitchFamily="34" charset="0"/>
              </a:rPr>
              <a:t>Insurance Exposure</a:t>
            </a:r>
          </a:p>
          <a:p>
            <a:pPr>
              <a:lnSpc>
                <a:spcPts val="5600"/>
              </a:lnSpc>
            </a:pPr>
            <a:endParaRPr lang="en-US" sz="4000" b="1" u="sng" dirty="0">
              <a:solidFill>
                <a:schemeClr val="bg1">
                  <a:lumMod val="95000"/>
                </a:schemeClr>
              </a:solidFill>
              <a:latin typeface="Cormorant 1" panose="020B0604020202020204" charset="0"/>
              <a:cs typeface="Arial" panose="020B0604020202020204" pitchFamily="34" charset="0"/>
            </a:endParaRPr>
          </a:p>
          <a:p>
            <a:endParaRPr lang="en-US" sz="4000" b="1" dirty="0"/>
          </a:p>
        </p:txBody>
      </p:sp>
      <p:sp>
        <p:nvSpPr>
          <p:cNvPr id="5" name="TextBox 4">
            <a:extLst>
              <a:ext uri="{FF2B5EF4-FFF2-40B4-BE49-F238E27FC236}">
                <a16:creationId xmlns:a16="http://schemas.microsoft.com/office/drawing/2014/main" id="{5986B82D-40F6-447E-8D05-B3E8289D1E20}"/>
              </a:ext>
            </a:extLst>
          </p:cNvPr>
          <p:cNvSpPr txBox="1"/>
          <p:nvPr/>
        </p:nvSpPr>
        <p:spPr>
          <a:xfrm>
            <a:off x="914396" y="3848100"/>
            <a:ext cx="6172201" cy="773738"/>
          </a:xfrm>
          <a:prstGeom prst="rect">
            <a:avLst/>
          </a:prstGeom>
          <a:noFill/>
        </p:spPr>
        <p:txBody>
          <a:bodyPr wrap="square" rtlCol="0">
            <a:spAutoFit/>
          </a:bodyPr>
          <a:lstStyle/>
          <a:p>
            <a:pPr>
              <a:lnSpc>
                <a:spcPts val="5600"/>
              </a:lnSpc>
            </a:pPr>
            <a:r>
              <a:rPr lang="en-US" sz="4000" b="1" dirty="0">
                <a:solidFill>
                  <a:schemeClr val="bg1">
                    <a:lumMod val="95000"/>
                  </a:schemeClr>
                </a:solidFill>
                <a:latin typeface="Cormorant 1" panose="020B0604020202020204" charset="0"/>
                <a:cs typeface="Arial" panose="020B0604020202020204" pitchFamily="34" charset="0"/>
              </a:rPr>
              <a:t>Legal Fees</a:t>
            </a:r>
          </a:p>
        </p:txBody>
      </p:sp>
      <p:sp>
        <p:nvSpPr>
          <p:cNvPr id="6" name="TextBox 5">
            <a:extLst>
              <a:ext uri="{FF2B5EF4-FFF2-40B4-BE49-F238E27FC236}">
                <a16:creationId xmlns:a16="http://schemas.microsoft.com/office/drawing/2014/main" id="{E15E38F7-826D-46A1-94F1-481865CAE273}"/>
              </a:ext>
            </a:extLst>
          </p:cNvPr>
          <p:cNvSpPr txBox="1"/>
          <p:nvPr/>
        </p:nvSpPr>
        <p:spPr>
          <a:xfrm>
            <a:off x="781053" y="2314710"/>
            <a:ext cx="10039346" cy="773738"/>
          </a:xfrm>
          <a:prstGeom prst="rect">
            <a:avLst/>
          </a:prstGeom>
          <a:noFill/>
        </p:spPr>
        <p:txBody>
          <a:bodyPr wrap="square" rtlCol="0">
            <a:spAutoFit/>
          </a:bodyPr>
          <a:lstStyle/>
          <a:p>
            <a:pPr>
              <a:lnSpc>
                <a:spcPts val="5600"/>
              </a:lnSpc>
            </a:pPr>
            <a:r>
              <a:rPr lang="en-US" sz="4000" b="1" dirty="0">
                <a:solidFill>
                  <a:schemeClr val="bg1">
                    <a:lumMod val="95000"/>
                  </a:schemeClr>
                </a:solidFill>
                <a:latin typeface="Cormorant 1" panose="020B0604020202020204" charset="0"/>
                <a:cs typeface="Arial" panose="020B0604020202020204" pitchFamily="34" charset="0"/>
              </a:rPr>
              <a:t> Insurance Experience</a:t>
            </a:r>
          </a:p>
        </p:txBody>
      </p:sp>
      <p:sp>
        <p:nvSpPr>
          <p:cNvPr id="7" name="TextBox 6">
            <a:extLst>
              <a:ext uri="{FF2B5EF4-FFF2-40B4-BE49-F238E27FC236}">
                <a16:creationId xmlns:a16="http://schemas.microsoft.com/office/drawing/2014/main" id="{3E2F5061-CB27-4E02-A0E6-FAF1BF57635F}"/>
              </a:ext>
            </a:extLst>
          </p:cNvPr>
          <p:cNvSpPr txBox="1"/>
          <p:nvPr/>
        </p:nvSpPr>
        <p:spPr>
          <a:xfrm>
            <a:off x="847724" y="5311005"/>
            <a:ext cx="8753475" cy="773738"/>
          </a:xfrm>
          <a:prstGeom prst="rect">
            <a:avLst/>
          </a:prstGeom>
          <a:noFill/>
        </p:spPr>
        <p:txBody>
          <a:bodyPr wrap="square" rtlCol="0">
            <a:spAutoFit/>
          </a:bodyPr>
          <a:lstStyle/>
          <a:p>
            <a:pPr>
              <a:lnSpc>
                <a:spcPts val="5600"/>
              </a:lnSpc>
            </a:pPr>
            <a:r>
              <a:rPr lang="en-US" sz="4000" b="1" dirty="0">
                <a:solidFill>
                  <a:schemeClr val="bg1">
                    <a:lumMod val="95000"/>
                  </a:schemeClr>
                </a:solidFill>
                <a:latin typeface="Cormorant 1" panose="020B0604020202020204" charset="0"/>
                <a:cs typeface="Arial" panose="020B0604020202020204" pitchFamily="34" charset="0"/>
              </a:rPr>
              <a:t>Ownership &amp; Control of Claim</a:t>
            </a:r>
          </a:p>
        </p:txBody>
      </p:sp>
      <p:sp>
        <p:nvSpPr>
          <p:cNvPr id="9" name="TextBox 8">
            <a:extLst>
              <a:ext uri="{FF2B5EF4-FFF2-40B4-BE49-F238E27FC236}">
                <a16:creationId xmlns:a16="http://schemas.microsoft.com/office/drawing/2014/main" id="{91E24B5B-3110-4EFC-96A5-A55DD5758AD4}"/>
              </a:ext>
            </a:extLst>
          </p:cNvPr>
          <p:cNvSpPr txBox="1"/>
          <p:nvPr/>
        </p:nvSpPr>
        <p:spPr>
          <a:xfrm>
            <a:off x="781050" y="6773910"/>
            <a:ext cx="13392150" cy="773738"/>
          </a:xfrm>
          <a:prstGeom prst="rect">
            <a:avLst/>
          </a:prstGeom>
          <a:noFill/>
        </p:spPr>
        <p:txBody>
          <a:bodyPr wrap="square" rtlCol="0">
            <a:spAutoFit/>
          </a:bodyPr>
          <a:lstStyle/>
          <a:p>
            <a:pPr>
              <a:lnSpc>
                <a:spcPts val="5600"/>
              </a:lnSpc>
            </a:pPr>
            <a:r>
              <a:rPr lang="en-US" sz="4000" b="1" dirty="0">
                <a:solidFill>
                  <a:schemeClr val="bg1">
                    <a:lumMod val="95000"/>
                  </a:schemeClr>
                </a:solidFill>
                <a:latin typeface="Cormorant 1" panose="020B0604020202020204" charset="0"/>
                <a:cs typeface="Arial" panose="020B0604020202020204" pitchFamily="34" charset="0"/>
              </a:rPr>
              <a:t> Impact of Litigation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2EA"/>
        </a:solidFill>
        <a:effectLst/>
      </p:bgPr>
    </p:bg>
    <p:spTree>
      <p:nvGrpSpPr>
        <p:cNvPr id="1" name=""/>
        <p:cNvGrpSpPr/>
        <p:nvPr/>
      </p:nvGrpSpPr>
      <p:grpSpPr>
        <a:xfrm>
          <a:off x="0" y="0"/>
          <a:ext cx="0" cy="0"/>
          <a:chOff x="0" y="0"/>
          <a:chExt cx="0" cy="0"/>
        </a:xfrm>
      </p:grpSpPr>
      <p:sp>
        <p:nvSpPr>
          <p:cNvPr id="2" name="AutoShape 2"/>
          <p:cNvSpPr/>
          <p:nvPr/>
        </p:nvSpPr>
        <p:spPr>
          <a:xfrm>
            <a:off x="-56739" y="0"/>
            <a:ext cx="18344739" cy="8912309"/>
          </a:xfrm>
          <a:prstGeom prst="rect">
            <a:avLst/>
          </a:prstGeom>
          <a:solidFill>
            <a:srgbClr val="2E2E24"/>
          </a:solidFill>
        </p:spPr>
      </p:sp>
      <p:sp>
        <p:nvSpPr>
          <p:cNvPr id="3" name="AutoShape 3"/>
          <p:cNvSpPr/>
          <p:nvPr/>
        </p:nvSpPr>
        <p:spPr>
          <a:xfrm>
            <a:off x="0" y="777240"/>
            <a:ext cx="18288000" cy="0"/>
          </a:xfrm>
          <a:prstGeom prst="line">
            <a:avLst/>
          </a:prstGeom>
          <a:ln w="19050" cap="flat">
            <a:solidFill>
              <a:srgbClr val="AA834B"/>
            </a:solidFill>
            <a:prstDash val="solid"/>
            <a:headEnd type="none" w="sm" len="sm"/>
            <a:tailEnd type="none" w="sm" len="sm"/>
          </a:ln>
        </p:spPr>
      </p:sp>
      <p:sp>
        <p:nvSpPr>
          <p:cNvPr id="4" name="AutoShape 4"/>
          <p:cNvSpPr/>
          <p:nvPr/>
        </p:nvSpPr>
        <p:spPr>
          <a:xfrm rot="-5400000">
            <a:off x="-3219810" y="4835250"/>
            <a:ext cx="8135069" cy="0"/>
          </a:xfrm>
          <a:prstGeom prst="line">
            <a:avLst/>
          </a:prstGeom>
          <a:ln w="19050" cap="flat">
            <a:solidFill>
              <a:srgbClr val="AA834B"/>
            </a:solidFill>
            <a:prstDash val="solid"/>
            <a:headEnd type="none" w="sm" len="sm"/>
            <a:tailEnd type="none" w="sm" len="sm"/>
          </a:ln>
        </p:spPr>
      </p:sp>
      <p:sp>
        <p:nvSpPr>
          <p:cNvPr id="8" name="TextBox 8"/>
          <p:cNvSpPr txBox="1"/>
          <p:nvPr/>
        </p:nvSpPr>
        <p:spPr>
          <a:xfrm>
            <a:off x="1143000" y="1133178"/>
            <a:ext cx="16611593" cy="1392176"/>
          </a:xfrm>
          <a:prstGeom prst="rect">
            <a:avLst/>
          </a:prstGeom>
        </p:spPr>
        <p:txBody>
          <a:bodyPr wrap="square" lIns="0" tIns="0" rIns="0" bIns="0" rtlCol="0" anchor="t">
            <a:spAutoFit/>
          </a:bodyPr>
          <a:lstStyle/>
          <a:p>
            <a:pPr algn="ctr">
              <a:lnSpc>
                <a:spcPts val="5600"/>
              </a:lnSpc>
            </a:pPr>
            <a:r>
              <a:rPr lang="en-US" sz="4000" b="1" u="sng" dirty="0">
                <a:solidFill>
                  <a:schemeClr val="bg1">
                    <a:lumMod val="95000"/>
                  </a:schemeClr>
                </a:solidFill>
                <a:latin typeface="Cormorant 1" panose="020B0604020202020204" charset="0"/>
                <a:cs typeface="Arial" panose="020B0604020202020204" pitchFamily="34" charset="0"/>
              </a:rPr>
              <a:t>Litigated Hotel Cases</a:t>
            </a:r>
          </a:p>
          <a:p>
            <a:pPr algn="ctr">
              <a:lnSpc>
                <a:spcPts val="5600"/>
              </a:lnSpc>
            </a:pPr>
            <a:endParaRPr lang="en-US" sz="4000" b="1" dirty="0"/>
          </a:p>
        </p:txBody>
      </p:sp>
      <p:sp>
        <p:nvSpPr>
          <p:cNvPr id="9" name="TextBox 8">
            <a:extLst>
              <a:ext uri="{FF2B5EF4-FFF2-40B4-BE49-F238E27FC236}">
                <a16:creationId xmlns:a16="http://schemas.microsoft.com/office/drawing/2014/main" id="{90F5835C-425D-4912-80C2-752DB7DE1EE0}"/>
              </a:ext>
            </a:extLst>
          </p:cNvPr>
          <p:cNvSpPr txBox="1"/>
          <p:nvPr/>
        </p:nvSpPr>
        <p:spPr>
          <a:xfrm>
            <a:off x="922363" y="1866900"/>
            <a:ext cx="14851035" cy="1856919"/>
          </a:xfrm>
          <a:prstGeom prst="rect">
            <a:avLst/>
          </a:prstGeom>
          <a:noFill/>
        </p:spPr>
        <p:txBody>
          <a:bodyPr wrap="square" rtlCol="0">
            <a:spAutoFit/>
          </a:bodyPr>
          <a:lstStyle/>
          <a:p>
            <a:pPr>
              <a:lnSpc>
                <a:spcPts val="5600"/>
              </a:lnSpc>
            </a:pPr>
            <a:endParaRPr lang="en-US" sz="1200" dirty="0">
              <a:solidFill>
                <a:schemeClr val="bg1">
                  <a:lumMod val="95000"/>
                </a:schemeClr>
              </a:solidFill>
              <a:latin typeface="Arial" panose="020B0604020202020204" pitchFamily="34" charset="0"/>
              <a:cs typeface="Arial" panose="020B0604020202020204" pitchFamily="34" charset="0"/>
            </a:endParaRPr>
          </a:p>
          <a:p>
            <a:r>
              <a:rPr lang="en-US" sz="4000" b="1" dirty="0">
                <a:solidFill>
                  <a:schemeClr val="bg1">
                    <a:lumMod val="95000"/>
                  </a:schemeClr>
                </a:solidFill>
                <a:latin typeface="Cormorant 1" panose="020B0604020202020204" charset="0"/>
                <a:cs typeface="Arial" panose="020B0604020202020204" pitchFamily="34" charset="0"/>
              </a:rPr>
              <a:t>Kathleen Dawson v. Hilton Management, LLC</a:t>
            </a:r>
          </a:p>
          <a:p>
            <a:r>
              <a:rPr lang="en-US" sz="2800" b="1" dirty="0">
                <a:solidFill>
                  <a:schemeClr val="bg1">
                    <a:lumMod val="95000"/>
                  </a:schemeClr>
                </a:solidFill>
                <a:latin typeface="Cormorant 1" panose="020B0604020202020204" charset="0"/>
                <a:cs typeface="Arial" panose="020B0604020202020204" pitchFamily="34" charset="0"/>
              </a:rPr>
              <a:t>Incident Date:   03/12/2017                               Verdict Date: 	11/23/2021		Jury Award $44m</a:t>
            </a:r>
          </a:p>
        </p:txBody>
      </p:sp>
      <p:sp>
        <p:nvSpPr>
          <p:cNvPr id="7" name="TextBox 6">
            <a:extLst>
              <a:ext uri="{FF2B5EF4-FFF2-40B4-BE49-F238E27FC236}">
                <a16:creationId xmlns:a16="http://schemas.microsoft.com/office/drawing/2014/main" id="{2F9A0BE3-50A3-E54F-B5D3-B19155BE8A82}"/>
              </a:ext>
            </a:extLst>
          </p:cNvPr>
          <p:cNvSpPr txBox="1"/>
          <p:nvPr/>
        </p:nvSpPr>
        <p:spPr>
          <a:xfrm>
            <a:off x="943704" y="4456154"/>
            <a:ext cx="16517908" cy="2739211"/>
          </a:xfrm>
          <a:prstGeom prst="rect">
            <a:avLst/>
          </a:prstGeom>
          <a:noFill/>
        </p:spPr>
        <p:txBody>
          <a:bodyPr wrap="square" rtlCol="0">
            <a:spAutoFit/>
          </a:bodyPr>
          <a:lstStyle/>
          <a:p>
            <a:pPr marL="742950" lvl="1" indent="-285750">
              <a:buFont typeface="Wingdings" pitchFamily="2" charset="2"/>
              <a:buChar char="q"/>
            </a:pPr>
            <a:r>
              <a:rPr lang="en-US" sz="3600" dirty="0">
                <a:solidFill>
                  <a:schemeClr val="bg1"/>
                </a:solidFill>
              </a:rPr>
              <a:t>Hilton Houston Americas</a:t>
            </a:r>
          </a:p>
          <a:p>
            <a:pPr marL="742950" lvl="1" indent="-285750">
              <a:buFont typeface="Wingdings" pitchFamily="2" charset="2"/>
              <a:buChar char="q"/>
            </a:pPr>
            <a:r>
              <a:rPr lang="en-US" sz="3600" dirty="0">
                <a:solidFill>
                  <a:schemeClr val="bg1"/>
                </a:solidFill>
              </a:rPr>
              <a:t>Hilton Managed</a:t>
            </a:r>
          </a:p>
          <a:p>
            <a:pPr marL="742950" lvl="1" indent="-285750">
              <a:buFont typeface="Wingdings" pitchFamily="2" charset="2"/>
              <a:buChar char="q"/>
            </a:pPr>
            <a:r>
              <a:rPr lang="en-US" sz="3600" dirty="0">
                <a:solidFill>
                  <a:schemeClr val="bg1"/>
                </a:solidFill>
              </a:rPr>
              <a:t>City of Houston (Houston First Corporation) – Owner</a:t>
            </a:r>
          </a:p>
          <a:p>
            <a:pPr marL="742950" lvl="1" indent="-285750">
              <a:buFont typeface="Wingdings" pitchFamily="2" charset="2"/>
              <a:buChar char="q"/>
            </a:pPr>
            <a:endParaRPr lang="en-US" sz="2800" dirty="0">
              <a:solidFill>
                <a:schemeClr val="bg1"/>
              </a:solidFill>
            </a:endParaRPr>
          </a:p>
          <a:p>
            <a:pPr lvl="1"/>
            <a:r>
              <a:rPr lang="en-US" sz="2800" dirty="0">
                <a:solidFill>
                  <a:schemeClr val="bg1"/>
                </a:solidFill>
              </a:rPr>
              <a:t>* </a:t>
            </a:r>
            <a:r>
              <a:rPr lang="en-US" sz="3600" dirty="0">
                <a:solidFill>
                  <a:schemeClr val="bg1"/>
                </a:solidFill>
              </a:rPr>
              <a:t>No litigation against the Houston Police Dept or the owner  of hotel City of Houston</a:t>
            </a:r>
          </a:p>
        </p:txBody>
      </p:sp>
    </p:spTree>
    <p:extLst>
      <p:ext uri="{BB962C8B-B14F-4D97-AF65-F5344CB8AC3E}">
        <p14:creationId xmlns:p14="http://schemas.microsoft.com/office/powerpoint/2010/main" val="350307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2EA"/>
        </a:solidFill>
        <a:effectLst/>
      </p:bgPr>
    </p:bg>
    <p:spTree>
      <p:nvGrpSpPr>
        <p:cNvPr id="1" name=""/>
        <p:cNvGrpSpPr/>
        <p:nvPr/>
      </p:nvGrpSpPr>
      <p:grpSpPr>
        <a:xfrm>
          <a:off x="0" y="0"/>
          <a:ext cx="0" cy="0"/>
          <a:chOff x="0" y="0"/>
          <a:chExt cx="0" cy="0"/>
        </a:xfrm>
      </p:grpSpPr>
      <p:sp>
        <p:nvSpPr>
          <p:cNvPr id="2" name="AutoShape 2"/>
          <p:cNvSpPr/>
          <p:nvPr/>
        </p:nvSpPr>
        <p:spPr>
          <a:xfrm>
            <a:off x="304800" y="135209"/>
            <a:ext cx="18344739" cy="8912309"/>
          </a:xfrm>
          <a:prstGeom prst="rect">
            <a:avLst/>
          </a:prstGeom>
          <a:solidFill>
            <a:srgbClr val="2E2E24"/>
          </a:solidFill>
        </p:spPr>
      </p:sp>
      <p:sp>
        <p:nvSpPr>
          <p:cNvPr id="3" name="AutoShape 3"/>
          <p:cNvSpPr/>
          <p:nvPr/>
        </p:nvSpPr>
        <p:spPr>
          <a:xfrm>
            <a:off x="0" y="777240"/>
            <a:ext cx="18288000" cy="0"/>
          </a:xfrm>
          <a:prstGeom prst="line">
            <a:avLst/>
          </a:prstGeom>
          <a:ln w="19050" cap="flat">
            <a:solidFill>
              <a:srgbClr val="AA834B"/>
            </a:solidFill>
            <a:prstDash val="solid"/>
            <a:headEnd type="none" w="sm" len="sm"/>
            <a:tailEnd type="none" w="sm" len="sm"/>
          </a:ln>
        </p:spPr>
      </p:sp>
      <p:sp>
        <p:nvSpPr>
          <p:cNvPr id="4" name="AutoShape 4"/>
          <p:cNvSpPr/>
          <p:nvPr/>
        </p:nvSpPr>
        <p:spPr>
          <a:xfrm rot="-5400000">
            <a:off x="-3219810" y="4835250"/>
            <a:ext cx="8135069" cy="0"/>
          </a:xfrm>
          <a:prstGeom prst="line">
            <a:avLst/>
          </a:prstGeom>
          <a:ln w="19050" cap="flat">
            <a:solidFill>
              <a:srgbClr val="AA834B"/>
            </a:solidFill>
            <a:prstDash val="solid"/>
            <a:headEnd type="none" w="sm" len="sm"/>
            <a:tailEnd type="none" w="sm" len="sm"/>
          </a:ln>
        </p:spPr>
      </p:sp>
      <p:sp>
        <p:nvSpPr>
          <p:cNvPr id="8" name="TextBox 8"/>
          <p:cNvSpPr txBox="1"/>
          <p:nvPr/>
        </p:nvSpPr>
        <p:spPr>
          <a:xfrm>
            <a:off x="914412" y="952501"/>
            <a:ext cx="11048977" cy="2728119"/>
          </a:xfrm>
          <a:prstGeom prst="rect">
            <a:avLst/>
          </a:prstGeom>
        </p:spPr>
        <p:txBody>
          <a:bodyPr wrap="square" lIns="0" tIns="0" rIns="0" bIns="0" rtlCol="0" anchor="t">
            <a:spAutoFit/>
          </a:bodyPr>
          <a:lstStyle/>
          <a:p>
            <a:pPr>
              <a:lnSpc>
                <a:spcPts val="5600"/>
              </a:lnSpc>
            </a:pPr>
            <a:r>
              <a:rPr lang="en-US" sz="4000" b="1" u="sng" dirty="0">
                <a:solidFill>
                  <a:schemeClr val="bg1">
                    <a:lumMod val="95000"/>
                  </a:schemeClr>
                </a:solidFill>
                <a:latin typeface="Cormorant 1" panose="020B0604020202020204" charset="0"/>
                <a:cs typeface="Arial" panose="020B0604020202020204" pitchFamily="34" charset="0"/>
              </a:rPr>
              <a:t>Franchisor Exposure</a:t>
            </a:r>
          </a:p>
          <a:p>
            <a:pPr>
              <a:lnSpc>
                <a:spcPts val="5600"/>
              </a:lnSpc>
            </a:pPr>
            <a:endParaRPr lang="en-US" sz="1200" b="1" dirty="0">
              <a:solidFill>
                <a:schemeClr val="bg1">
                  <a:lumMod val="95000"/>
                </a:schemeClr>
              </a:solidFill>
              <a:latin typeface="Arial" panose="020B0604020202020204" pitchFamily="34" charset="0"/>
              <a:cs typeface="Arial" panose="020B0604020202020204" pitchFamily="34" charset="0"/>
            </a:endParaRPr>
          </a:p>
          <a:p>
            <a:pPr>
              <a:lnSpc>
                <a:spcPts val="5600"/>
              </a:lnSpc>
            </a:pPr>
            <a:endParaRPr lang="en-US" sz="1200" b="1" dirty="0">
              <a:solidFill>
                <a:schemeClr val="bg1">
                  <a:lumMod val="95000"/>
                </a:schemeClr>
              </a:solidFill>
              <a:latin typeface="Arial" panose="020B0604020202020204" pitchFamily="34" charset="0"/>
              <a:cs typeface="Arial" panose="020B0604020202020204" pitchFamily="34" charset="0"/>
            </a:endParaRPr>
          </a:p>
          <a:p>
            <a:pPr>
              <a:lnSpc>
                <a:spcPts val="5600"/>
              </a:lnSpc>
            </a:pPr>
            <a:endParaRPr lang="en-US" sz="1200" b="1" dirty="0">
              <a:solidFill>
                <a:schemeClr val="bg1">
                  <a:lumMod val="9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F3C5087-1425-485B-9BDA-059453E8B4A2}"/>
              </a:ext>
            </a:extLst>
          </p:cNvPr>
          <p:cNvSpPr txBox="1"/>
          <p:nvPr/>
        </p:nvSpPr>
        <p:spPr>
          <a:xfrm>
            <a:off x="847724" y="2324102"/>
            <a:ext cx="8143873" cy="773738"/>
          </a:xfrm>
          <a:prstGeom prst="rect">
            <a:avLst/>
          </a:prstGeom>
          <a:noFill/>
        </p:spPr>
        <p:txBody>
          <a:bodyPr wrap="square" rtlCol="0">
            <a:spAutoFit/>
          </a:bodyPr>
          <a:lstStyle/>
          <a:p>
            <a:pPr>
              <a:lnSpc>
                <a:spcPts val="5600"/>
              </a:lnSpc>
            </a:pPr>
            <a:r>
              <a:rPr lang="en-US" sz="4000" b="1" dirty="0">
                <a:solidFill>
                  <a:schemeClr val="bg1">
                    <a:lumMod val="95000"/>
                  </a:schemeClr>
                </a:solidFill>
                <a:latin typeface="Cormorant 1" panose="020B0604020202020204" charset="0"/>
                <a:cs typeface="Arial" panose="020B0604020202020204" pitchFamily="34" charset="0"/>
              </a:rPr>
              <a:t>Brand Standards/Guidelines</a:t>
            </a:r>
          </a:p>
        </p:txBody>
      </p:sp>
      <p:sp>
        <p:nvSpPr>
          <p:cNvPr id="9" name="TextBox 8">
            <a:extLst>
              <a:ext uri="{FF2B5EF4-FFF2-40B4-BE49-F238E27FC236}">
                <a16:creationId xmlns:a16="http://schemas.microsoft.com/office/drawing/2014/main" id="{2AC94225-08B8-4456-95F2-FEA4E8F2E3D0}"/>
              </a:ext>
            </a:extLst>
          </p:cNvPr>
          <p:cNvSpPr txBox="1"/>
          <p:nvPr/>
        </p:nvSpPr>
        <p:spPr>
          <a:xfrm>
            <a:off x="847723" y="3771900"/>
            <a:ext cx="9286875" cy="773738"/>
          </a:xfrm>
          <a:prstGeom prst="rect">
            <a:avLst/>
          </a:prstGeom>
          <a:noFill/>
        </p:spPr>
        <p:txBody>
          <a:bodyPr wrap="square" rtlCol="0">
            <a:spAutoFit/>
          </a:bodyPr>
          <a:lstStyle/>
          <a:p>
            <a:pPr>
              <a:lnSpc>
                <a:spcPts val="5600"/>
              </a:lnSpc>
            </a:pPr>
            <a:r>
              <a:rPr lang="en-US" sz="4000" b="1" dirty="0">
                <a:solidFill>
                  <a:schemeClr val="bg1">
                    <a:lumMod val="95000"/>
                  </a:schemeClr>
                </a:solidFill>
                <a:latin typeface="Cormorant 1" panose="020B0604020202020204" charset="0"/>
                <a:cs typeface="Arial" panose="020B0604020202020204" pitchFamily="34" charset="0"/>
              </a:rPr>
              <a:t>Degree of Distance with Franchisee</a:t>
            </a:r>
          </a:p>
        </p:txBody>
      </p:sp>
      <p:sp>
        <p:nvSpPr>
          <p:cNvPr id="10" name="TextBox 9">
            <a:extLst>
              <a:ext uri="{FF2B5EF4-FFF2-40B4-BE49-F238E27FC236}">
                <a16:creationId xmlns:a16="http://schemas.microsoft.com/office/drawing/2014/main" id="{53C5002E-B3DA-4153-ABCD-FCD6D03CF90B}"/>
              </a:ext>
            </a:extLst>
          </p:cNvPr>
          <p:cNvSpPr txBox="1"/>
          <p:nvPr/>
        </p:nvSpPr>
        <p:spPr>
          <a:xfrm>
            <a:off x="914412" y="5052221"/>
            <a:ext cx="8229588" cy="773738"/>
          </a:xfrm>
          <a:prstGeom prst="rect">
            <a:avLst/>
          </a:prstGeom>
          <a:noFill/>
        </p:spPr>
        <p:txBody>
          <a:bodyPr wrap="square" rtlCol="0">
            <a:spAutoFit/>
          </a:bodyPr>
          <a:lstStyle/>
          <a:p>
            <a:pPr>
              <a:lnSpc>
                <a:spcPts val="5600"/>
              </a:lnSpc>
            </a:pPr>
            <a:r>
              <a:rPr lang="en-US" sz="4000" b="1" dirty="0">
                <a:solidFill>
                  <a:schemeClr val="bg1">
                    <a:lumMod val="95000"/>
                  </a:schemeClr>
                </a:solidFill>
                <a:latin typeface="Cormorant 1" panose="020B0604020202020204" charset="0"/>
                <a:cs typeface="Arial" panose="020B0604020202020204" pitchFamily="34" charset="0"/>
              </a:rPr>
              <a:t>Level of Policy Enforcement</a:t>
            </a:r>
          </a:p>
        </p:txBody>
      </p:sp>
      <p:sp>
        <p:nvSpPr>
          <p:cNvPr id="12" name="TextBox 11">
            <a:extLst>
              <a:ext uri="{FF2B5EF4-FFF2-40B4-BE49-F238E27FC236}">
                <a16:creationId xmlns:a16="http://schemas.microsoft.com/office/drawing/2014/main" id="{4B45DA73-2038-4FBF-B4AF-BF05E905B83F}"/>
              </a:ext>
            </a:extLst>
          </p:cNvPr>
          <p:cNvSpPr txBox="1"/>
          <p:nvPr/>
        </p:nvSpPr>
        <p:spPr>
          <a:xfrm>
            <a:off x="914412" y="6332542"/>
            <a:ext cx="8077188" cy="773738"/>
          </a:xfrm>
          <a:prstGeom prst="rect">
            <a:avLst/>
          </a:prstGeom>
          <a:noFill/>
        </p:spPr>
        <p:txBody>
          <a:bodyPr wrap="square" rtlCol="0">
            <a:spAutoFit/>
          </a:bodyPr>
          <a:lstStyle/>
          <a:p>
            <a:pPr>
              <a:lnSpc>
                <a:spcPts val="5600"/>
              </a:lnSpc>
            </a:pPr>
            <a:r>
              <a:rPr lang="en-US" sz="4000" b="1" dirty="0">
                <a:solidFill>
                  <a:schemeClr val="bg1">
                    <a:lumMod val="95000"/>
                  </a:schemeClr>
                </a:solidFill>
                <a:latin typeface="Cormorant 1" panose="020B0604020202020204" charset="0"/>
                <a:cs typeface="Arial" panose="020B0604020202020204" pitchFamily="34" charset="0"/>
              </a:rPr>
              <a:t>Reputation</a:t>
            </a:r>
          </a:p>
        </p:txBody>
      </p:sp>
    </p:spTree>
    <p:extLst>
      <p:ext uri="{BB962C8B-B14F-4D97-AF65-F5344CB8AC3E}">
        <p14:creationId xmlns:p14="http://schemas.microsoft.com/office/powerpoint/2010/main" val="89919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6739" y="0"/>
            <a:ext cx="18344739" cy="8912309"/>
          </a:xfrm>
          <a:prstGeom prst="rect">
            <a:avLst/>
          </a:prstGeom>
          <a:solidFill>
            <a:srgbClr val="2E2E24"/>
          </a:solidFill>
        </p:spPr>
      </p:sp>
      <p:sp>
        <p:nvSpPr>
          <p:cNvPr id="3" name="AutoShape 3"/>
          <p:cNvSpPr/>
          <p:nvPr/>
        </p:nvSpPr>
        <p:spPr>
          <a:xfrm>
            <a:off x="0" y="777240"/>
            <a:ext cx="18288000" cy="0"/>
          </a:xfrm>
          <a:prstGeom prst="line">
            <a:avLst/>
          </a:prstGeom>
          <a:ln w="19050" cap="flat">
            <a:solidFill>
              <a:srgbClr val="AA834B"/>
            </a:solidFill>
            <a:prstDash val="solid"/>
            <a:headEnd type="none" w="sm" len="sm"/>
            <a:tailEnd type="none" w="sm" len="sm"/>
          </a:ln>
        </p:spPr>
      </p:sp>
      <p:sp>
        <p:nvSpPr>
          <p:cNvPr id="4" name="AutoShape 4"/>
          <p:cNvSpPr/>
          <p:nvPr/>
        </p:nvSpPr>
        <p:spPr>
          <a:xfrm rot="-5400000">
            <a:off x="-3219810" y="4835250"/>
            <a:ext cx="8135069" cy="0"/>
          </a:xfrm>
          <a:prstGeom prst="line">
            <a:avLst/>
          </a:prstGeom>
          <a:ln w="19050" cap="flat">
            <a:solidFill>
              <a:srgbClr val="AA834B"/>
            </a:solidFill>
            <a:prstDash val="solid"/>
            <a:headEnd type="none" w="sm" len="sm"/>
            <a:tailEnd type="none" w="sm" len="sm"/>
          </a:ln>
        </p:spPr>
      </p:sp>
      <p:sp>
        <p:nvSpPr>
          <p:cNvPr id="8" name="TextBox 8"/>
          <p:cNvSpPr txBox="1"/>
          <p:nvPr/>
        </p:nvSpPr>
        <p:spPr>
          <a:xfrm>
            <a:off x="1143000" y="1133178"/>
            <a:ext cx="16611593" cy="1392176"/>
          </a:xfrm>
          <a:prstGeom prst="rect">
            <a:avLst/>
          </a:prstGeom>
        </p:spPr>
        <p:txBody>
          <a:bodyPr wrap="square" lIns="0" tIns="0" rIns="0" bIns="0" rtlCol="0" anchor="t">
            <a:spAutoFit/>
          </a:bodyPr>
          <a:lstStyle/>
          <a:p>
            <a:pPr algn="ctr">
              <a:lnSpc>
                <a:spcPts val="5600"/>
              </a:lnSpc>
            </a:pPr>
            <a:r>
              <a:rPr lang="en-US" sz="4000" b="1" u="sng" dirty="0">
                <a:solidFill>
                  <a:schemeClr val="bg1">
                    <a:lumMod val="95000"/>
                  </a:schemeClr>
                </a:solidFill>
                <a:latin typeface="Cormorant 1" panose="020B0604020202020204" charset="0"/>
                <a:cs typeface="Arial" panose="020B0604020202020204" pitchFamily="34" charset="0"/>
              </a:rPr>
              <a:t>Litigated Restaurant Cases</a:t>
            </a:r>
          </a:p>
          <a:p>
            <a:pPr algn="ctr">
              <a:lnSpc>
                <a:spcPts val="5600"/>
              </a:lnSpc>
            </a:pPr>
            <a:endParaRPr lang="en-US" sz="4000" b="1" dirty="0"/>
          </a:p>
        </p:txBody>
      </p:sp>
      <p:sp>
        <p:nvSpPr>
          <p:cNvPr id="9" name="TextBox 8">
            <a:extLst>
              <a:ext uri="{FF2B5EF4-FFF2-40B4-BE49-F238E27FC236}">
                <a16:creationId xmlns:a16="http://schemas.microsoft.com/office/drawing/2014/main" id="{90F5835C-425D-4912-80C2-752DB7DE1EE0}"/>
              </a:ext>
            </a:extLst>
          </p:cNvPr>
          <p:cNvSpPr txBox="1"/>
          <p:nvPr/>
        </p:nvSpPr>
        <p:spPr>
          <a:xfrm>
            <a:off x="2293965" y="1831507"/>
            <a:ext cx="14851035" cy="1856919"/>
          </a:xfrm>
          <a:prstGeom prst="rect">
            <a:avLst/>
          </a:prstGeom>
          <a:noFill/>
        </p:spPr>
        <p:txBody>
          <a:bodyPr wrap="square" rtlCol="0">
            <a:spAutoFit/>
          </a:bodyPr>
          <a:lstStyle/>
          <a:p>
            <a:pPr>
              <a:lnSpc>
                <a:spcPts val="5600"/>
              </a:lnSpc>
            </a:pPr>
            <a:endParaRPr lang="en-US" sz="1200" dirty="0">
              <a:solidFill>
                <a:schemeClr val="bg1">
                  <a:lumMod val="95000"/>
                </a:schemeClr>
              </a:solidFill>
              <a:latin typeface="Arial" panose="020B0604020202020204" pitchFamily="34" charset="0"/>
              <a:cs typeface="Arial" panose="020B0604020202020204" pitchFamily="34" charset="0"/>
            </a:endParaRPr>
          </a:p>
          <a:p>
            <a:pPr algn="ctr"/>
            <a:r>
              <a:rPr lang="en-US" sz="4000" b="1" dirty="0">
                <a:solidFill>
                  <a:schemeClr val="bg1">
                    <a:lumMod val="95000"/>
                  </a:schemeClr>
                </a:solidFill>
                <a:latin typeface="Cormorant 1" panose="020B0604020202020204" charset="0"/>
                <a:cs typeface="Arial" panose="020B0604020202020204" pitchFamily="34" charset="0"/>
              </a:rPr>
              <a:t>Wendy’s v. Anna </a:t>
            </a:r>
            <a:r>
              <a:rPr lang="en-US" sz="4000" b="1" dirty="0" err="1">
                <a:solidFill>
                  <a:schemeClr val="bg1">
                    <a:lumMod val="95000"/>
                  </a:schemeClr>
                </a:solidFill>
                <a:latin typeface="Cormorant 1" panose="020B0604020202020204" charset="0"/>
                <a:cs typeface="Arial" panose="020B0604020202020204" pitchFamily="34" charset="0"/>
              </a:rPr>
              <a:t>Alaya</a:t>
            </a:r>
            <a:r>
              <a:rPr lang="en-US" sz="4000" b="1" dirty="0">
                <a:solidFill>
                  <a:schemeClr val="bg1">
                    <a:lumMod val="95000"/>
                  </a:schemeClr>
                </a:solidFill>
                <a:latin typeface="Cormorant 1" panose="020B0604020202020204" charset="0"/>
                <a:cs typeface="Arial" panose="020B0604020202020204" pitchFamily="34" charset="0"/>
              </a:rPr>
              <a:t> </a:t>
            </a:r>
          </a:p>
          <a:p>
            <a:r>
              <a:rPr lang="en-US" sz="2800" b="1" dirty="0">
                <a:solidFill>
                  <a:schemeClr val="bg1">
                    <a:lumMod val="95000"/>
                  </a:schemeClr>
                </a:solidFill>
                <a:latin typeface="Cormorant 1" panose="020B0604020202020204" charset="0"/>
                <a:cs typeface="Arial" panose="020B0604020202020204" pitchFamily="34" charset="0"/>
              </a:rPr>
              <a:t>Incident Date: March 2005    Verdict Date: March 2016	  Sentence: Confinement &amp; Restitution </a:t>
            </a:r>
          </a:p>
        </p:txBody>
      </p:sp>
      <p:sp>
        <p:nvSpPr>
          <p:cNvPr id="7" name="TextBox 6">
            <a:extLst>
              <a:ext uri="{FF2B5EF4-FFF2-40B4-BE49-F238E27FC236}">
                <a16:creationId xmlns:a16="http://schemas.microsoft.com/office/drawing/2014/main" id="{2F9A0BE3-50A3-E54F-B5D3-B19155BE8A82}"/>
              </a:ext>
            </a:extLst>
          </p:cNvPr>
          <p:cNvSpPr txBox="1"/>
          <p:nvPr/>
        </p:nvSpPr>
        <p:spPr>
          <a:xfrm>
            <a:off x="925164" y="4305300"/>
            <a:ext cx="16517908" cy="2308324"/>
          </a:xfrm>
          <a:prstGeom prst="rect">
            <a:avLst/>
          </a:prstGeom>
          <a:noFill/>
        </p:spPr>
        <p:txBody>
          <a:bodyPr wrap="square" rtlCol="0">
            <a:spAutoFit/>
          </a:bodyPr>
          <a:lstStyle/>
          <a:p>
            <a:pPr marL="742950" lvl="1" indent="-285750">
              <a:buFont typeface="Wingdings" pitchFamily="2" charset="2"/>
              <a:buChar char="q"/>
            </a:pPr>
            <a:r>
              <a:rPr lang="en-US" sz="3600" dirty="0">
                <a:solidFill>
                  <a:schemeClr val="bg1"/>
                </a:solidFill>
              </a:rPr>
              <a:t>Wendy’s - Franchisor</a:t>
            </a:r>
          </a:p>
          <a:p>
            <a:pPr marL="742950" lvl="1" indent="-285750">
              <a:buFont typeface="Wingdings" pitchFamily="2" charset="2"/>
              <a:buChar char="q"/>
            </a:pPr>
            <a:r>
              <a:rPr lang="en-US" sz="3600" dirty="0">
                <a:solidFill>
                  <a:schemeClr val="bg1"/>
                </a:solidFill>
              </a:rPr>
              <a:t>Wendy’s Monterey Road, San Jose, CA - Franchise</a:t>
            </a:r>
          </a:p>
          <a:p>
            <a:pPr marL="742950" lvl="1" indent="-285750">
              <a:buFont typeface="Wingdings" pitchFamily="2" charset="2"/>
              <a:buChar char="q"/>
            </a:pPr>
            <a:r>
              <a:rPr lang="en-US" sz="3600" dirty="0">
                <a:solidFill>
                  <a:schemeClr val="bg1"/>
                </a:solidFill>
              </a:rPr>
              <a:t>Damages to Wendy’s alleged at </a:t>
            </a:r>
            <a:r>
              <a:rPr lang="en-US" sz="3600" b="0" i="0" dirty="0">
                <a:solidFill>
                  <a:schemeClr val="bg1"/>
                </a:solidFill>
                <a:effectLst/>
                <a:latin typeface="freight-text-pro"/>
              </a:rPr>
              <a:t>$1,000,000.00 per day / $21 million total</a:t>
            </a:r>
            <a:endParaRPr lang="en-US" sz="3600" dirty="0">
              <a:solidFill>
                <a:schemeClr val="bg1"/>
              </a:solidFill>
            </a:endParaRPr>
          </a:p>
          <a:p>
            <a:pPr marL="742950" lvl="1" indent="-285750">
              <a:buFont typeface="Wingdings" pitchFamily="2" charset="2"/>
              <a:buChar char="q"/>
            </a:pPr>
            <a:r>
              <a:rPr lang="en-US" sz="3600" dirty="0" err="1">
                <a:solidFill>
                  <a:schemeClr val="bg1"/>
                </a:solidFill>
              </a:rPr>
              <a:t>Alaya</a:t>
            </a:r>
            <a:r>
              <a:rPr lang="en-US" sz="3600" dirty="0">
                <a:solidFill>
                  <a:schemeClr val="bg1"/>
                </a:solidFill>
              </a:rPr>
              <a:t> had </a:t>
            </a:r>
            <a:r>
              <a:rPr lang="en-US" sz="3600">
                <a:solidFill>
                  <a:schemeClr val="bg1"/>
                </a:solidFill>
              </a:rPr>
              <a:t>13 previous </a:t>
            </a:r>
            <a:r>
              <a:rPr lang="en-US" sz="3600" b="0" i="0">
                <a:solidFill>
                  <a:schemeClr val="bg1"/>
                </a:solidFill>
                <a:effectLst/>
              </a:rPr>
              <a:t>civil </a:t>
            </a:r>
            <a:r>
              <a:rPr lang="en-US" sz="3600" b="0" i="0" dirty="0">
                <a:solidFill>
                  <a:schemeClr val="bg1"/>
                </a:solidFill>
                <a:effectLst/>
              </a:rPr>
              <a:t>actions in California and Nevada</a:t>
            </a:r>
            <a:endParaRPr lang="en-US" sz="3600" dirty="0">
              <a:solidFill>
                <a:schemeClr val="bg1"/>
              </a:solidFill>
            </a:endParaRPr>
          </a:p>
        </p:txBody>
      </p:sp>
    </p:spTree>
    <p:extLst>
      <p:ext uri="{BB962C8B-B14F-4D97-AF65-F5344CB8AC3E}">
        <p14:creationId xmlns:p14="http://schemas.microsoft.com/office/powerpoint/2010/main" val="341640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1215</TotalTime>
  <Words>1331</Words>
  <Application>Microsoft Macintosh PowerPoint</Application>
  <PresentationFormat>Custom</PresentationFormat>
  <Paragraphs>133</Paragraphs>
  <Slides>13</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Cormorant 2</vt:lpstr>
      <vt:lpstr>Cormorant 1</vt:lpstr>
      <vt:lpstr>freight-text-pro</vt:lpstr>
      <vt:lpstr>Optima</vt:lpstr>
      <vt:lpstr>Arial</vt:lpstr>
      <vt:lpstr>Segoe UI</vt:lpstr>
      <vt:lpstr>Calibri</vt:lpstr>
      <vt:lpstr>Wingdings</vt:lpstr>
      <vt:lpstr>Noto Serif JP</vt:lpstr>
      <vt:lpstr>Optician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HLC Houston Presentation Template</dc:title>
  <cp:lastModifiedBy>Paul Frederick</cp:lastModifiedBy>
  <cp:revision>6</cp:revision>
  <dcterms:created xsi:type="dcterms:W3CDTF">2006-08-16T00:00:00Z</dcterms:created>
  <dcterms:modified xsi:type="dcterms:W3CDTF">2022-10-04T23:08:08Z</dcterms:modified>
  <dc:identifier>DAE35fYK3cc</dc:identifier>
</cp:coreProperties>
</file>