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63" r:id="rId4"/>
    <p:sldId id="262" r:id="rId5"/>
    <p:sldId id="277" r:id="rId6"/>
    <p:sldId id="278" r:id="rId7"/>
    <p:sldId id="279" r:id="rId8"/>
    <p:sldId id="280" r:id="rId9"/>
    <p:sldId id="259" r:id="rId10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834B"/>
    <a:srgbClr val="F4F2EA"/>
    <a:srgbClr val="2E2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9" autoAdjust="0"/>
    <p:restoredTop sz="81655" autoAdjust="0"/>
  </p:normalViewPr>
  <p:slideViewPr>
    <p:cSldViewPr snapToGrid="0">
      <p:cViewPr varScale="1">
        <p:scale>
          <a:sx n="91" d="100"/>
          <a:sy n="91" d="100"/>
        </p:scale>
        <p:origin x="12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62478C-E7F3-4E77-8325-C2D6A18B2B6D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9B574F-182D-4C01-B34B-1684D3309580}">
      <dgm:prSet phldrT="[Text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dirty="0"/>
            <a:t>Understand: Loss, Policy Provisions &amp; Insured’s Operations</a:t>
          </a:r>
        </a:p>
      </dgm:t>
    </dgm:pt>
    <dgm:pt modelId="{EC700BEC-9814-498C-B084-22B1B4540851}" type="parTrans" cxnId="{24710889-2AE3-41AE-8A7B-3D06F7B974DA}">
      <dgm:prSet/>
      <dgm:spPr/>
      <dgm:t>
        <a:bodyPr/>
        <a:lstStyle/>
        <a:p>
          <a:endParaRPr lang="en-US"/>
        </a:p>
      </dgm:t>
    </dgm:pt>
    <dgm:pt modelId="{A0340733-4A3B-43F7-B54F-B14E081AC0F8}" type="sibTrans" cxnId="{24710889-2AE3-41AE-8A7B-3D06F7B974DA}">
      <dgm:prSet/>
      <dgm:spPr/>
      <dgm:t>
        <a:bodyPr/>
        <a:lstStyle/>
        <a:p>
          <a:endParaRPr lang="en-US"/>
        </a:p>
      </dgm:t>
    </dgm:pt>
    <dgm:pt modelId="{486D9C0F-2B68-4302-88FA-67EE52E405B6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dirty="0"/>
            <a:t>Request Appropriate Records</a:t>
          </a:r>
        </a:p>
      </dgm:t>
    </dgm:pt>
    <dgm:pt modelId="{B77C75D7-139F-4ACD-A7BF-7B2D37C073C8}" type="parTrans" cxnId="{CFA818B6-90D1-4EB5-8958-9207A4D29B40}">
      <dgm:prSet/>
      <dgm:spPr/>
      <dgm:t>
        <a:bodyPr/>
        <a:lstStyle/>
        <a:p>
          <a:endParaRPr lang="en-US"/>
        </a:p>
      </dgm:t>
    </dgm:pt>
    <dgm:pt modelId="{29B4C204-E5D5-43FE-9EE6-8FB4F10C3EB1}" type="sibTrans" cxnId="{CFA818B6-90D1-4EB5-8958-9207A4D29B40}">
      <dgm:prSet/>
      <dgm:spPr/>
      <dgm:t>
        <a:bodyPr/>
        <a:lstStyle/>
        <a:p>
          <a:endParaRPr lang="en-US"/>
        </a:p>
      </dgm:t>
    </dgm:pt>
    <dgm:pt modelId="{3DF83942-1424-45A9-9DE4-79AB37F89F35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dirty="0"/>
            <a:t>Calculate Lost Revenue </a:t>
          </a:r>
        </a:p>
      </dgm:t>
    </dgm:pt>
    <dgm:pt modelId="{6DCB18DE-3FAD-4FBC-9617-A4DA1CA4834F}" type="parTrans" cxnId="{7880DD5D-ED84-487C-A387-80766160FCE2}">
      <dgm:prSet/>
      <dgm:spPr/>
      <dgm:t>
        <a:bodyPr/>
        <a:lstStyle/>
        <a:p>
          <a:endParaRPr lang="en-US"/>
        </a:p>
      </dgm:t>
    </dgm:pt>
    <dgm:pt modelId="{CB16B729-60D2-4243-92CB-1FB681839CB8}" type="sibTrans" cxnId="{7880DD5D-ED84-487C-A387-80766160FCE2}">
      <dgm:prSet/>
      <dgm:spPr/>
      <dgm:t>
        <a:bodyPr/>
        <a:lstStyle/>
        <a:p>
          <a:endParaRPr lang="en-US"/>
        </a:p>
      </dgm:t>
    </dgm:pt>
    <dgm:pt modelId="{3228FBBC-5C08-419E-90BA-C8F5A8F7E1ED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dirty="0"/>
            <a:t>Deduct Saved Costs &amp; Include Extra Expenses</a:t>
          </a:r>
        </a:p>
      </dgm:t>
    </dgm:pt>
    <dgm:pt modelId="{1BCDAF0B-BC50-4C7B-9D48-0DBF5D2243CA}" type="parTrans" cxnId="{011739A2-0489-4EA7-95E6-5A361A93679C}">
      <dgm:prSet/>
      <dgm:spPr/>
      <dgm:t>
        <a:bodyPr/>
        <a:lstStyle/>
        <a:p>
          <a:endParaRPr lang="en-US"/>
        </a:p>
      </dgm:t>
    </dgm:pt>
    <dgm:pt modelId="{72DB6CAC-C5FF-4AF8-ACBA-1723B9FB673D}" type="sibTrans" cxnId="{011739A2-0489-4EA7-95E6-5A361A93679C}">
      <dgm:prSet/>
      <dgm:spPr/>
      <dgm:t>
        <a:bodyPr/>
        <a:lstStyle/>
        <a:p>
          <a:endParaRPr lang="en-US"/>
        </a:p>
      </dgm:t>
    </dgm:pt>
    <dgm:pt modelId="{B9626A50-C394-4771-B8F2-2144A371A123}">
      <dgm:prSet/>
      <dgm:spPr/>
      <dgm:t>
        <a:bodyPr/>
        <a:lstStyle/>
        <a:p>
          <a:pPr>
            <a:buFont typeface="Symbol" panose="05050102010706020507" pitchFamily="18" charset="2"/>
            <a:buNone/>
          </a:pPr>
          <a:r>
            <a:rPr lang="en-US" dirty="0"/>
            <a:t>Apply Applicable Deductibles </a:t>
          </a:r>
        </a:p>
      </dgm:t>
    </dgm:pt>
    <dgm:pt modelId="{83418AD2-2273-4B88-A186-D6891D7034C4}" type="parTrans" cxnId="{985B8BA8-1BFC-4D83-A6D6-25FD8CDB3A83}">
      <dgm:prSet/>
      <dgm:spPr/>
      <dgm:t>
        <a:bodyPr/>
        <a:lstStyle/>
        <a:p>
          <a:endParaRPr lang="en-US"/>
        </a:p>
      </dgm:t>
    </dgm:pt>
    <dgm:pt modelId="{6270E722-1091-49ED-9F9C-C71E2DC10250}" type="sibTrans" cxnId="{985B8BA8-1BFC-4D83-A6D6-25FD8CDB3A83}">
      <dgm:prSet/>
      <dgm:spPr/>
      <dgm:t>
        <a:bodyPr/>
        <a:lstStyle/>
        <a:p>
          <a:endParaRPr lang="en-US"/>
        </a:p>
      </dgm:t>
    </dgm:pt>
    <dgm:pt modelId="{EA16C841-D7EA-4458-A40D-13B92D3A1E83}" type="pres">
      <dgm:prSet presAssocID="{F862478C-E7F3-4E77-8325-C2D6A18B2B6D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98AA9568-E61B-4CD9-AC99-4F787725E381}" type="pres">
      <dgm:prSet presAssocID="{B9626A50-C394-4771-B8F2-2144A371A123}" presName="Accent5" presStyleCnt="0"/>
      <dgm:spPr/>
    </dgm:pt>
    <dgm:pt modelId="{2D6A61E0-EB41-4878-B39D-DEDE35D4EF53}" type="pres">
      <dgm:prSet presAssocID="{B9626A50-C394-4771-B8F2-2144A371A123}" presName="Accent" presStyleLbl="node1" presStyleIdx="0" presStyleCnt="5"/>
      <dgm:spPr/>
    </dgm:pt>
    <dgm:pt modelId="{9E1AFE5A-2221-4A20-8E40-83AEA215DEC0}" type="pres">
      <dgm:prSet presAssocID="{B9626A50-C394-4771-B8F2-2144A371A123}" presName="ParentBackground5" presStyleCnt="0"/>
      <dgm:spPr/>
    </dgm:pt>
    <dgm:pt modelId="{DA3D472E-27B5-4FEC-84CA-D27B6D03862F}" type="pres">
      <dgm:prSet presAssocID="{B9626A50-C394-4771-B8F2-2144A371A123}" presName="ParentBackground" presStyleLbl="fgAcc1" presStyleIdx="0" presStyleCnt="5"/>
      <dgm:spPr/>
    </dgm:pt>
    <dgm:pt modelId="{5966261C-B797-480D-AFBE-8E4B88551D60}" type="pres">
      <dgm:prSet presAssocID="{B9626A50-C394-4771-B8F2-2144A371A123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53CC09F1-650C-4F55-8C9C-F77A370FF475}" type="pres">
      <dgm:prSet presAssocID="{3228FBBC-5C08-419E-90BA-C8F5A8F7E1ED}" presName="Accent4" presStyleCnt="0"/>
      <dgm:spPr/>
    </dgm:pt>
    <dgm:pt modelId="{F0CC5FC6-880B-4C17-BDF4-C7AD5F0322A4}" type="pres">
      <dgm:prSet presAssocID="{3228FBBC-5C08-419E-90BA-C8F5A8F7E1ED}" presName="Accent" presStyleLbl="node1" presStyleIdx="1" presStyleCnt="5"/>
      <dgm:spPr/>
    </dgm:pt>
    <dgm:pt modelId="{CF252E32-7E86-4A61-8DED-4F4D4B652E8E}" type="pres">
      <dgm:prSet presAssocID="{3228FBBC-5C08-419E-90BA-C8F5A8F7E1ED}" presName="ParentBackground4" presStyleCnt="0"/>
      <dgm:spPr/>
    </dgm:pt>
    <dgm:pt modelId="{6ACFAD04-14C5-44F3-9F1B-7EDEE3AD08C8}" type="pres">
      <dgm:prSet presAssocID="{3228FBBC-5C08-419E-90BA-C8F5A8F7E1ED}" presName="ParentBackground" presStyleLbl="fgAcc1" presStyleIdx="1" presStyleCnt="5"/>
      <dgm:spPr/>
    </dgm:pt>
    <dgm:pt modelId="{62A23999-C456-4F45-8D43-829824D6BAF5}" type="pres">
      <dgm:prSet presAssocID="{3228FBBC-5C08-419E-90BA-C8F5A8F7E1ED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30FD036-DE67-4611-87EE-789195093C14}" type="pres">
      <dgm:prSet presAssocID="{3DF83942-1424-45A9-9DE4-79AB37F89F35}" presName="Accent3" presStyleCnt="0"/>
      <dgm:spPr/>
    </dgm:pt>
    <dgm:pt modelId="{9CA62521-6342-492B-B714-EAA8E8654720}" type="pres">
      <dgm:prSet presAssocID="{3DF83942-1424-45A9-9DE4-79AB37F89F35}" presName="Accent" presStyleLbl="node1" presStyleIdx="2" presStyleCnt="5"/>
      <dgm:spPr/>
    </dgm:pt>
    <dgm:pt modelId="{41EA0BD1-0A4C-4203-88E9-31A3F171BA2C}" type="pres">
      <dgm:prSet presAssocID="{3DF83942-1424-45A9-9DE4-79AB37F89F35}" presName="ParentBackground3" presStyleCnt="0"/>
      <dgm:spPr/>
    </dgm:pt>
    <dgm:pt modelId="{F8CF78C2-F374-46E6-B4A3-F4B0168042E7}" type="pres">
      <dgm:prSet presAssocID="{3DF83942-1424-45A9-9DE4-79AB37F89F35}" presName="ParentBackground" presStyleLbl="fgAcc1" presStyleIdx="2" presStyleCnt="5"/>
      <dgm:spPr/>
    </dgm:pt>
    <dgm:pt modelId="{BEC0F061-AD22-4793-84BC-29788F48EE3D}" type="pres">
      <dgm:prSet presAssocID="{3DF83942-1424-45A9-9DE4-79AB37F89F35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AF04615-F911-4503-A054-9E1712D87CC1}" type="pres">
      <dgm:prSet presAssocID="{486D9C0F-2B68-4302-88FA-67EE52E405B6}" presName="Accent2" presStyleCnt="0"/>
      <dgm:spPr/>
    </dgm:pt>
    <dgm:pt modelId="{34154A0E-5A76-4B52-AFED-185A65236081}" type="pres">
      <dgm:prSet presAssocID="{486D9C0F-2B68-4302-88FA-67EE52E405B6}" presName="Accent" presStyleLbl="node1" presStyleIdx="3" presStyleCnt="5"/>
      <dgm:spPr/>
    </dgm:pt>
    <dgm:pt modelId="{8AF7E0D9-DD67-425E-B7AE-B9C112EF7313}" type="pres">
      <dgm:prSet presAssocID="{486D9C0F-2B68-4302-88FA-67EE52E405B6}" presName="ParentBackground2" presStyleCnt="0"/>
      <dgm:spPr/>
    </dgm:pt>
    <dgm:pt modelId="{40F41F79-3DA0-46FF-9C5E-D38188F44AF6}" type="pres">
      <dgm:prSet presAssocID="{486D9C0F-2B68-4302-88FA-67EE52E405B6}" presName="ParentBackground" presStyleLbl="fgAcc1" presStyleIdx="3" presStyleCnt="5"/>
      <dgm:spPr/>
    </dgm:pt>
    <dgm:pt modelId="{CF367189-AF5E-4568-9132-E15BA0F56483}" type="pres">
      <dgm:prSet presAssocID="{486D9C0F-2B68-4302-88FA-67EE52E405B6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5B25DB1-9383-44DA-A891-5CF1B0CADC27}" type="pres">
      <dgm:prSet presAssocID="{279B574F-182D-4C01-B34B-1684D3309580}" presName="Accent1" presStyleCnt="0"/>
      <dgm:spPr/>
    </dgm:pt>
    <dgm:pt modelId="{7D47B496-DF94-419D-A141-DBE912640ABA}" type="pres">
      <dgm:prSet presAssocID="{279B574F-182D-4C01-B34B-1684D3309580}" presName="Accent" presStyleLbl="node1" presStyleIdx="4" presStyleCnt="5"/>
      <dgm:spPr/>
    </dgm:pt>
    <dgm:pt modelId="{8FAE69F1-7C44-4204-A183-64BE5F667CB0}" type="pres">
      <dgm:prSet presAssocID="{279B574F-182D-4C01-B34B-1684D3309580}" presName="ParentBackground1" presStyleCnt="0"/>
      <dgm:spPr/>
    </dgm:pt>
    <dgm:pt modelId="{1AC01D92-204D-4AF9-94FA-2AC911D1464F}" type="pres">
      <dgm:prSet presAssocID="{279B574F-182D-4C01-B34B-1684D3309580}" presName="ParentBackground" presStyleLbl="fgAcc1" presStyleIdx="4" presStyleCnt="5"/>
      <dgm:spPr/>
    </dgm:pt>
    <dgm:pt modelId="{B4348703-9858-4988-9A42-8F2FA3553199}" type="pres">
      <dgm:prSet presAssocID="{279B574F-182D-4C01-B34B-1684D330958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38409A23-8730-4E61-B456-9F94EA11BA5A}" type="presOf" srcId="{3228FBBC-5C08-419E-90BA-C8F5A8F7E1ED}" destId="{6ACFAD04-14C5-44F3-9F1B-7EDEE3AD08C8}" srcOrd="0" destOrd="0" presId="urn:microsoft.com/office/officeart/2011/layout/CircleProcess"/>
    <dgm:cxn modelId="{4287183B-6C32-4B43-BD4F-1BDE32143CAF}" type="presOf" srcId="{486D9C0F-2B68-4302-88FA-67EE52E405B6}" destId="{40F41F79-3DA0-46FF-9C5E-D38188F44AF6}" srcOrd="0" destOrd="0" presId="urn:microsoft.com/office/officeart/2011/layout/CircleProcess"/>
    <dgm:cxn modelId="{7880DD5D-ED84-487C-A387-80766160FCE2}" srcId="{F862478C-E7F3-4E77-8325-C2D6A18B2B6D}" destId="{3DF83942-1424-45A9-9DE4-79AB37F89F35}" srcOrd="2" destOrd="0" parTransId="{6DCB18DE-3FAD-4FBC-9617-A4DA1CA4834F}" sibTransId="{CB16B729-60D2-4243-92CB-1FB681839CB8}"/>
    <dgm:cxn modelId="{EB5DFF64-B5C7-4457-AEFF-6E9797C07B34}" type="presOf" srcId="{3DF83942-1424-45A9-9DE4-79AB37F89F35}" destId="{F8CF78C2-F374-46E6-B4A3-F4B0168042E7}" srcOrd="0" destOrd="0" presId="urn:microsoft.com/office/officeart/2011/layout/CircleProcess"/>
    <dgm:cxn modelId="{8A27A351-B562-4AEF-8264-3F2B208BE22A}" type="presOf" srcId="{3DF83942-1424-45A9-9DE4-79AB37F89F35}" destId="{BEC0F061-AD22-4793-84BC-29788F48EE3D}" srcOrd="1" destOrd="0" presId="urn:microsoft.com/office/officeart/2011/layout/CircleProcess"/>
    <dgm:cxn modelId="{73A57977-5C96-43BB-A5E7-461F13B3B2D3}" type="presOf" srcId="{B9626A50-C394-4771-B8F2-2144A371A123}" destId="{DA3D472E-27B5-4FEC-84CA-D27B6D03862F}" srcOrd="0" destOrd="0" presId="urn:microsoft.com/office/officeart/2011/layout/CircleProcess"/>
    <dgm:cxn modelId="{4D5A5B7B-0F93-4BB0-B603-2313D61EEC5E}" type="presOf" srcId="{486D9C0F-2B68-4302-88FA-67EE52E405B6}" destId="{CF367189-AF5E-4568-9132-E15BA0F56483}" srcOrd="1" destOrd="0" presId="urn:microsoft.com/office/officeart/2011/layout/CircleProcess"/>
    <dgm:cxn modelId="{24710889-2AE3-41AE-8A7B-3D06F7B974DA}" srcId="{F862478C-E7F3-4E77-8325-C2D6A18B2B6D}" destId="{279B574F-182D-4C01-B34B-1684D3309580}" srcOrd="0" destOrd="0" parTransId="{EC700BEC-9814-498C-B084-22B1B4540851}" sibTransId="{A0340733-4A3B-43F7-B54F-B14E081AC0F8}"/>
    <dgm:cxn modelId="{4A278F93-5026-4B7F-82EC-FE6FEA6C44C2}" type="presOf" srcId="{B9626A50-C394-4771-B8F2-2144A371A123}" destId="{5966261C-B797-480D-AFBE-8E4B88551D60}" srcOrd="1" destOrd="0" presId="urn:microsoft.com/office/officeart/2011/layout/CircleProcess"/>
    <dgm:cxn modelId="{011739A2-0489-4EA7-95E6-5A361A93679C}" srcId="{F862478C-E7F3-4E77-8325-C2D6A18B2B6D}" destId="{3228FBBC-5C08-419E-90BA-C8F5A8F7E1ED}" srcOrd="3" destOrd="0" parTransId="{1BCDAF0B-BC50-4C7B-9D48-0DBF5D2243CA}" sibTransId="{72DB6CAC-C5FF-4AF8-ACBA-1723B9FB673D}"/>
    <dgm:cxn modelId="{985B8BA8-1BFC-4D83-A6D6-25FD8CDB3A83}" srcId="{F862478C-E7F3-4E77-8325-C2D6A18B2B6D}" destId="{B9626A50-C394-4771-B8F2-2144A371A123}" srcOrd="4" destOrd="0" parTransId="{83418AD2-2273-4B88-A186-D6891D7034C4}" sibTransId="{6270E722-1091-49ED-9F9C-C71E2DC10250}"/>
    <dgm:cxn modelId="{CFA818B6-90D1-4EB5-8958-9207A4D29B40}" srcId="{F862478C-E7F3-4E77-8325-C2D6A18B2B6D}" destId="{486D9C0F-2B68-4302-88FA-67EE52E405B6}" srcOrd="1" destOrd="0" parTransId="{B77C75D7-139F-4ACD-A7BF-7B2D37C073C8}" sibTransId="{29B4C204-E5D5-43FE-9EE6-8FB4F10C3EB1}"/>
    <dgm:cxn modelId="{53A9E1C6-4DDF-4F7F-86A6-95A0FC09D5B7}" type="presOf" srcId="{279B574F-182D-4C01-B34B-1684D3309580}" destId="{1AC01D92-204D-4AF9-94FA-2AC911D1464F}" srcOrd="0" destOrd="0" presId="urn:microsoft.com/office/officeart/2011/layout/CircleProcess"/>
    <dgm:cxn modelId="{877FD7E2-4CED-4BE3-892C-AB8B47700133}" type="presOf" srcId="{F862478C-E7F3-4E77-8325-C2D6A18B2B6D}" destId="{EA16C841-D7EA-4458-A40D-13B92D3A1E83}" srcOrd="0" destOrd="0" presId="urn:microsoft.com/office/officeart/2011/layout/CircleProcess"/>
    <dgm:cxn modelId="{EAB223EE-DFD3-4F9D-9C51-90C5C513D82B}" type="presOf" srcId="{279B574F-182D-4C01-B34B-1684D3309580}" destId="{B4348703-9858-4988-9A42-8F2FA3553199}" srcOrd="1" destOrd="0" presId="urn:microsoft.com/office/officeart/2011/layout/CircleProcess"/>
    <dgm:cxn modelId="{B5593AF4-7312-482B-85DD-B44AFEB6FB9B}" type="presOf" srcId="{3228FBBC-5C08-419E-90BA-C8F5A8F7E1ED}" destId="{62A23999-C456-4F45-8D43-829824D6BAF5}" srcOrd="1" destOrd="0" presId="urn:microsoft.com/office/officeart/2011/layout/CircleProcess"/>
    <dgm:cxn modelId="{C12B4AB5-7B88-442B-B8FF-04ABF8614370}" type="presParOf" srcId="{EA16C841-D7EA-4458-A40D-13B92D3A1E83}" destId="{98AA9568-E61B-4CD9-AC99-4F787725E381}" srcOrd="0" destOrd="0" presId="urn:microsoft.com/office/officeart/2011/layout/CircleProcess"/>
    <dgm:cxn modelId="{6D03F111-8515-4BBA-BC41-DBC257932023}" type="presParOf" srcId="{98AA9568-E61B-4CD9-AC99-4F787725E381}" destId="{2D6A61E0-EB41-4878-B39D-DEDE35D4EF53}" srcOrd="0" destOrd="0" presId="urn:microsoft.com/office/officeart/2011/layout/CircleProcess"/>
    <dgm:cxn modelId="{4A3840A4-A76B-4A52-84A8-47D34484D777}" type="presParOf" srcId="{EA16C841-D7EA-4458-A40D-13B92D3A1E83}" destId="{9E1AFE5A-2221-4A20-8E40-83AEA215DEC0}" srcOrd="1" destOrd="0" presId="urn:microsoft.com/office/officeart/2011/layout/CircleProcess"/>
    <dgm:cxn modelId="{FBA2ED48-E25A-4934-8EB4-6BDB649F82FA}" type="presParOf" srcId="{9E1AFE5A-2221-4A20-8E40-83AEA215DEC0}" destId="{DA3D472E-27B5-4FEC-84CA-D27B6D03862F}" srcOrd="0" destOrd="0" presId="urn:microsoft.com/office/officeart/2011/layout/CircleProcess"/>
    <dgm:cxn modelId="{AD3A8167-EA12-496B-9FD2-D8F9E0138F8A}" type="presParOf" srcId="{EA16C841-D7EA-4458-A40D-13B92D3A1E83}" destId="{5966261C-B797-480D-AFBE-8E4B88551D60}" srcOrd="2" destOrd="0" presId="urn:microsoft.com/office/officeart/2011/layout/CircleProcess"/>
    <dgm:cxn modelId="{0B06A1C7-BBFF-4B8E-9DA3-D7D531194674}" type="presParOf" srcId="{EA16C841-D7EA-4458-A40D-13B92D3A1E83}" destId="{53CC09F1-650C-4F55-8C9C-F77A370FF475}" srcOrd="3" destOrd="0" presId="urn:microsoft.com/office/officeart/2011/layout/CircleProcess"/>
    <dgm:cxn modelId="{CF7A8554-D1EA-4D45-B413-18522C4C7B37}" type="presParOf" srcId="{53CC09F1-650C-4F55-8C9C-F77A370FF475}" destId="{F0CC5FC6-880B-4C17-BDF4-C7AD5F0322A4}" srcOrd="0" destOrd="0" presId="urn:microsoft.com/office/officeart/2011/layout/CircleProcess"/>
    <dgm:cxn modelId="{C1E21023-FC55-498D-861D-35317DF4AE7C}" type="presParOf" srcId="{EA16C841-D7EA-4458-A40D-13B92D3A1E83}" destId="{CF252E32-7E86-4A61-8DED-4F4D4B652E8E}" srcOrd="4" destOrd="0" presId="urn:microsoft.com/office/officeart/2011/layout/CircleProcess"/>
    <dgm:cxn modelId="{44BA89CC-A7BE-41CF-8000-E746421C5B37}" type="presParOf" srcId="{CF252E32-7E86-4A61-8DED-4F4D4B652E8E}" destId="{6ACFAD04-14C5-44F3-9F1B-7EDEE3AD08C8}" srcOrd="0" destOrd="0" presId="urn:microsoft.com/office/officeart/2011/layout/CircleProcess"/>
    <dgm:cxn modelId="{45FB8C2C-96F9-4B21-BBCB-3AD2BFDD2EE7}" type="presParOf" srcId="{EA16C841-D7EA-4458-A40D-13B92D3A1E83}" destId="{62A23999-C456-4F45-8D43-829824D6BAF5}" srcOrd="5" destOrd="0" presId="urn:microsoft.com/office/officeart/2011/layout/CircleProcess"/>
    <dgm:cxn modelId="{1159769C-AEE4-41A1-AA93-451CB2B92A44}" type="presParOf" srcId="{EA16C841-D7EA-4458-A40D-13B92D3A1E83}" destId="{630FD036-DE67-4611-87EE-789195093C14}" srcOrd="6" destOrd="0" presId="urn:microsoft.com/office/officeart/2011/layout/CircleProcess"/>
    <dgm:cxn modelId="{B7A5434A-8132-421C-9D5A-C87D7799B1E2}" type="presParOf" srcId="{630FD036-DE67-4611-87EE-789195093C14}" destId="{9CA62521-6342-492B-B714-EAA8E8654720}" srcOrd="0" destOrd="0" presId="urn:microsoft.com/office/officeart/2011/layout/CircleProcess"/>
    <dgm:cxn modelId="{3D24BC27-D746-436A-92F1-3860911BD8D3}" type="presParOf" srcId="{EA16C841-D7EA-4458-A40D-13B92D3A1E83}" destId="{41EA0BD1-0A4C-4203-88E9-31A3F171BA2C}" srcOrd="7" destOrd="0" presId="urn:microsoft.com/office/officeart/2011/layout/CircleProcess"/>
    <dgm:cxn modelId="{872231E6-5C7C-495C-A670-DA7FA7F105D1}" type="presParOf" srcId="{41EA0BD1-0A4C-4203-88E9-31A3F171BA2C}" destId="{F8CF78C2-F374-46E6-B4A3-F4B0168042E7}" srcOrd="0" destOrd="0" presId="urn:microsoft.com/office/officeart/2011/layout/CircleProcess"/>
    <dgm:cxn modelId="{38752338-F2CA-431A-A5A0-8B00C0A36FBC}" type="presParOf" srcId="{EA16C841-D7EA-4458-A40D-13B92D3A1E83}" destId="{BEC0F061-AD22-4793-84BC-29788F48EE3D}" srcOrd="8" destOrd="0" presId="urn:microsoft.com/office/officeart/2011/layout/CircleProcess"/>
    <dgm:cxn modelId="{465CE5C2-5508-4711-9AD3-771C4CAD40B3}" type="presParOf" srcId="{EA16C841-D7EA-4458-A40D-13B92D3A1E83}" destId="{BAF04615-F911-4503-A054-9E1712D87CC1}" srcOrd="9" destOrd="0" presId="urn:microsoft.com/office/officeart/2011/layout/CircleProcess"/>
    <dgm:cxn modelId="{7FA16979-11A1-4F2D-A094-D945878A293B}" type="presParOf" srcId="{BAF04615-F911-4503-A054-9E1712D87CC1}" destId="{34154A0E-5A76-4B52-AFED-185A65236081}" srcOrd="0" destOrd="0" presId="urn:microsoft.com/office/officeart/2011/layout/CircleProcess"/>
    <dgm:cxn modelId="{9F5D36B1-2F29-4C6D-B425-BA3555D64535}" type="presParOf" srcId="{EA16C841-D7EA-4458-A40D-13B92D3A1E83}" destId="{8AF7E0D9-DD67-425E-B7AE-B9C112EF7313}" srcOrd="10" destOrd="0" presId="urn:microsoft.com/office/officeart/2011/layout/CircleProcess"/>
    <dgm:cxn modelId="{7B0ACACA-62F2-44A4-9C09-1AE23F2BE63B}" type="presParOf" srcId="{8AF7E0D9-DD67-425E-B7AE-B9C112EF7313}" destId="{40F41F79-3DA0-46FF-9C5E-D38188F44AF6}" srcOrd="0" destOrd="0" presId="urn:microsoft.com/office/officeart/2011/layout/CircleProcess"/>
    <dgm:cxn modelId="{20FF05C5-A0C5-4676-B0CF-460D7525D364}" type="presParOf" srcId="{EA16C841-D7EA-4458-A40D-13B92D3A1E83}" destId="{CF367189-AF5E-4568-9132-E15BA0F56483}" srcOrd="11" destOrd="0" presId="urn:microsoft.com/office/officeart/2011/layout/CircleProcess"/>
    <dgm:cxn modelId="{75A38FBB-4EB9-4548-A54A-15EEA06C8952}" type="presParOf" srcId="{EA16C841-D7EA-4458-A40D-13B92D3A1E83}" destId="{B5B25DB1-9383-44DA-A891-5CF1B0CADC27}" srcOrd="12" destOrd="0" presId="urn:microsoft.com/office/officeart/2011/layout/CircleProcess"/>
    <dgm:cxn modelId="{6FABC4D5-4E95-4CCF-8E06-1477E2FB47A8}" type="presParOf" srcId="{B5B25DB1-9383-44DA-A891-5CF1B0CADC27}" destId="{7D47B496-DF94-419D-A141-DBE912640ABA}" srcOrd="0" destOrd="0" presId="urn:microsoft.com/office/officeart/2011/layout/CircleProcess"/>
    <dgm:cxn modelId="{DF1E1B04-4625-49E6-BE49-1916B2F7B720}" type="presParOf" srcId="{EA16C841-D7EA-4458-A40D-13B92D3A1E83}" destId="{8FAE69F1-7C44-4204-A183-64BE5F667CB0}" srcOrd="13" destOrd="0" presId="urn:microsoft.com/office/officeart/2011/layout/CircleProcess"/>
    <dgm:cxn modelId="{F581ED76-D022-4F08-9657-9421750A93A0}" type="presParOf" srcId="{8FAE69F1-7C44-4204-A183-64BE5F667CB0}" destId="{1AC01D92-204D-4AF9-94FA-2AC911D1464F}" srcOrd="0" destOrd="0" presId="urn:microsoft.com/office/officeart/2011/layout/CircleProcess"/>
    <dgm:cxn modelId="{6D6EABAA-15FD-4264-808B-E732E4A70D94}" type="presParOf" srcId="{EA16C841-D7EA-4458-A40D-13B92D3A1E83}" destId="{B4348703-9858-4988-9A42-8F2FA3553199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A61E0-EB41-4878-B39D-DEDE35D4EF53}">
      <dsp:nvSpPr>
        <dsp:cNvPr id="0" name=""/>
        <dsp:cNvSpPr/>
      </dsp:nvSpPr>
      <dsp:spPr>
        <a:xfrm>
          <a:off x="7539688" y="1426424"/>
          <a:ext cx="1719171" cy="17194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3D472E-27B5-4FEC-84CA-D27B6D03862F}">
      <dsp:nvSpPr>
        <dsp:cNvPr id="0" name=""/>
        <dsp:cNvSpPr/>
      </dsp:nvSpPr>
      <dsp:spPr>
        <a:xfrm>
          <a:off x="7596414" y="1483749"/>
          <a:ext cx="1604803" cy="160480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1500" kern="1200" dirty="0"/>
            <a:t>Apply Applicable Deductibles </a:t>
          </a:r>
        </a:p>
      </dsp:txBody>
      <dsp:txXfrm>
        <a:off x="7826064" y="1713050"/>
        <a:ext cx="1146419" cy="1146201"/>
      </dsp:txXfrm>
    </dsp:sp>
    <dsp:sp modelId="{F0CC5FC6-880B-4C17-BDF4-C7AD5F0322A4}">
      <dsp:nvSpPr>
        <dsp:cNvPr id="0" name=""/>
        <dsp:cNvSpPr/>
      </dsp:nvSpPr>
      <dsp:spPr>
        <a:xfrm rot="2700000">
          <a:off x="5762060" y="1426513"/>
          <a:ext cx="1718972" cy="1718972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CFAD04-14C5-44F3-9F1B-7EDEE3AD08C8}">
      <dsp:nvSpPr>
        <dsp:cNvPr id="0" name=""/>
        <dsp:cNvSpPr/>
      </dsp:nvSpPr>
      <dsp:spPr>
        <a:xfrm>
          <a:off x="5820516" y="1483749"/>
          <a:ext cx="1604803" cy="160480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1500" kern="1200" dirty="0"/>
            <a:t>Deduct Saved Costs &amp; Include Extra Expenses</a:t>
          </a:r>
        </a:p>
      </dsp:txBody>
      <dsp:txXfrm>
        <a:off x="6049251" y="1713050"/>
        <a:ext cx="1146419" cy="1146201"/>
      </dsp:txXfrm>
    </dsp:sp>
    <dsp:sp modelId="{9CA62521-6342-492B-B714-EAA8E8654720}">
      <dsp:nvSpPr>
        <dsp:cNvPr id="0" name=""/>
        <dsp:cNvSpPr/>
      </dsp:nvSpPr>
      <dsp:spPr>
        <a:xfrm rot="2700000">
          <a:off x="3986162" y="1426513"/>
          <a:ext cx="1718972" cy="1718972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CF78C2-F374-46E6-B4A3-F4B0168042E7}">
      <dsp:nvSpPr>
        <dsp:cNvPr id="0" name=""/>
        <dsp:cNvSpPr/>
      </dsp:nvSpPr>
      <dsp:spPr>
        <a:xfrm>
          <a:off x="4043704" y="1483749"/>
          <a:ext cx="1604803" cy="160480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1500" kern="1200" dirty="0"/>
            <a:t>Calculate Lost Revenue </a:t>
          </a:r>
        </a:p>
      </dsp:txBody>
      <dsp:txXfrm>
        <a:off x="4272439" y="1713050"/>
        <a:ext cx="1146419" cy="1146201"/>
      </dsp:txXfrm>
    </dsp:sp>
    <dsp:sp modelId="{34154A0E-5A76-4B52-AFED-185A65236081}">
      <dsp:nvSpPr>
        <dsp:cNvPr id="0" name=""/>
        <dsp:cNvSpPr/>
      </dsp:nvSpPr>
      <dsp:spPr>
        <a:xfrm rot="2700000">
          <a:off x="2209349" y="1426513"/>
          <a:ext cx="1718972" cy="1718972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F41F79-3DA0-46FF-9C5E-D38188F44AF6}">
      <dsp:nvSpPr>
        <dsp:cNvPr id="0" name=""/>
        <dsp:cNvSpPr/>
      </dsp:nvSpPr>
      <dsp:spPr>
        <a:xfrm>
          <a:off x="2266891" y="1483749"/>
          <a:ext cx="1604803" cy="160480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1500" kern="1200" dirty="0"/>
            <a:t>Request Appropriate Records</a:t>
          </a:r>
        </a:p>
      </dsp:txBody>
      <dsp:txXfrm>
        <a:off x="2496541" y="1713050"/>
        <a:ext cx="1146419" cy="1146201"/>
      </dsp:txXfrm>
    </dsp:sp>
    <dsp:sp modelId="{7D47B496-DF94-419D-A141-DBE912640ABA}">
      <dsp:nvSpPr>
        <dsp:cNvPr id="0" name=""/>
        <dsp:cNvSpPr/>
      </dsp:nvSpPr>
      <dsp:spPr>
        <a:xfrm rot="2700000">
          <a:off x="432537" y="1426513"/>
          <a:ext cx="1718972" cy="1718972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C01D92-204D-4AF9-94FA-2AC911D1464F}">
      <dsp:nvSpPr>
        <dsp:cNvPr id="0" name=""/>
        <dsp:cNvSpPr/>
      </dsp:nvSpPr>
      <dsp:spPr>
        <a:xfrm>
          <a:off x="490079" y="1483749"/>
          <a:ext cx="1604803" cy="160480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1500" kern="1200" dirty="0"/>
            <a:t>Understand: Loss, Policy Provisions &amp; Insured’s Operations</a:t>
          </a:r>
        </a:p>
      </dsp:txBody>
      <dsp:txXfrm>
        <a:off x="719729" y="1713050"/>
        <a:ext cx="1146419" cy="11462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00CDC6-1352-8CD2-7A73-AA91F8F2EA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3701FB-426E-1043-C984-8A158E6CB9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B7C68E6-86EA-40F4-B4C5-2D26DFFA4936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E7DD0-31CC-9599-9EC5-801AAE8030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EB7-8EB7-2398-5DF8-ADDFF91A39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87D90C5-D2F2-466D-ABAD-793138E9E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29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5D8939E-C2C4-4597-A184-EAD9DCFFBDB3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89B407D-1C4F-47A7-99B8-86D3206E3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44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407D-1C4F-47A7-99B8-86D3206E38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1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407D-1C4F-47A7-99B8-86D3206E38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56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407D-1C4F-47A7-99B8-86D3206E38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94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407D-1C4F-47A7-99B8-86D3206E38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364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B9C19-1A9B-39C1-AFC4-D94E14D1B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3478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66CA3-3366-0906-3BA8-B6FEE5098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03272"/>
            <a:ext cx="9144000" cy="694113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F4F2EA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3154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 2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5168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 3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09CCEA-B5A5-6BFD-730D-E5DC97B737A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21A1F2-4933-924C-1B6F-C6735DDA5C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C8A1F1-9559-A16B-988A-CF442A9B255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76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 3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27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 3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34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with Imagem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927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 with Imagem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777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 with Imagem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7299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, Logo Cr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908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, Logo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845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, Logo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704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F79A-4C1F-053C-4EC9-9C7030AD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84645"/>
            <a:ext cx="5257800" cy="1325563"/>
          </a:xfrm>
        </p:spPr>
        <p:txBody>
          <a:bodyPr anchor="b">
            <a:normAutofit/>
          </a:bodyPr>
          <a:lstStyle>
            <a:lvl1pPr>
              <a:defRPr sz="5400">
                <a:solidFill>
                  <a:srgbClr val="F4F2E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A26F40-9326-9602-5A76-D355089E17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23284" cy="6858000"/>
          </a:xfrm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42DF41-836F-A55D-6351-2A6E5246B94F}"/>
              </a:ext>
            </a:extLst>
          </p:cNvPr>
          <p:cNvGrpSpPr/>
          <p:nvPr userDrawn="1"/>
        </p:nvGrpSpPr>
        <p:grpSpPr>
          <a:xfrm>
            <a:off x="6096000" y="1690688"/>
            <a:ext cx="5257800" cy="781550"/>
            <a:chOff x="6096000" y="1690688"/>
            <a:chExt cx="5257800" cy="781550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00C8BDF-1266-AD56-02DF-541EF08C948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5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3DED739C-30E5-CE0C-2A3E-E89C9CED118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0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</p:grpSp>
      <p:sp>
        <p:nvSpPr>
          <p:cNvPr id="26" name="Subtitle 2">
            <a:extLst>
              <a:ext uri="{FF2B5EF4-FFF2-40B4-BE49-F238E27FC236}">
                <a16:creationId xmlns:a16="http://schemas.microsoft.com/office/drawing/2014/main" id="{A95D6B0F-8143-2609-6B00-8842829B4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1614087"/>
            <a:ext cx="5257800" cy="390776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E8AC89D-3B4B-F03A-F526-AD3AEF6A3B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80221" y="264545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3C0B61C-3980-BE26-458D-43BAC57CD59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0221" y="386866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F10A4D8-2048-F4AF-96FD-79A9EEC8C4A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80221" y="509187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541E56E-217D-27E4-B742-ACF134FE0F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2033695"/>
            <a:ext cx="5009147" cy="390776"/>
          </a:xfrm>
        </p:spPr>
        <p:txBody>
          <a:bodyPr anchor="t">
            <a:normAutofit/>
          </a:bodyPr>
          <a:lstStyle>
            <a:lvl1pPr marL="0" indent="0">
              <a:buNone/>
              <a:defRPr sz="14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369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, Logo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042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939AD-73B6-2337-D53D-E5266B5BB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3016" y="4589463"/>
            <a:ext cx="6845969" cy="1500187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4F2E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040459D-D362-7F27-0BBD-BE3E92C869E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736431" y="1118940"/>
            <a:ext cx="2719138" cy="20453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64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5938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8146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042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61421" cy="1325563"/>
          </a:xfrm>
        </p:spPr>
        <p:txBody>
          <a:bodyPr anchor="b"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1"/>
            <a:ext cx="8161421" cy="3722521"/>
          </a:xfrm>
        </p:spPr>
        <p:txBody>
          <a:bodyPr/>
          <a:lstStyle>
            <a:lvl1pPr>
              <a:defRPr>
                <a:solidFill>
                  <a:srgbClr val="2E2E24"/>
                </a:solidFill>
              </a:defRPr>
            </a:lvl1pPr>
            <a:lvl2pPr>
              <a:defRPr>
                <a:solidFill>
                  <a:srgbClr val="2E2E24"/>
                </a:solidFill>
              </a:defRPr>
            </a:lvl2pPr>
            <a:lvl3pPr>
              <a:defRPr>
                <a:solidFill>
                  <a:srgbClr val="2E2E24"/>
                </a:solidFill>
              </a:defRPr>
            </a:lvl3pPr>
            <a:lvl4pPr>
              <a:defRPr>
                <a:solidFill>
                  <a:srgbClr val="2E2E24"/>
                </a:solidFill>
              </a:defRPr>
            </a:lvl4pPr>
            <a:lvl5pPr>
              <a:defRPr>
                <a:solidFill>
                  <a:srgbClr val="2E2E2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334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638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 2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954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 2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80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43457-1184-A639-6015-F5FCB735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2340A-CB79-76B8-5EBA-2854DE35B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28A08-A776-DA94-BD3D-C43B78B6C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F848A-C250-4DF3-B3B2-707E516F62AD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15400-AB31-ABDF-788D-01DD26B0B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051DA-6E52-E37B-51D5-29243214D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2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57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5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jeldridge@jsheld.co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40DEC5F-0468-E2C2-9C55-CADDA13565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370" y="2981930"/>
            <a:ext cx="11007090" cy="1577726"/>
          </a:xfrm>
        </p:spPr>
        <p:txBody>
          <a:bodyPr>
            <a:normAutofit fontScale="90000"/>
          </a:bodyPr>
          <a:lstStyle/>
          <a:p>
            <a:r>
              <a:rPr lang="en-US" sz="8000" dirty="0"/>
              <a:t>Hacking into Cyber Claims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B380C48B-47E5-4DB4-08F9-F30237FE79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66804"/>
            <a:ext cx="9144000" cy="1577726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Jessica A. Eldridge </a:t>
            </a:r>
          </a:p>
          <a:p>
            <a:r>
              <a:rPr lang="en-US" dirty="0"/>
              <a:t>Senior Vice President &amp; Practice Director Of Cyber - Forensic Accounting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819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0A58-E7D5-3285-043C-C3BDEE108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84645"/>
            <a:ext cx="5257800" cy="102746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Jessica A. Eldridge </a:t>
            </a:r>
          </a:p>
        </p:txBody>
      </p:sp>
      <p:pic>
        <p:nvPicPr>
          <p:cNvPr id="12" name="Picture Placeholder 11" descr="A person smiling at camera&#10;&#10;Description automatically generated">
            <a:extLst>
              <a:ext uri="{FF2B5EF4-FFF2-40B4-BE49-F238E27FC236}">
                <a16:creationId xmlns:a16="http://schemas.microsoft.com/office/drawing/2014/main" id="{242A6A7D-220C-A756-A63F-EB31B55FA9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2" r="7632"/>
          <a:stretch>
            <a:fillRect/>
          </a:stretch>
        </p:blipFill>
        <p:spPr/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79B304BB-B488-6438-1F38-18E450E70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1323795"/>
            <a:ext cx="5908158" cy="670331"/>
          </a:xfrm>
        </p:spPr>
        <p:txBody>
          <a:bodyPr>
            <a:noAutofit/>
          </a:bodyPr>
          <a:lstStyle/>
          <a:p>
            <a:r>
              <a:rPr lang="en-US" dirty="0"/>
              <a:t>Senior Vice President &amp; </a:t>
            </a:r>
          </a:p>
          <a:p>
            <a:r>
              <a:rPr lang="en-US" dirty="0"/>
              <a:t>Practice Director Of Cyber - Forensic Accounting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4A3202-6E45-1C5A-0AD7-5BB9CC6BE30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80221" y="2678765"/>
            <a:ext cx="5257800" cy="1031998"/>
          </a:xfrm>
        </p:spPr>
        <p:txBody>
          <a:bodyPr>
            <a:normAutofit fontScale="85000" lnSpcReduction="20000"/>
          </a:bodyPr>
          <a:lstStyle/>
          <a:p>
            <a:r>
              <a:rPr lang="en-US" sz="1700" spc="190" dirty="0">
                <a:solidFill>
                  <a:schemeClr val="bg1"/>
                </a:solidFill>
                <a:latin typeface="Optima LT Std" panose="020B0502050508020304" pitchFamily="34" charset="0"/>
              </a:rPr>
              <a:t>Specialize in the financial evaluation of damages</a:t>
            </a:r>
            <a:r>
              <a:rPr lang="en-US" sz="1700" spc="190" dirty="0">
                <a:solidFill>
                  <a:srgbClr val="AA834B"/>
                </a:solidFill>
                <a:latin typeface="Optima LT Std" panose="020B0502050508020304" pitchFamily="34" charset="0"/>
              </a:rPr>
              <a:t>: </a:t>
            </a:r>
          </a:p>
          <a:p>
            <a:r>
              <a:rPr lang="en-US" sz="1600" spc="190" dirty="0">
                <a:solidFill>
                  <a:srgbClr val="AA834B"/>
                </a:solidFill>
                <a:latin typeface="Optima LT Std" panose="020B0502050508020304" pitchFamily="34" charset="0"/>
              </a:rPr>
              <a:t>business interruption, extra expense, inventory claims, employee dishonesty/fidelity losses, personal injury, subrogation, and litigation support services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6FA43C-07B0-C70B-CB10-19F378C5BA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80221" y="1994126"/>
            <a:ext cx="5009147" cy="390776"/>
          </a:xfrm>
        </p:spPr>
        <p:txBody>
          <a:bodyPr>
            <a:normAutofit/>
          </a:bodyPr>
          <a:lstStyle/>
          <a:p>
            <a:r>
              <a:rPr lang="en-US" sz="1100" dirty="0"/>
              <a:t>North Kingston, Rhode Island</a:t>
            </a:r>
            <a:endParaRPr lang="en-US" sz="1100" spc="190" dirty="0"/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ECB6A057-2841-1CB4-095B-2F2EC3C7CBEB}"/>
              </a:ext>
            </a:extLst>
          </p:cNvPr>
          <p:cNvSpPr txBox="1">
            <a:spLocks/>
          </p:cNvSpPr>
          <p:nvPr/>
        </p:nvSpPr>
        <p:spPr>
          <a:xfrm>
            <a:off x="6180221" y="3899324"/>
            <a:ext cx="5257800" cy="894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F4F2EA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F4F2E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4F2EA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F4F2EA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F4F2E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190" dirty="0">
                <a:solidFill>
                  <a:schemeClr val="bg1"/>
                </a:solidFill>
                <a:latin typeface="Optima LT Std" panose="020B0502050508020304" pitchFamily="34" charset="0"/>
              </a:rPr>
              <a:t>Key Expertise: </a:t>
            </a:r>
          </a:p>
          <a:p>
            <a:r>
              <a:rPr lang="en-US" sz="1400" spc="190" dirty="0">
                <a:solidFill>
                  <a:srgbClr val="AA834B"/>
                </a:solidFill>
                <a:latin typeface="Optima LT Std" panose="020B0502050508020304" pitchFamily="34" charset="0"/>
              </a:rPr>
              <a:t>Cyber, Property Damage, Builder’s Risk &amp; Soft Costs, Fee Funds, Stock &amp; Contents, Lost Wages, Fidelity</a:t>
            </a:r>
            <a:endParaRPr lang="en-US" sz="1100" spc="190" dirty="0">
              <a:solidFill>
                <a:srgbClr val="AA834B"/>
              </a:solidFill>
              <a:latin typeface="Optima LT Std" panose="020B0502050508020304" pitchFamily="34" charset="0"/>
            </a:endParaRP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94072BDB-A209-893E-4692-E6812C360344}"/>
              </a:ext>
            </a:extLst>
          </p:cNvPr>
          <p:cNvSpPr txBox="1">
            <a:spLocks/>
          </p:cNvSpPr>
          <p:nvPr/>
        </p:nvSpPr>
        <p:spPr>
          <a:xfrm>
            <a:off x="6180221" y="5087199"/>
            <a:ext cx="5257800" cy="894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F4F2EA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F4F2EA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4F2EA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F4F2EA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F4F2E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spc="190" dirty="0">
                <a:solidFill>
                  <a:schemeClr val="bg1"/>
                </a:solidFill>
                <a:latin typeface="Optima LT Std" panose="020B0502050508020304" pitchFamily="34" charset="0"/>
              </a:rPr>
              <a:t>Some Industry Experience : </a:t>
            </a:r>
          </a:p>
          <a:p>
            <a:r>
              <a:rPr lang="en-US" sz="1500" spc="190" dirty="0">
                <a:solidFill>
                  <a:srgbClr val="AA834B"/>
                </a:solidFill>
                <a:latin typeface="Optima LT Std" panose="020B0502050508020304" pitchFamily="34" charset="0"/>
              </a:rPr>
              <a:t>Hospitality, Casinos, Colleges and Universities, construction, Government, Healthcare, Manufacturing, Professional Services, Retail</a:t>
            </a:r>
          </a:p>
        </p:txBody>
      </p:sp>
    </p:spTree>
    <p:extLst>
      <p:ext uri="{BB962C8B-B14F-4D97-AF65-F5344CB8AC3E}">
        <p14:creationId xmlns:p14="http://schemas.microsoft.com/office/powerpoint/2010/main" val="3944022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>
            <a:extLst>
              <a:ext uri="{FF2B5EF4-FFF2-40B4-BE49-F238E27FC236}">
                <a16:creationId xmlns:a16="http://schemas.microsoft.com/office/drawing/2014/main" id="{188979A7-9A0D-3FCE-61C8-05C6EF30AEA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614144" cy="1325563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dirty="0">
                <a:solidFill>
                  <a:srgbClr val="AA834B"/>
                </a:solidFill>
              </a:rPr>
              <a:t>Have you experienced a Cyber attack within the last year?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/>
          </a:p>
        </p:txBody>
      </p:sp>
      <p:pic>
        <p:nvPicPr>
          <p:cNvPr id="5" name="Content Placeholder 1">
            <a:extLst>
              <a:ext uri="{FF2B5EF4-FFF2-40B4-BE49-F238E27FC236}">
                <a16:creationId xmlns:a16="http://schemas.microsoft.com/office/drawing/2014/main" id="{A4E37237-B8CA-C068-D66C-CB2E71877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524" y="2342927"/>
            <a:ext cx="6864691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34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85BDA-EC42-8FA1-5E32-5F7FB2FB2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61421" cy="1134066"/>
          </a:xfrm>
        </p:spPr>
        <p:txBody>
          <a:bodyPr/>
          <a:lstStyle/>
          <a:p>
            <a:r>
              <a:rPr lang="en-US" dirty="0"/>
              <a:t>The lifecycle…</a:t>
            </a:r>
          </a:p>
        </p:txBody>
      </p:sp>
      <p:pic>
        <p:nvPicPr>
          <p:cNvPr id="4" name="Picture 2" descr="NIST Cybersecurity Framework | Cyberwatching">
            <a:extLst>
              <a:ext uri="{FF2B5EF4-FFF2-40B4-BE49-F238E27FC236}">
                <a16:creationId xmlns:a16="http://schemas.microsoft.com/office/drawing/2014/main" id="{7F964470-017C-40E5-CA43-17AB8FB128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880" y="2454275"/>
            <a:ext cx="4911977" cy="372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25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85BDA-EC42-8FA1-5E32-5F7FB2FB2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4" y="365125"/>
            <a:ext cx="8776337" cy="1134066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Initial Findings:  What are the concerns</a:t>
            </a:r>
            <a:endParaRPr lang="en-US" dirty="0"/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400285D4-3784-AF4A-AF1D-8AA431D24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7561"/>
            <a:ext cx="9610685" cy="489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15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85BDA-EC42-8FA1-5E32-5F7FB2FB2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4" y="365125"/>
            <a:ext cx="8776337" cy="1134066"/>
          </a:xfrm>
        </p:spPr>
        <p:txBody>
          <a:bodyPr>
            <a:normAutofit fontScale="90000"/>
          </a:bodyPr>
          <a:lstStyle/>
          <a:p>
            <a:r>
              <a:rPr lang="en-US" dirty="0"/>
              <a:t>Business Interruption Loss Calculations</a:t>
            </a:r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558E22F4-AEC5-567B-DDE1-4D213E5A71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4514630"/>
              </p:ext>
            </p:extLst>
          </p:nvPr>
        </p:nvGraphicFramePr>
        <p:xfrm>
          <a:off x="0" y="1928813"/>
          <a:ext cx="9335386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5846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107ED0-F163-928E-92AD-88CA1770D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201" y="2160922"/>
            <a:ext cx="4395597" cy="25361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B9092F-DCE7-08A0-7D0E-74154F882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55" y="3892541"/>
            <a:ext cx="4395597" cy="251786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3902C47-4026-1448-DECE-A78EDCF25E71}"/>
              </a:ext>
            </a:extLst>
          </p:cNvPr>
          <p:cNvSpPr txBox="1">
            <a:spLocks/>
          </p:cNvSpPr>
          <p:nvPr/>
        </p:nvSpPr>
        <p:spPr>
          <a:xfrm>
            <a:off x="375684" y="517525"/>
            <a:ext cx="8776337" cy="11340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AA83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Similarities and Differences between Cyber and Non-cyber Claims</a:t>
            </a:r>
          </a:p>
        </p:txBody>
      </p:sp>
    </p:spTree>
    <p:extLst>
      <p:ext uri="{BB962C8B-B14F-4D97-AF65-F5344CB8AC3E}">
        <p14:creationId xmlns:p14="http://schemas.microsoft.com/office/powerpoint/2010/main" val="1405560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0B6CD-4E30-9CD5-232C-46F075369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02" y="430618"/>
            <a:ext cx="8161421" cy="1325563"/>
          </a:xfrm>
        </p:spPr>
        <p:txBody>
          <a:bodyPr/>
          <a:lstStyle/>
          <a:p>
            <a:r>
              <a:rPr lang="en-US" dirty="0"/>
              <a:t>Closing &amp; </a:t>
            </a:r>
            <a:r>
              <a:rPr lang="en-US" sz="4400" dirty="0">
                <a:latin typeface="+mj-lt"/>
                <a:cs typeface="+mj-cs"/>
              </a:rPr>
              <a:t>Questions 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57795E-A7C1-0B43-0B2E-57B0A609AE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8989" y="2294786"/>
            <a:ext cx="2528119" cy="372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68392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DFF6E-3DAC-8151-4643-EEF8771CF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5544" y="4635795"/>
            <a:ext cx="10132828" cy="2126512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Jessica A. Eldridge</a:t>
            </a:r>
          </a:p>
          <a:p>
            <a:pPr>
              <a:defRPr/>
            </a:pPr>
            <a:r>
              <a:rPr lang="en-US" sz="29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Senior Vice President &amp; Practice Director Of Cyber – </a:t>
            </a:r>
          </a:p>
          <a:p>
            <a:pPr>
              <a:defRPr/>
            </a:pPr>
            <a:r>
              <a:rPr lang="en-US" sz="29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Forensic Accounting </a:t>
            </a:r>
          </a:p>
          <a:p>
            <a:pPr>
              <a:defRPr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401-301-8565</a:t>
            </a:r>
          </a:p>
          <a:p>
            <a:pPr>
              <a:defRPr/>
            </a:pP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jeldridge@jsheld.com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defRPr/>
            </a:pPr>
            <a:endParaRPr lang="en-US" sz="4400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  <a:ea typeface="+mj-ea"/>
              <a:cs typeface="+mj-cs"/>
            </a:endParaRPr>
          </a:p>
          <a:p>
            <a:endParaRPr lang="en-US" dirty="0"/>
          </a:p>
        </p:txBody>
      </p:sp>
      <p:pic>
        <p:nvPicPr>
          <p:cNvPr id="9" name="Picture 8" descr="A logo with a circle and a circle with a blue circle and white text&#10;&#10;Description automatically generated with medium confidence">
            <a:extLst>
              <a:ext uri="{FF2B5EF4-FFF2-40B4-BE49-F238E27FC236}">
                <a16:creationId xmlns:a16="http://schemas.microsoft.com/office/drawing/2014/main" id="{BDDB91D3-17C8-4D52-F777-479831286C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208" y="1078097"/>
            <a:ext cx="666750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37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ormorant"/>
        <a:ea typeface=""/>
        <a:cs typeface=""/>
      </a:majorFont>
      <a:minorFont>
        <a:latin typeface="Noto Serif J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8026c140-bc03-4305-ab1e-e96efd5e0f38}" enabled="1" method="Privileged" siteId="{3511fda9-10f3-422d-b34f-9291a0dd43e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</TotalTime>
  <Words>207</Words>
  <Application>Microsoft Office PowerPoint</Application>
  <PresentationFormat>Widescreen</PresentationFormat>
  <Paragraphs>33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Cormorant</vt:lpstr>
      <vt:lpstr>Noto Serif JP</vt:lpstr>
      <vt:lpstr>Optima LT Std</vt:lpstr>
      <vt:lpstr>Symbol</vt:lpstr>
      <vt:lpstr>Office Theme</vt:lpstr>
      <vt:lpstr>Hacking into Cyber Claims</vt:lpstr>
      <vt:lpstr>Jessica A. Eldridge </vt:lpstr>
      <vt:lpstr>PowerPoint Presentation</vt:lpstr>
      <vt:lpstr>The lifecycle…</vt:lpstr>
      <vt:lpstr>Initial Findings:  What are the concerns</vt:lpstr>
      <vt:lpstr>Business Interruption Loss Calculations</vt:lpstr>
      <vt:lpstr>PowerPoint Presentation</vt:lpstr>
      <vt:lpstr>Closing &amp; Questions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Marilyn Faz</dc:creator>
  <cp:lastModifiedBy>Marilyn Faz</cp:lastModifiedBy>
  <cp:revision>14</cp:revision>
  <cp:lastPrinted>2024-04-20T06:21:15Z</cp:lastPrinted>
  <dcterms:created xsi:type="dcterms:W3CDTF">2022-07-25T17:34:42Z</dcterms:created>
  <dcterms:modified xsi:type="dcterms:W3CDTF">2024-04-20T15:11:13Z</dcterms:modified>
</cp:coreProperties>
</file>