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77" r:id="rId4"/>
    <p:sldId id="260" r:id="rId5"/>
    <p:sldId id="284" r:id="rId6"/>
    <p:sldId id="285" r:id="rId7"/>
    <p:sldId id="278" r:id="rId8"/>
    <p:sldId id="279" r:id="rId9"/>
    <p:sldId id="280" r:id="rId10"/>
    <p:sldId id="281" r:id="rId11"/>
    <p:sldId id="282" r:id="rId12"/>
    <p:sldId id="28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81655" autoAdjust="0"/>
  </p:normalViewPr>
  <p:slideViewPr>
    <p:cSldViewPr snapToGrid="0">
      <p:cViewPr varScale="1">
        <p:scale>
          <a:sx n="93" d="100"/>
          <a:sy n="93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8939E-C2C4-4597-A184-EAD9DCFFBDB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407D-1C4F-47A7-99B8-86D3206E3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8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schnitz@kcozlaw.co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xWBVxTEgoYk?feature=oemb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5510" y="2825393"/>
            <a:ext cx="8962490" cy="1726059"/>
          </a:xfrm>
        </p:spPr>
        <p:txBody>
          <a:bodyPr>
            <a:noAutofit/>
          </a:bodyPr>
          <a:lstStyle/>
          <a:p>
            <a:r>
              <a:rPr lang="en-US" sz="4000" dirty="0"/>
              <a:t>Asking a Guest to Leave the Premises and Bias – How the 2018 Starbucks Incident Changed the Hospitality Industry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Rob Schnitz – </a:t>
            </a:r>
            <a:r>
              <a:rPr lang="en-US" dirty="0"/>
              <a:t>Kabat Chapman &amp; Ozmer, LLP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595E-8431-7635-7D33-35FDF418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Technology Changes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FC421-0910-1862-FD40-20F91210F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Smart phones</a:t>
            </a:r>
          </a:p>
          <a:p>
            <a:pPr marL="0" indent="0">
              <a:buNone/>
            </a:pPr>
            <a:r>
              <a:rPr lang="en-US" sz="4400" dirty="0"/>
              <a:t>Videos</a:t>
            </a:r>
          </a:p>
          <a:p>
            <a:pPr marL="0" indent="0">
              <a:buNone/>
            </a:pPr>
            <a:r>
              <a:rPr lang="en-US" sz="4400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192542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504F3-2B25-DC45-A327-1C755405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Ray </a:t>
            </a:r>
            <a:r>
              <a:rPr lang="en-US" sz="3200" dirty="0" err="1"/>
              <a:t>Oldenberg</a:t>
            </a:r>
            <a:r>
              <a:rPr lang="en-US" sz="3200" dirty="0"/>
              <a:t> – Third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DF414-D1D7-557C-F1C6-914F86FFA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5" name="Picture 4" descr="A sign with white text on it&#10;&#10;Description automatically generated">
            <a:extLst>
              <a:ext uri="{FF2B5EF4-FFF2-40B4-BE49-F238E27FC236}">
                <a16:creationId xmlns:a16="http://schemas.microsoft.com/office/drawing/2014/main" id="{8099C380-04F5-FC7B-21FD-6E71DAF5D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0177" y="2271651"/>
            <a:ext cx="5032373" cy="41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9084-D76F-BE13-71C9-A64A1929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Take 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52FB2-3405-F9FB-EE71-F93D19A08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What does your invitation say?</a:t>
            </a:r>
          </a:p>
          <a:p>
            <a:r>
              <a:rPr lang="en-US" sz="4000" dirty="0"/>
              <a:t>Is staff/security trained on trespass?</a:t>
            </a:r>
          </a:p>
          <a:p>
            <a:r>
              <a:rPr lang="en-US" sz="4000" dirty="0"/>
              <a:t>Should you call the police?</a:t>
            </a:r>
          </a:p>
          <a:p>
            <a:r>
              <a:rPr lang="en-US" sz="4000" dirty="0"/>
              <a:t>Could bias be impacting the decision?</a:t>
            </a:r>
          </a:p>
          <a:p>
            <a:r>
              <a:rPr lang="en-US" sz="4000" dirty="0"/>
              <a:t>Do you conduct bias training?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38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Rob Schnitz</a:t>
            </a:r>
          </a:p>
          <a:p>
            <a:r>
              <a:rPr lang="en-US" sz="1400" dirty="0"/>
              <a:t>Kabat Chapman &amp; Ozmer LLP</a:t>
            </a:r>
          </a:p>
          <a:p>
            <a:r>
              <a:rPr lang="en-US" sz="1400" dirty="0"/>
              <a:t>Atlanta, Chicago &amp; Los Angeles</a:t>
            </a:r>
          </a:p>
          <a:p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rschnitz@kcozlaw.com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/>
              <a:t>312-282-3699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8D87E-DF3F-5445-D2DC-8B6016E34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50" y="1741487"/>
            <a:ext cx="32893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Rob Schnitz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63E445D-65BC-DFFA-0E37-EE7C375D92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13149"/>
          <a:stretch/>
        </p:blipFill>
        <p:spPr>
          <a:xfrm>
            <a:off x="427228" y="587405"/>
            <a:ext cx="4889468" cy="5413913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Partner</a:t>
            </a:r>
            <a:r>
              <a:rPr lang="en-US" sz="2000" spc="190" dirty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Kabat Chapman &amp; Ozmer, LLP</a:t>
            </a:r>
            <a:endParaRPr lang="en-US" sz="2000" spc="19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Former SVP/Associate General Counsel for Hyatt Hotels Corporation</a:t>
            </a:r>
          </a:p>
          <a:p>
            <a:endParaRPr lang="en-US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2296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Teaches Hospitality Law at DePaul University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General Counsel for the National Domestic Violence Hotline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1800" spc="190" dirty="0">
                <a:solidFill>
                  <a:schemeClr val="bg1"/>
                </a:solidFill>
              </a:rPr>
              <a:t>Chicago &amp; Los Angeles</a:t>
            </a:r>
          </a:p>
        </p:txBody>
      </p:sp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F352-345C-3EDD-AB83-4D1D1585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Happened at Starbucks?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37A16-3F01-9943-05FA-F2227A07C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4" name="Online Media 3" title="Social media video shows arrests of black men at Philadelphia Starbucks">
            <a:hlinkClick r:id="" action="ppaction://media"/>
            <a:extLst>
              <a:ext uri="{FF2B5EF4-FFF2-40B4-BE49-F238E27FC236}">
                <a16:creationId xmlns:a16="http://schemas.microsoft.com/office/drawing/2014/main" id="{97401D17-ECAB-0077-6712-FB16FC4372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7680" y="1825625"/>
            <a:ext cx="86766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Asking a Guest to Leave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Question</a:t>
            </a:r>
          </a:p>
          <a:p>
            <a:pPr lvl="1"/>
            <a:r>
              <a:rPr lang="en-US" sz="5000" dirty="0"/>
              <a:t>Did you know it’s against the law to discriminate against a customer based on their race?</a:t>
            </a:r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B9F3-2DBB-2AD4-3198-874E2F72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Asking a Guest to Leave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1365-358F-3F73-26A0-1C9DE5B24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Question</a:t>
            </a:r>
          </a:p>
          <a:p>
            <a:pPr marL="0" indent="0">
              <a:buNone/>
            </a:pPr>
            <a:r>
              <a:rPr lang="en-US" sz="5400" dirty="0"/>
              <a:t>	So</a:t>
            </a:r>
            <a:r>
              <a:rPr lang="en-US" sz="5400"/>
              <a:t>, how </a:t>
            </a:r>
            <a:r>
              <a:rPr lang="en-US" sz="5400" dirty="0"/>
              <a:t>did this happen?</a:t>
            </a:r>
          </a:p>
        </p:txBody>
      </p:sp>
    </p:spTree>
    <p:extLst>
      <p:ext uri="{BB962C8B-B14F-4D97-AF65-F5344CB8AC3E}">
        <p14:creationId xmlns:p14="http://schemas.microsoft.com/office/powerpoint/2010/main" val="24483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D93E-0C24-0B6B-884A-4C989699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Asking a Guest to Leave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029F5-F817-703F-1BE7-B99042524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200" dirty="0"/>
              <a:t>The Answer Involves:</a:t>
            </a:r>
          </a:p>
          <a:p>
            <a:pPr lvl="1"/>
            <a:r>
              <a:rPr lang="en-US" sz="4300" dirty="0"/>
              <a:t>Shotguns</a:t>
            </a:r>
          </a:p>
          <a:p>
            <a:pPr lvl="1"/>
            <a:r>
              <a:rPr lang="en-US" sz="4300" dirty="0"/>
              <a:t>Highways</a:t>
            </a:r>
          </a:p>
          <a:p>
            <a:pPr lvl="1"/>
            <a:r>
              <a:rPr lang="en-US" sz="4300" dirty="0"/>
              <a:t>Woolworths</a:t>
            </a:r>
          </a:p>
          <a:p>
            <a:pPr lvl="1"/>
            <a:r>
              <a:rPr lang="en-US" sz="4300" dirty="0"/>
              <a:t>Alexander Graham Bell</a:t>
            </a:r>
          </a:p>
          <a:p>
            <a:pPr lvl="1"/>
            <a:r>
              <a:rPr lang="en-US" sz="4300" dirty="0"/>
              <a:t>Facebook</a:t>
            </a:r>
          </a:p>
          <a:p>
            <a:pPr lvl="1"/>
            <a:r>
              <a:rPr lang="en-US" sz="4300" dirty="0"/>
              <a:t>A guy named Ray </a:t>
            </a:r>
            <a:r>
              <a:rPr lang="en-US" sz="4300" dirty="0" err="1"/>
              <a:t>Oldenberg</a:t>
            </a:r>
            <a:endParaRPr lang="en-US" sz="4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54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5C1B-6E37-40FF-82F3-E93CAF8D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Shotguns:  The Law of Trespassing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253-028F-3B24-743B-761EB84C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9666" y="2923445"/>
            <a:ext cx="9917176" cy="21756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dirty="0"/>
          </a:p>
          <a:p>
            <a:endParaRPr lang="en-US" sz="4400" dirty="0"/>
          </a:p>
        </p:txBody>
      </p:sp>
      <p:pic>
        <p:nvPicPr>
          <p:cNvPr id="1026" name="Picture 2" descr="No Trespassing Images – Browse 9,129 Stock Photos, Vectors ...">
            <a:extLst>
              <a:ext uri="{FF2B5EF4-FFF2-40B4-BE49-F238E27FC236}">
                <a16:creationId xmlns:a16="http://schemas.microsoft.com/office/drawing/2014/main" id="{25388174-5784-49A0-2F83-C0AB4C45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26" y="1963256"/>
            <a:ext cx="47815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Trespassing Sign WE DON'T DIAL 911 We Call The Coroner Security Gun Shot Sign - Picture 1 of 7">
            <a:extLst>
              <a:ext uri="{FF2B5EF4-FFF2-40B4-BE49-F238E27FC236}">
                <a16:creationId xmlns:a16="http://schemas.microsoft.com/office/drawing/2014/main" id="{4E3F0BD0-5176-C2F0-BDE9-C81CED84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29" y="1963256"/>
            <a:ext cx="46651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2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CA29-9456-77C3-D5CB-263A04B3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Welcome to our </a:t>
            </a:r>
            <a:r>
              <a:rPr lang="en-US" sz="3200" dirty="0" err="1"/>
              <a:t>Establisment</a:t>
            </a:r>
            <a:r>
              <a:rPr lang="en-US" sz="32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303FC-EF0D-BFE9-5427-5CEE4C7DE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942" y="1690688"/>
            <a:ext cx="10461775" cy="4352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dirty="0"/>
          </a:p>
          <a:p>
            <a:endParaRPr lang="en-US" sz="4400" dirty="0"/>
          </a:p>
        </p:txBody>
      </p:sp>
      <p:pic>
        <p:nvPicPr>
          <p:cNvPr id="2054" name="Picture 6" descr="No Shirt, No Shoes, No Service Signage | Be Advised">
            <a:extLst>
              <a:ext uri="{FF2B5EF4-FFF2-40B4-BE49-F238E27FC236}">
                <a16:creationId xmlns:a16="http://schemas.microsoft.com/office/drawing/2014/main" id="{BFB1C9D0-BDBD-2D00-35B4-DED5DB94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4749"/>
            <a:ext cx="5798905" cy="414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SHA Notice Sign - We Reserve The Right to Refuse Service to Anyone | Decal  | Protect Your Business, Construction Site | Made in The USA">
            <a:extLst>
              <a:ext uri="{FF2B5EF4-FFF2-40B4-BE49-F238E27FC236}">
                <a16:creationId xmlns:a16="http://schemas.microsoft.com/office/drawing/2014/main" id="{8A97D8FD-D829-EA79-7305-DD3B3E4C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34" y="1864749"/>
            <a:ext cx="5003699" cy="414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5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6171-67CB-4D7F-88BA-C254CF0A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Highways and Woolworths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73FB0-520E-2B98-4448-EADD23D1A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The Interstate Highway Act – 1956</a:t>
            </a:r>
          </a:p>
          <a:p>
            <a:pPr marL="0" indent="0">
              <a:buNone/>
            </a:pPr>
            <a:r>
              <a:rPr lang="en-US" sz="4400" dirty="0"/>
              <a:t>The Civil Rights Act - 1964</a:t>
            </a:r>
          </a:p>
        </p:txBody>
      </p:sp>
    </p:spTree>
    <p:extLst>
      <p:ext uri="{BB962C8B-B14F-4D97-AF65-F5344CB8AC3E}">
        <p14:creationId xmlns:p14="http://schemas.microsoft.com/office/powerpoint/2010/main" val="336009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</TotalTime>
  <Words>224</Words>
  <Application>Microsoft Office PowerPoint</Application>
  <PresentationFormat>Widescreen</PresentationFormat>
  <Paragraphs>48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Cormorant</vt:lpstr>
      <vt:lpstr>Noto Serif JP</vt:lpstr>
      <vt:lpstr>Optima LT Std</vt:lpstr>
      <vt:lpstr>Office Theme</vt:lpstr>
      <vt:lpstr>Asking a Guest to Leave the Premises and Bias – How the 2018 Starbucks Incident Changed the Hospitality Industry</vt:lpstr>
      <vt:lpstr>Rob Schnitz</vt:lpstr>
      <vt:lpstr>What Happened at Starbucks?</vt:lpstr>
      <vt:lpstr>Asking a Guest to Leave</vt:lpstr>
      <vt:lpstr>Asking a Guest to Leave</vt:lpstr>
      <vt:lpstr>Asking a Guest to Leave</vt:lpstr>
      <vt:lpstr>Shotguns:  The Law of Trespassing</vt:lpstr>
      <vt:lpstr>Welcome to our Establisment?</vt:lpstr>
      <vt:lpstr>Highways and Woolworths</vt:lpstr>
      <vt:lpstr>Technology Changes Everything</vt:lpstr>
      <vt:lpstr>Ray Oldenberg – Third Spaces</vt:lpstr>
      <vt:lpstr>Take Action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Robert V. Schnitz</cp:lastModifiedBy>
  <cp:revision>15</cp:revision>
  <dcterms:created xsi:type="dcterms:W3CDTF">2022-07-25T17:34:42Z</dcterms:created>
  <dcterms:modified xsi:type="dcterms:W3CDTF">2024-04-12T17:31:13Z</dcterms:modified>
</cp:coreProperties>
</file>