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1877" r:id="rId4"/>
    <p:sldId id="296" r:id="rId5"/>
    <p:sldId id="1871" r:id="rId6"/>
    <p:sldId id="1874" r:id="rId7"/>
    <p:sldId id="1875" r:id="rId8"/>
    <p:sldId id="1876" r:id="rId9"/>
    <p:sldId id="1873" r:id="rId10"/>
    <p:sldId id="1872" r:id="rId11"/>
    <p:sldId id="302" r:id="rId12"/>
    <p:sldId id="282" r:id="rId13"/>
    <p:sldId id="298" r:id="rId14"/>
    <p:sldId id="292" r:id="rId15"/>
    <p:sldId id="300" r:id="rId16"/>
    <p:sldId id="295" r:id="rId17"/>
    <p:sldId id="279" r:id="rId18"/>
    <p:sldId id="293" r:id="rId19"/>
    <p:sldId id="286" r:id="rId20"/>
    <p:sldId id="287" r:id="rId21"/>
    <p:sldId id="288" r:id="rId22"/>
    <p:sldId id="289" r:id="rId23"/>
    <p:sldId id="290" r:id="rId24"/>
    <p:sldId id="291" r:id="rId25"/>
    <p:sldId id="303" r:id="rId26"/>
    <p:sldId id="2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96" userDrawn="1">
          <p15:clr>
            <a:srgbClr val="A4A3A4"/>
          </p15:clr>
        </p15:guide>
        <p15:guide id="4" pos="70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834B"/>
    <a:srgbClr val="F4F2EA"/>
    <a:srgbClr val="2E2E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4989" autoAdjust="0"/>
  </p:normalViewPr>
  <p:slideViewPr>
    <p:cSldViewPr snapToGrid="0">
      <p:cViewPr varScale="1">
        <p:scale>
          <a:sx n="90" d="100"/>
          <a:sy n="90" d="100"/>
        </p:scale>
        <p:origin x="1308" y="90"/>
      </p:cViewPr>
      <p:guideLst>
        <p:guide orient="horz" pos="2160"/>
        <p:guide pos="3840"/>
        <p:guide pos="696"/>
        <p:guide pos="7032"/>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00CDC6-1352-8CD2-7A73-AA91F8F2EA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3701FB-426E-1043-C984-8A158E6CB9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7C68E6-86EA-40F4-B4C5-2D26DFFA4936}" type="datetimeFigureOut">
              <a:rPr lang="en-US" smtClean="0"/>
              <a:t>4/18/2024</a:t>
            </a:fld>
            <a:endParaRPr lang="en-US"/>
          </a:p>
        </p:txBody>
      </p:sp>
      <p:sp>
        <p:nvSpPr>
          <p:cNvPr id="4" name="Footer Placeholder 3">
            <a:extLst>
              <a:ext uri="{FF2B5EF4-FFF2-40B4-BE49-F238E27FC236}">
                <a16:creationId xmlns:a16="http://schemas.microsoft.com/office/drawing/2014/main" id="{C9DE7DD0-31CC-9599-9EC5-801AAE8030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262EB7-8EB7-2398-5DF8-ADDFF91A39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7D90C5-D2F2-466D-ABAD-793138E9EB23}" type="slidenum">
              <a:rPr lang="en-US" smtClean="0"/>
              <a:t>‹#›</a:t>
            </a:fld>
            <a:endParaRPr lang="en-US"/>
          </a:p>
        </p:txBody>
      </p:sp>
    </p:spTree>
    <p:extLst>
      <p:ext uri="{BB962C8B-B14F-4D97-AF65-F5344CB8AC3E}">
        <p14:creationId xmlns:p14="http://schemas.microsoft.com/office/powerpoint/2010/main" val="3436329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BEA12-840F-41C1-867A-D8681DFACFCD}" type="datetimeFigureOut">
              <a:rPr lang="en-US" smtClean="0"/>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5F123-C3F4-4285-8AA1-4CB63740D263}" type="slidenum">
              <a:rPr lang="en-US" smtClean="0"/>
              <a:t>‹#›</a:t>
            </a:fld>
            <a:endParaRPr lang="en-US"/>
          </a:p>
        </p:txBody>
      </p:sp>
    </p:spTree>
    <p:extLst>
      <p:ext uri="{BB962C8B-B14F-4D97-AF65-F5344CB8AC3E}">
        <p14:creationId xmlns:p14="http://schemas.microsoft.com/office/powerpoint/2010/main" val="138704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reginfo.gov/public/do/eAgendaViewRule?pubId=201504&amp;RIN=1190-AA6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4815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Accessibility-related info for the room should include the bed type, number of beds, type of bathroom (roll-in shower, tub with accessible seat, etc.), and whether any visual alarms exist.</a:t>
            </a:r>
          </a:p>
          <a:p>
            <a:endParaRPr lang="en-US" dirty="0"/>
          </a:p>
          <a:p>
            <a:pPr defTabSz="457520"/>
            <a:r>
              <a:rPr lang="en-US" dirty="0"/>
              <a:t>Provide accessibility-related info on the reservation page for the specific room being booked</a:t>
            </a:r>
          </a:p>
          <a:p>
            <a:endParaRPr lang="en-US" dirty="0"/>
          </a:p>
        </p:txBody>
      </p:sp>
      <p:sp>
        <p:nvSpPr>
          <p:cNvPr id="4" name="Slide Number Placeholder 3"/>
          <p:cNvSpPr>
            <a:spLocks noGrp="1"/>
          </p:cNvSpPr>
          <p:nvPr>
            <p:ph type="sldNum" sz="quarter" idx="5"/>
          </p:nvPr>
        </p:nvSpPr>
        <p:spPr/>
        <p:txBody>
          <a:bodyPr/>
          <a:lstStyle/>
          <a:p>
            <a:fld id="{11A93E8E-4B5F-4ECB-87BD-F31E60BAE8CF}" type="slidenum">
              <a:rPr lang="en-US" smtClean="0"/>
              <a:t>24</a:t>
            </a:fld>
            <a:endParaRPr lang="en-US"/>
          </a:p>
        </p:txBody>
      </p:sp>
    </p:spTree>
    <p:extLst>
      <p:ext uri="{BB962C8B-B14F-4D97-AF65-F5344CB8AC3E}">
        <p14:creationId xmlns:p14="http://schemas.microsoft.com/office/powerpoint/2010/main" val="3089330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5081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55F123-C3F4-4285-8AA1-4CB63740D263}" type="slidenum">
              <a:rPr lang="en-US" smtClean="0"/>
              <a:t>7</a:t>
            </a:fld>
            <a:endParaRPr lang="en-US"/>
          </a:p>
        </p:txBody>
      </p:sp>
    </p:spTree>
    <p:extLst>
      <p:ext uri="{BB962C8B-B14F-4D97-AF65-F5344CB8AC3E}">
        <p14:creationId xmlns:p14="http://schemas.microsoft.com/office/powerpoint/2010/main" val="1782887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240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all “places of public accommodation” listed in Title III are physical places (as opposed to virtual places).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background, the ADA prohibits discrimination against individuals on the basis of disability with regard to their participation and equal enjoyment in places of public accommodation.  Typically, the issues arise in brick-and-mortar buildings such as lack of accessible parking stalls, insufficient ramps, and inaccessible bathrooms.  The regulations, known as the 2010 ADA Standards, governing accessibility of public accommodations do not address websites.  In September 2010, the Department of Justice, the federal agency that enforces Title III of the ADA, announced that it would issue </a:t>
            </a:r>
            <a:r>
              <a:rPr lang="en-US" sz="1200" u="sng" kern="1200" dirty="0">
                <a:solidFill>
                  <a:schemeClr val="tx1"/>
                </a:solidFill>
                <a:effectLst/>
                <a:latin typeface="+mn-lt"/>
                <a:ea typeface="+mn-ea"/>
                <a:cs typeface="+mn-cs"/>
                <a:hlinkClick r:id="rId3"/>
              </a:rPr>
              <a:t>new regulations to address website accessibility</a:t>
            </a:r>
            <a:r>
              <a:rPr lang="en-US" sz="1200" kern="1200" dirty="0">
                <a:solidFill>
                  <a:schemeClr val="tx1"/>
                </a:solidFill>
                <a:effectLst/>
                <a:latin typeface="+mn-lt"/>
                <a:ea typeface="+mn-ea"/>
                <a:cs typeface="+mn-cs"/>
              </a:rPr>
              <a:t>, but the Trump Administration has since delayed issuance of these new regulations.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Thus, the state of the law regarding the applicability of the ADA to company websites will likely remain in flux for the next several years.  Without regulations in force, there has been a circuit split in the law over whether a private website is a place of public accommodation.  The First, Second, and Seventh Circuits take the view that the ADA can apply to a website independent of any connection between the website and a physical place.  The Third, Sixth, Ninth and Eleventh take the view that Title III only applies when there is a sufficient nexus between the website and the physical place.  </a:t>
            </a:r>
          </a:p>
          <a:p>
            <a:pPr fontAlgn="base"/>
            <a:r>
              <a:rPr lang="en-US" sz="1200" b="1" kern="1200" dirty="0">
                <a:solidFill>
                  <a:schemeClr val="tx1"/>
                </a:solidFill>
                <a:effectLst/>
                <a:latin typeface="+mn-lt"/>
                <a:ea typeface="+mn-ea"/>
                <a:cs typeface="+mn-cs"/>
              </a:rPr>
              <a:t>** Importantly, for hospitality employers, usually there is a sufficient nexus between the hotel or restaurant’s website and its physical location.  </a:t>
            </a:r>
          </a:p>
          <a:p>
            <a:endParaRPr lang="en-US" dirty="0"/>
          </a:p>
        </p:txBody>
      </p:sp>
      <p:sp>
        <p:nvSpPr>
          <p:cNvPr id="4" name="Slide Number Placeholder 3"/>
          <p:cNvSpPr>
            <a:spLocks noGrp="1"/>
          </p:cNvSpPr>
          <p:nvPr>
            <p:ph type="sldNum" sz="quarter" idx="5"/>
          </p:nvPr>
        </p:nvSpPr>
        <p:spPr/>
        <p:txBody>
          <a:bodyPr/>
          <a:lstStyle/>
          <a:p>
            <a:fld id="{11A93E8E-4B5F-4ECB-87BD-F31E60BAE8CF}" type="slidenum">
              <a:rPr lang="en-US" smtClean="0"/>
              <a:t>12</a:t>
            </a:fld>
            <a:endParaRPr lang="en-US"/>
          </a:p>
        </p:txBody>
      </p:sp>
    </p:spTree>
    <p:extLst>
      <p:ext uri="{BB962C8B-B14F-4D97-AF65-F5344CB8AC3E}">
        <p14:creationId xmlns:p14="http://schemas.microsoft.com/office/powerpoint/2010/main" val="2867735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55F123-C3F4-4285-8AA1-4CB63740D263}" type="slidenum">
              <a:rPr lang="en-US" smtClean="0"/>
              <a:t>13</a:t>
            </a:fld>
            <a:endParaRPr lang="en-US"/>
          </a:p>
        </p:txBody>
      </p:sp>
    </p:spTree>
    <p:extLst>
      <p:ext uri="{BB962C8B-B14F-4D97-AF65-F5344CB8AC3E}">
        <p14:creationId xmlns:p14="http://schemas.microsoft.com/office/powerpoint/2010/main" val="3692788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On October 7, 2019, the Supreme Court denied Domino’s petition for Writ of Certiorari, which means it will not review the Ninth Circuit’s decision.  Importantly, this is not a formal ruling upholding the Ninth Circuit decision, and the justices could agree to take up the issue at a later date when another case invariably presents itself.  Thus, this is not “the law of the land.” That being said, the great majority of case law, both in the Ninth Circuit and in other areas of the country, permits individuals with visual impairments to continue to file suit against places of public accommodation if their websites are not fully compatible with screen reader software or otherwise not accessible.</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In an online statement, Domino’s expressed disappointment with the Supreme Court’s refusal to review this case: “Creating a nation-wide standard will eliminate the tsunami of website accessibility litigation that has been filed by plaintiffs’ lawyers exploiting the absence of a standard for their own benefit, and chart a common path for both businesses and non-profit institutions to follow in meeting the accessibility needs of the disabled community.”</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It certainly is possible that the Supreme Court could take up a similar case in the future, especially if another federal court of appeals issues a contrary ruling.  The Court often hears cases on which there is a circuit split.  For now, however, we simply need to wait longer for that day to come.  In the meantime, all businesses that are considered places of public accommodation are advised to seek guidance from legal counsel regarding their ongoing legal obligations.  In all likelihood, such businesses will want to work with an website accessibility consultant (under the advice and direction of counsel to maintain privilege) to ensure that their websites are accessible for individuals with visual or hearing impairments.  Indeed, as we head towards the end of 2019, it is clear through the applicable case law – both in the Ninth Circuit and elsewhere – that there is significant legal exposure for any business that utilizes a website that is not ADA compliant.</a:t>
            </a:r>
          </a:p>
          <a:p>
            <a:endParaRPr lang="en-US" dirty="0"/>
          </a:p>
        </p:txBody>
      </p:sp>
      <p:sp>
        <p:nvSpPr>
          <p:cNvPr id="4" name="Slide Number Placeholder 3"/>
          <p:cNvSpPr>
            <a:spLocks noGrp="1"/>
          </p:cNvSpPr>
          <p:nvPr>
            <p:ph type="sldNum" sz="quarter" idx="5"/>
          </p:nvPr>
        </p:nvSpPr>
        <p:spPr/>
        <p:txBody>
          <a:bodyPr/>
          <a:lstStyle/>
          <a:p>
            <a:fld id="{11A93E8E-4B5F-4ECB-87BD-F31E60BAE8CF}" type="slidenum">
              <a:rPr lang="en-US" smtClean="0"/>
              <a:t>14</a:t>
            </a:fld>
            <a:endParaRPr lang="en-US"/>
          </a:p>
        </p:txBody>
      </p:sp>
    </p:spTree>
    <p:extLst>
      <p:ext uri="{BB962C8B-B14F-4D97-AF65-F5344CB8AC3E}">
        <p14:creationId xmlns:p14="http://schemas.microsoft.com/office/powerpoint/2010/main" val="103505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A93E8E-4B5F-4ECB-87BD-F31E60BAE8CF}" type="slidenum">
              <a:rPr lang="en-US" smtClean="0"/>
              <a:t>18</a:t>
            </a:fld>
            <a:endParaRPr lang="en-US"/>
          </a:p>
        </p:txBody>
      </p:sp>
    </p:spTree>
    <p:extLst>
      <p:ext uri="{BB962C8B-B14F-4D97-AF65-F5344CB8AC3E}">
        <p14:creationId xmlns:p14="http://schemas.microsoft.com/office/powerpoint/2010/main" val="1229221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457520">
              <a:buFont typeface="Arial" panose="020B0604020202020204" pitchFamily="34" charset="0"/>
              <a:buChar char="•"/>
              <a:defRPr/>
            </a:pPr>
            <a:r>
              <a:rPr lang="en-US" dirty="0"/>
              <a:t>Info is typically provided with the general information about the hotel, with a link on the homepage </a:t>
            </a:r>
          </a:p>
          <a:p>
            <a:pPr marL="171450" indent="-171450" defTabSz="457520">
              <a:buFont typeface="Arial" panose="020B0604020202020204" pitchFamily="34" charset="0"/>
              <a:buChar char="•"/>
              <a:defRPr/>
            </a:pPr>
            <a:r>
              <a:rPr lang="en-US" dirty="0"/>
              <a:t>Popular common areas: : parking, main entrance, public restrooms, pool/pool lift, restaurants and bars, fitness centers, business centers, lever handles on doors, etc. </a:t>
            </a:r>
          </a:p>
          <a:p>
            <a:endParaRPr lang="en-US" dirty="0"/>
          </a:p>
        </p:txBody>
      </p:sp>
      <p:sp>
        <p:nvSpPr>
          <p:cNvPr id="4" name="Slide Number Placeholder 3"/>
          <p:cNvSpPr>
            <a:spLocks noGrp="1"/>
          </p:cNvSpPr>
          <p:nvPr>
            <p:ph type="sldNum" sz="quarter" idx="5"/>
          </p:nvPr>
        </p:nvSpPr>
        <p:spPr/>
        <p:txBody>
          <a:bodyPr/>
          <a:lstStyle/>
          <a:p>
            <a:fld id="{11A93E8E-4B5F-4ECB-87BD-F31E60BAE8CF}" type="slidenum">
              <a:rPr lang="en-US" smtClean="0"/>
              <a:t>23</a:t>
            </a:fld>
            <a:endParaRPr lang="en-US"/>
          </a:p>
        </p:txBody>
      </p:sp>
    </p:spTree>
    <p:extLst>
      <p:ext uri="{BB962C8B-B14F-4D97-AF65-F5344CB8AC3E}">
        <p14:creationId xmlns:p14="http://schemas.microsoft.com/office/powerpoint/2010/main" val="3296112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B9C19-1A9B-39C1-AFC4-D94E14D1B964}"/>
              </a:ext>
            </a:extLst>
          </p:cNvPr>
          <p:cNvSpPr>
            <a:spLocks noGrp="1"/>
          </p:cNvSpPr>
          <p:nvPr>
            <p:ph type="ctrTitle"/>
          </p:nvPr>
        </p:nvSpPr>
        <p:spPr>
          <a:xfrm>
            <a:off x="1524000" y="2834786"/>
            <a:ext cx="9144000" cy="2387600"/>
          </a:xfrm>
        </p:spPr>
        <p:txBody>
          <a:bodyPr anchor="b"/>
          <a:lstStyle>
            <a:lvl1pPr algn="ctr">
              <a:defRPr sz="6000">
                <a:solidFill>
                  <a:srgbClr val="F4F2EA"/>
                </a:solidFill>
              </a:defRPr>
            </a:lvl1pPr>
          </a:lstStyle>
          <a:p>
            <a:r>
              <a:rPr lang="en-US" dirty="0"/>
              <a:t>Click to edit Master title style</a:t>
            </a:r>
          </a:p>
        </p:txBody>
      </p:sp>
      <p:sp>
        <p:nvSpPr>
          <p:cNvPr id="3" name="Subtitle 2">
            <a:extLst>
              <a:ext uri="{FF2B5EF4-FFF2-40B4-BE49-F238E27FC236}">
                <a16:creationId xmlns:a16="http://schemas.microsoft.com/office/drawing/2014/main" id="{8CB66CA3-3366-0906-3BA8-B6FEE509879F}"/>
              </a:ext>
            </a:extLst>
          </p:cNvPr>
          <p:cNvSpPr>
            <a:spLocks noGrp="1"/>
          </p:cNvSpPr>
          <p:nvPr>
            <p:ph type="subTitle" idx="1"/>
          </p:nvPr>
        </p:nvSpPr>
        <p:spPr>
          <a:xfrm>
            <a:off x="1524000" y="5403272"/>
            <a:ext cx="9144000" cy="694113"/>
          </a:xfrm>
        </p:spPr>
        <p:txBody>
          <a:bodyPr/>
          <a:lstStyle>
            <a:lvl1pPr marL="0" indent="0" algn="ctr">
              <a:buNone/>
              <a:defRPr sz="2400" i="1">
                <a:solidFill>
                  <a:srgbClr val="F4F2EA"/>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9BAF621F-AECB-A6CD-5824-37C122A53AAA}"/>
              </a:ext>
            </a:extLst>
          </p:cNvPr>
          <p:cNvSpPr txBox="1"/>
          <p:nvPr userDrawn="1"/>
        </p:nvSpPr>
        <p:spPr>
          <a:xfrm rot="16200000">
            <a:off x="-73258" y="1445932"/>
            <a:ext cx="848309" cy="253916"/>
          </a:xfrm>
          <a:prstGeom prst="rect">
            <a:avLst/>
          </a:prstGeom>
          <a:noFill/>
        </p:spPr>
        <p:txBody>
          <a:bodyPr wrap="none" rtlCol="0">
            <a:spAutoFit/>
          </a:bodyPr>
          <a:lstStyle/>
          <a:p>
            <a:r>
              <a:rPr lang="en-US" sz="1050" dirty="0">
                <a:solidFill>
                  <a:srgbClr val="AA834B"/>
                </a:solidFill>
                <a:latin typeface="Optima LT Std" panose="020B0502050508020304" pitchFamily="34" charset="0"/>
              </a:rPr>
              <a:t>Houston, TX</a:t>
            </a:r>
          </a:p>
        </p:txBody>
      </p:sp>
      <p:sp>
        <p:nvSpPr>
          <p:cNvPr id="8" name="TextBox 7">
            <a:extLst>
              <a:ext uri="{FF2B5EF4-FFF2-40B4-BE49-F238E27FC236}">
                <a16:creationId xmlns:a16="http://schemas.microsoft.com/office/drawing/2014/main" id="{EFFF7848-2285-ED74-32C6-6DEB224EF174}"/>
              </a:ext>
            </a:extLst>
          </p:cNvPr>
          <p:cNvSpPr txBox="1"/>
          <p:nvPr userDrawn="1"/>
        </p:nvSpPr>
        <p:spPr>
          <a:xfrm>
            <a:off x="4493172" y="6452412"/>
            <a:ext cx="3224049" cy="253916"/>
          </a:xfrm>
          <a:prstGeom prst="rect">
            <a:avLst/>
          </a:prstGeom>
          <a:noFill/>
        </p:spPr>
        <p:txBody>
          <a:bodyPr wrap="square" rtlCol="0">
            <a:spAutoFit/>
          </a:bodyPr>
          <a:lstStyle/>
          <a:p>
            <a:pPr algn="ctr"/>
            <a:r>
              <a:rPr lang="en-US" sz="1050" dirty="0">
                <a:solidFill>
                  <a:srgbClr val="AA834B"/>
                </a:solidFill>
                <a:latin typeface="Optima LT Std" panose="020B0502050508020304" pitchFamily="34" charset="0"/>
              </a:rPr>
              <a:t>APRIL 2024</a:t>
            </a:r>
          </a:p>
        </p:txBody>
      </p:sp>
    </p:spTree>
    <p:extLst>
      <p:ext uri="{BB962C8B-B14F-4D97-AF65-F5344CB8AC3E}">
        <p14:creationId xmlns:p14="http://schemas.microsoft.com/office/powerpoint/2010/main" val="24031548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2,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hasCustomPrompt="1"/>
          </p:nvPr>
        </p:nvSpPr>
        <p:spPr>
          <a:xfrm rot="16200000">
            <a:off x="-2426450" y="2979903"/>
            <a:ext cx="5426242" cy="501149"/>
          </a:xfrm>
        </p:spPr>
        <p:txBody>
          <a:bodyPr>
            <a:normAutofit/>
          </a:bodyPr>
          <a:lstStyle>
            <a:lvl1pPr algn="r">
              <a:defRPr sz="1600">
                <a:solidFill>
                  <a:srgbClr val="AA834B"/>
                </a:solidFill>
                <a:latin typeface="Optima LT Std" panose="020B0502050508020304" pitchFamily="34" charset="0"/>
              </a:defRPr>
            </a:lvl1pPr>
          </a:lstStyle>
          <a:p>
            <a:r>
              <a:rPr lang="en-US" dirty="0"/>
              <a:t>TITLE GOES HERE AND HERE</a:t>
            </a:r>
          </a:p>
        </p:txBody>
      </p:sp>
      <p:sp>
        <p:nvSpPr>
          <p:cNvPr id="3" name="Content Placeholder 2">
            <a:extLst>
              <a:ext uri="{FF2B5EF4-FFF2-40B4-BE49-F238E27FC236}">
                <a16:creationId xmlns:a16="http://schemas.microsoft.com/office/drawing/2014/main" id="{8A5D5FCC-A00E-7744-5425-7C221D7265BE}"/>
              </a:ext>
            </a:extLst>
          </p:cNvPr>
          <p:cNvSpPr>
            <a:spLocks noGrp="1"/>
          </p:cNvSpPr>
          <p:nvPr>
            <p:ph idx="1"/>
          </p:nvPr>
        </p:nvSpPr>
        <p:spPr>
          <a:xfrm>
            <a:off x="838200" y="802938"/>
            <a:ext cx="10515600" cy="4900029"/>
          </a:xfrm>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rgbClr val="F4F2E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516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3, Brow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p:nvPr>
        </p:nvSpPr>
        <p:spPr/>
        <p:txBody>
          <a:bodyPr anchor="b"/>
          <a:lstStyle>
            <a:lvl1pPr>
              <a:defRPr>
                <a:solidFill>
                  <a:srgbClr val="F4F2E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5D5FCC-A00E-7744-5425-7C221D7265BE}"/>
              </a:ext>
            </a:extLst>
          </p:cNvPr>
          <p:cNvSpPr>
            <a:spLocks noGrp="1"/>
          </p:cNvSpPr>
          <p:nvPr>
            <p:ph idx="1"/>
          </p:nvPr>
        </p:nvSpPr>
        <p:spPr>
          <a:xfrm>
            <a:off x="838200" y="2994694"/>
            <a:ext cx="10515600" cy="1529180"/>
          </a:xfrm>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2">
            <a:extLst>
              <a:ext uri="{FF2B5EF4-FFF2-40B4-BE49-F238E27FC236}">
                <a16:creationId xmlns:a16="http://schemas.microsoft.com/office/drawing/2014/main" id="{6809CCEA-B5A5-6BFD-730D-E5DC97B737A8}"/>
              </a:ext>
            </a:extLst>
          </p:cNvPr>
          <p:cNvSpPr>
            <a:spLocks noGrp="1"/>
          </p:cNvSpPr>
          <p:nvPr>
            <p:ph type="body" idx="10"/>
          </p:nvPr>
        </p:nvSpPr>
        <p:spPr>
          <a:xfrm>
            <a:off x="838200" y="2471574"/>
            <a:ext cx="10515600" cy="500226"/>
          </a:xfrm>
        </p:spPr>
        <p:txBody>
          <a:bodyPr anchor="b"/>
          <a:lstStyle>
            <a:lvl1pPr marL="0" indent="0">
              <a:buNone/>
              <a:defRPr sz="2400" b="1">
                <a:solidFill>
                  <a:srgbClr val="F4F2E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5" name="Content Placeholder 2">
            <a:extLst>
              <a:ext uri="{FF2B5EF4-FFF2-40B4-BE49-F238E27FC236}">
                <a16:creationId xmlns:a16="http://schemas.microsoft.com/office/drawing/2014/main" id="{F721A1F2-4933-924C-1B6F-C6735DDA5C51}"/>
              </a:ext>
            </a:extLst>
          </p:cNvPr>
          <p:cNvSpPr>
            <a:spLocks noGrp="1"/>
          </p:cNvSpPr>
          <p:nvPr>
            <p:ph idx="11"/>
          </p:nvPr>
        </p:nvSpPr>
        <p:spPr>
          <a:xfrm>
            <a:off x="838200" y="5089941"/>
            <a:ext cx="10515600" cy="1529180"/>
          </a:xfrm>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2">
            <a:extLst>
              <a:ext uri="{FF2B5EF4-FFF2-40B4-BE49-F238E27FC236}">
                <a16:creationId xmlns:a16="http://schemas.microsoft.com/office/drawing/2014/main" id="{BEC8A1F1-9559-A16B-988A-CF442A9B2554}"/>
              </a:ext>
            </a:extLst>
          </p:cNvPr>
          <p:cNvSpPr>
            <a:spLocks noGrp="1"/>
          </p:cNvSpPr>
          <p:nvPr>
            <p:ph type="body" idx="12"/>
          </p:nvPr>
        </p:nvSpPr>
        <p:spPr>
          <a:xfrm>
            <a:off x="838200" y="4566821"/>
            <a:ext cx="10515600" cy="500226"/>
          </a:xfrm>
        </p:spPr>
        <p:txBody>
          <a:bodyPr anchor="b"/>
          <a:lstStyle>
            <a:lvl1pPr marL="0" indent="0">
              <a:buNone/>
              <a:defRPr sz="2400" b="1">
                <a:solidFill>
                  <a:srgbClr val="F4F2E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Tree>
    <p:extLst>
      <p:ext uri="{BB962C8B-B14F-4D97-AF65-F5344CB8AC3E}">
        <p14:creationId xmlns:p14="http://schemas.microsoft.com/office/powerpoint/2010/main" val="2811762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3,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p:nvPr>
        </p:nvSpPr>
        <p:spPr/>
        <p:txBody>
          <a:bodyPr anchor="b"/>
          <a:lstStyle>
            <a:lvl1pPr>
              <a:defRPr>
                <a:solidFill>
                  <a:srgbClr val="F4F2EA"/>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89ABAB43-99CF-DDC7-1851-DD7A64E8065B}"/>
              </a:ext>
            </a:extLst>
          </p:cNvPr>
          <p:cNvSpPr>
            <a:spLocks noGrp="1"/>
          </p:cNvSpPr>
          <p:nvPr>
            <p:ph idx="1"/>
          </p:nvPr>
        </p:nvSpPr>
        <p:spPr>
          <a:xfrm>
            <a:off x="838200" y="2994694"/>
            <a:ext cx="10515600" cy="1529180"/>
          </a:xfrm>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2">
            <a:extLst>
              <a:ext uri="{FF2B5EF4-FFF2-40B4-BE49-F238E27FC236}">
                <a16:creationId xmlns:a16="http://schemas.microsoft.com/office/drawing/2014/main" id="{2E5BB0C9-9766-9940-2CD9-773B348568E6}"/>
              </a:ext>
            </a:extLst>
          </p:cNvPr>
          <p:cNvSpPr>
            <a:spLocks noGrp="1"/>
          </p:cNvSpPr>
          <p:nvPr>
            <p:ph type="body" idx="10"/>
          </p:nvPr>
        </p:nvSpPr>
        <p:spPr>
          <a:xfrm>
            <a:off x="838200" y="2471574"/>
            <a:ext cx="10515600" cy="500226"/>
          </a:xfrm>
        </p:spPr>
        <p:txBody>
          <a:bodyPr anchor="b"/>
          <a:lstStyle>
            <a:lvl1pPr marL="0" indent="0">
              <a:buNone/>
              <a:defRPr sz="2400" b="1">
                <a:solidFill>
                  <a:srgbClr val="AA83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7" name="Content Placeholder 2">
            <a:extLst>
              <a:ext uri="{FF2B5EF4-FFF2-40B4-BE49-F238E27FC236}">
                <a16:creationId xmlns:a16="http://schemas.microsoft.com/office/drawing/2014/main" id="{0508E5F6-FBDB-B9F1-DC6B-59B2CE6298CC}"/>
              </a:ext>
            </a:extLst>
          </p:cNvPr>
          <p:cNvSpPr>
            <a:spLocks noGrp="1"/>
          </p:cNvSpPr>
          <p:nvPr>
            <p:ph idx="11"/>
          </p:nvPr>
        </p:nvSpPr>
        <p:spPr>
          <a:xfrm>
            <a:off x="838200" y="5089941"/>
            <a:ext cx="10515600" cy="1529180"/>
          </a:xfrm>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2">
            <a:extLst>
              <a:ext uri="{FF2B5EF4-FFF2-40B4-BE49-F238E27FC236}">
                <a16:creationId xmlns:a16="http://schemas.microsoft.com/office/drawing/2014/main" id="{68C53119-EAF3-FBE1-6552-2CE72D3A89F1}"/>
              </a:ext>
            </a:extLst>
          </p:cNvPr>
          <p:cNvSpPr>
            <a:spLocks noGrp="1"/>
          </p:cNvSpPr>
          <p:nvPr>
            <p:ph type="body" idx="12"/>
          </p:nvPr>
        </p:nvSpPr>
        <p:spPr>
          <a:xfrm>
            <a:off x="838200" y="4566821"/>
            <a:ext cx="10515600" cy="500226"/>
          </a:xfrm>
        </p:spPr>
        <p:txBody>
          <a:bodyPr anchor="b"/>
          <a:lstStyle>
            <a:lvl1pPr marL="0" indent="0">
              <a:buNone/>
              <a:defRPr sz="2400" b="1">
                <a:solidFill>
                  <a:srgbClr val="AA83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Tree>
    <p:extLst>
      <p:ext uri="{BB962C8B-B14F-4D97-AF65-F5344CB8AC3E}">
        <p14:creationId xmlns:p14="http://schemas.microsoft.com/office/powerpoint/2010/main" val="3039527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3,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p:nvPr>
        </p:nvSpPr>
        <p:spPr/>
        <p:txBody>
          <a:bodyPr anchor="b"/>
          <a:lstStyle>
            <a:lvl1pPr>
              <a:defRPr>
                <a:solidFill>
                  <a:srgbClr val="F4F2EA"/>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89ABAB43-99CF-DDC7-1851-DD7A64E8065B}"/>
              </a:ext>
            </a:extLst>
          </p:cNvPr>
          <p:cNvSpPr>
            <a:spLocks noGrp="1"/>
          </p:cNvSpPr>
          <p:nvPr>
            <p:ph idx="1"/>
          </p:nvPr>
        </p:nvSpPr>
        <p:spPr>
          <a:xfrm>
            <a:off x="838200" y="2994694"/>
            <a:ext cx="10515600" cy="1529180"/>
          </a:xfrm>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2">
            <a:extLst>
              <a:ext uri="{FF2B5EF4-FFF2-40B4-BE49-F238E27FC236}">
                <a16:creationId xmlns:a16="http://schemas.microsoft.com/office/drawing/2014/main" id="{2E5BB0C9-9766-9940-2CD9-773B348568E6}"/>
              </a:ext>
            </a:extLst>
          </p:cNvPr>
          <p:cNvSpPr>
            <a:spLocks noGrp="1"/>
          </p:cNvSpPr>
          <p:nvPr>
            <p:ph type="body" idx="10"/>
          </p:nvPr>
        </p:nvSpPr>
        <p:spPr>
          <a:xfrm>
            <a:off x="838200" y="2471574"/>
            <a:ext cx="10515600" cy="500226"/>
          </a:xfrm>
        </p:spPr>
        <p:txBody>
          <a:bodyPr anchor="b"/>
          <a:lstStyle>
            <a:lvl1pPr marL="0" indent="0">
              <a:buNone/>
              <a:defRPr sz="2400" b="1">
                <a:solidFill>
                  <a:srgbClr val="AA83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7" name="Content Placeholder 2">
            <a:extLst>
              <a:ext uri="{FF2B5EF4-FFF2-40B4-BE49-F238E27FC236}">
                <a16:creationId xmlns:a16="http://schemas.microsoft.com/office/drawing/2014/main" id="{0508E5F6-FBDB-B9F1-DC6B-59B2CE6298CC}"/>
              </a:ext>
            </a:extLst>
          </p:cNvPr>
          <p:cNvSpPr>
            <a:spLocks noGrp="1"/>
          </p:cNvSpPr>
          <p:nvPr>
            <p:ph idx="11"/>
          </p:nvPr>
        </p:nvSpPr>
        <p:spPr>
          <a:xfrm>
            <a:off x="838200" y="5089941"/>
            <a:ext cx="10515600" cy="1529180"/>
          </a:xfrm>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2">
            <a:extLst>
              <a:ext uri="{FF2B5EF4-FFF2-40B4-BE49-F238E27FC236}">
                <a16:creationId xmlns:a16="http://schemas.microsoft.com/office/drawing/2014/main" id="{68C53119-EAF3-FBE1-6552-2CE72D3A89F1}"/>
              </a:ext>
            </a:extLst>
          </p:cNvPr>
          <p:cNvSpPr>
            <a:spLocks noGrp="1"/>
          </p:cNvSpPr>
          <p:nvPr>
            <p:ph type="body" idx="12"/>
          </p:nvPr>
        </p:nvSpPr>
        <p:spPr>
          <a:xfrm>
            <a:off x="838200" y="4566821"/>
            <a:ext cx="10515600" cy="500226"/>
          </a:xfrm>
        </p:spPr>
        <p:txBody>
          <a:bodyPr anchor="b"/>
          <a:lstStyle>
            <a:lvl1pPr marL="0" indent="0">
              <a:buNone/>
              <a:defRPr sz="2400" b="1">
                <a:solidFill>
                  <a:srgbClr val="AA83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Tree>
    <p:extLst>
      <p:ext uri="{BB962C8B-B14F-4D97-AF65-F5344CB8AC3E}">
        <p14:creationId xmlns:p14="http://schemas.microsoft.com/office/powerpoint/2010/main" val="1020034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Title and Content, Logo Crea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p:nvPr>
        </p:nvSpPr>
        <p:spPr>
          <a:xfrm>
            <a:off x="838200" y="681038"/>
            <a:ext cx="10515600" cy="883068"/>
          </a:xfrm>
        </p:spPr>
        <p:txBody>
          <a:bodyPr/>
          <a:lstStyle>
            <a:lvl1pPr>
              <a:defRPr>
                <a:solidFill>
                  <a:srgbClr val="AA834B"/>
                </a:solidFill>
              </a:defRPr>
            </a:lvl1pPr>
          </a:lstStyle>
          <a:p>
            <a:r>
              <a:rPr lang="en-US" dirty="0"/>
              <a:t>Click to edit Master title style</a:t>
            </a:r>
          </a:p>
        </p:txBody>
      </p:sp>
      <p:sp>
        <p:nvSpPr>
          <p:cNvPr id="4" name="Content Placeholder 2">
            <a:extLst>
              <a:ext uri="{FF2B5EF4-FFF2-40B4-BE49-F238E27FC236}">
                <a16:creationId xmlns:a16="http://schemas.microsoft.com/office/drawing/2014/main" id="{9C729C08-9216-6A6E-4C50-2B3CC4DC6F18}"/>
              </a:ext>
            </a:extLst>
          </p:cNvPr>
          <p:cNvSpPr>
            <a:spLocks noGrp="1"/>
          </p:cNvSpPr>
          <p:nvPr>
            <p:ph idx="1"/>
          </p:nvPr>
        </p:nvSpPr>
        <p:spPr>
          <a:xfrm>
            <a:off x="838200" y="2272795"/>
            <a:ext cx="10515600" cy="1096045"/>
          </a:xfrm>
        </p:spPr>
        <p:txBody>
          <a:bodyPr>
            <a:normAutofit/>
          </a:bodyPr>
          <a:lstStyle>
            <a:lvl1pPr>
              <a:defRPr sz="1800">
                <a:solidFill>
                  <a:srgbClr val="2E2E24"/>
                </a:solidFill>
              </a:defRPr>
            </a:lvl1pPr>
            <a:lvl2pPr>
              <a:defRPr sz="1600">
                <a:solidFill>
                  <a:srgbClr val="2E2E24"/>
                </a:solidFill>
              </a:defRPr>
            </a:lvl2pPr>
            <a:lvl3pPr>
              <a:defRPr sz="1400">
                <a:solidFill>
                  <a:srgbClr val="2E2E24"/>
                </a:solidFill>
              </a:defRPr>
            </a:lvl3pPr>
            <a:lvl4pPr>
              <a:defRPr sz="1200">
                <a:solidFill>
                  <a:srgbClr val="2E2E24"/>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2">
            <a:extLst>
              <a:ext uri="{FF2B5EF4-FFF2-40B4-BE49-F238E27FC236}">
                <a16:creationId xmlns:a16="http://schemas.microsoft.com/office/drawing/2014/main" id="{7185FBD9-C468-56C0-FB2E-0300AE885E80}"/>
              </a:ext>
            </a:extLst>
          </p:cNvPr>
          <p:cNvSpPr>
            <a:spLocks noGrp="1"/>
          </p:cNvSpPr>
          <p:nvPr>
            <p:ph type="body" idx="10"/>
          </p:nvPr>
        </p:nvSpPr>
        <p:spPr>
          <a:xfrm>
            <a:off x="838200" y="1845929"/>
            <a:ext cx="10515600" cy="391943"/>
          </a:xfrm>
        </p:spPr>
        <p:txBody>
          <a:bodyPr anchor="b"/>
          <a:lstStyle>
            <a:lvl1pPr marL="0" indent="0">
              <a:buNone/>
              <a:defRPr sz="1600" b="1">
                <a:solidFill>
                  <a:srgbClr val="2E2E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8" name="Content Placeholder 2">
            <a:extLst>
              <a:ext uri="{FF2B5EF4-FFF2-40B4-BE49-F238E27FC236}">
                <a16:creationId xmlns:a16="http://schemas.microsoft.com/office/drawing/2014/main" id="{A0FBBECD-9B76-8A58-9E92-0840EF67D837}"/>
              </a:ext>
            </a:extLst>
          </p:cNvPr>
          <p:cNvSpPr>
            <a:spLocks noGrp="1"/>
          </p:cNvSpPr>
          <p:nvPr>
            <p:ph idx="11"/>
          </p:nvPr>
        </p:nvSpPr>
        <p:spPr>
          <a:xfrm>
            <a:off x="838200" y="3951786"/>
            <a:ext cx="10515600" cy="1096045"/>
          </a:xfrm>
        </p:spPr>
        <p:txBody>
          <a:bodyPr>
            <a:normAutofit/>
          </a:bodyPr>
          <a:lstStyle>
            <a:lvl1pPr>
              <a:defRPr sz="1800">
                <a:solidFill>
                  <a:srgbClr val="2E2E24"/>
                </a:solidFill>
              </a:defRPr>
            </a:lvl1pPr>
            <a:lvl2pPr>
              <a:defRPr sz="1600">
                <a:solidFill>
                  <a:srgbClr val="2E2E24"/>
                </a:solidFill>
              </a:defRPr>
            </a:lvl2pPr>
            <a:lvl3pPr>
              <a:defRPr sz="1400">
                <a:solidFill>
                  <a:srgbClr val="2E2E24"/>
                </a:solidFill>
              </a:defRPr>
            </a:lvl3pPr>
            <a:lvl4pPr>
              <a:defRPr sz="1200">
                <a:solidFill>
                  <a:srgbClr val="2E2E24"/>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2">
            <a:extLst>
              <a:ext uri="{FF2B5EF4-FFF2-40B4-BE49-F238E27FC236}">
                <a16:creationId xmlns:a16="http://schemas.microsoft.com/office/drawing/2014/main" id="{DC045DDF-102D-FF62-0D39-7EEE0701F0D0}"/>
              </a:ext>
            </a:extLst>
          </p:cNvPr>
          <p:cNvSpPr>
            <a:spLocks noGrp="1"/>
          </p:cNvSpPr>
          <p:nvPr>
            <p:ph type="body" idx="12"/>
          </p:nvPr>
        </p:nvSpPr>
        <p:spPr>
          <a:xfrm>
            <a:off x="838200" y="3524920"/>
            <a:ext cx="10515600" cy="391943"/>
          </a:xfrm>
        </p:spPr>
        <p:txBody>
          <a:bodyPr anchor="b"/>
          <a:lstStyle>
            <a:lvl1pPr marL="0" indent="0">
              <a:buNone/>
              <a:defRPr sz="1600" b="1">
                <a:solidFill>
                  <a:srgbClr val="2E2E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0" name="Content Placeholder 2">
            <a:extLst>
              <a:ext uri="{FF2B5EF4-FFF2-40B4-BE49-F238E27FC236}">
                <a16:creationId xmlns:a16="http://schemas.microsoft.com/office/drawing/2014/main" id="{DCC20393-11FB-E83E-04AA-CF0A2C46339C}"/>
              </a:ext>
            </a:extLst>
          </p:cNvPr>
          <p:cNvSpPr>
            <a:spLocks noGrp="1"/>
          </p:cNvSpPr>
          <p:nvPr>
            <p:ph idx="13"/>
          </p:nvPr>
        </p:nvSpPr>
        <p:spPr>
          <a:xfrm>
            <a:off x="838200" y="5640971"/>
            <a:ext cx="10515600" cy="1096045"/>
          </a:xfrm>
        </p:spPr>
        <p:txBody>
          <a:bodyPr>
            <a:normAutofit/>
          </a:bodyPr>
          <a:lstStyle>
            <a:lvl1pPr>
              <a:defRPr sz="1800">
                <a:solidFill>
                  <a:srgbClr val="2E2E24"/>
                </a:solidFill>
              </a:defRPr>
            </a:lvl1pPr>
            <a:lvl2pPr>
              <a:defRPr sz="1600">
                <a:solidFill>
                  <a:srgbClr val="2E2E24"/>
                </a:solidFill>
              </a:defRPr>
            </a:lvl2pPr>
            <a:lvl3pPr>
              <a:defRPr sz="1400">
                <a:solidFill>
                  <a:srgbClr val="2E2E24"/>
                </a:solidFill>
              </a:defRPr>
            </a:lvl3pPr>
            <a:lvl4pPr>
              <a:defRPr sz="1200">
                <a:solidFill>
                  <a:srgbClr val="2E2E24"/>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2">
            <a:extLst>
              <a:ext uri="{FF2B5EF4-FFF2-40B4-BE49-F238E27FC236}">
                <a16:creationId xmlns:a16="http://schemas.microsoft.com/office/drawing/2014/main" id="{EFAC552E-6B1B-E1D2-A279-80645525C63D}"/>
              </a:ext>
            </a:extLst>
          </p:cNvPr>
          <p:cNvSpPr>
            <a:spLocks noGrp="1"/>
          </p:cNvSpPr>
          <p:nvPr>
            <p:ph type="body" idx="14"/>
          </p:nvPr>
        </p:nvSpPr>
        <p:spPr>
          <a:xfrm>
            <a:off x="838200" y="5214105"/>
            <a:ext cx="10515600" cy="391943"/>
          </a:xfrm>
        </p:spPr>
        <p:txBody>
          <a:bodyPr anchor="b"/>
          <a:lstStyle>
            <a:lvl1pPr marL="0" indent="0">
              <a:buNone/>
              <a:defRPr sz="1600" b="1">
                <a:solidFill>
                  <a:srgbClr val="2E2E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Tree>
    <p:extLst>
      <p:ext uri="{BB962C8B-B14F-4D97-AF65-F5344CB8AC3E}">
        <p14:creationId xmlns:p14="http://schemas.microsoft.com/office/powerpoint/2010/main" val="2057908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and Content, Logo Brow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p:nvPr>
        </p:nvSpPr>
        <p:spPr>
          <a:xfrm>
            <a:off x="838200" y="681038"/>
            <a:ext cx="10515600" cy="883068"/>
          </a:xfrm>
        </p:spPr>
        <p:txBody>
          <a:bodyPr/>
          <a:lstStyle>
            <a:lvl1pPr>
              <a:defRPr>
                <a:solidFill>
                  <a:srgbClr val="F4F2EA"/>
                </a:solidFill>
              </a:defRPr>
            </a:lvl1pPr>
          </a:lstStyle>
          <a:p>
            <a:r>
              <a:rPr lang="en-US" dirty="0"/>
              <a:t>Click to edit Master title style</a:t>
            </a:r>
          </a:p>
        </p:txBody>
      </p:sp>
      <p:sp>
        <p:nvSpPr>
          <p:cNvPr id="4" name="Content Placeholder 2">
            <a:extLst>
              <a:ext uri="{FF2B5EF4-FFF2-40B4-BE49-F238E27FC236}">
                <a16:creationId xmlns:a16="http://schemas.microsoft.com/office/drawing/2014/main" id="{9C729C08-9216-6A6E-4C50-2B3CC4DC6F18}"/>
              </a:ext>
            </a:extLst>
          </p:cNvPr>
          <p:cNvSpPr>
            <a:spLocks noGrp="1"/>
          </p:cNvSpPr>
          <p:nvPr>
            <p:ph idx="1"/>
          </p:nvPr>
        </p:nvSpPr>
        <p:spPr>
          <a:xfrm>
            <a:off x="838200" y="2272795"/>
            <a:ext cx="10515600" cy="1096045"/>
          </a:xfrm>
        </p:spPr>
        <p:txBody>
          <a:bodyPr>
            <a:normAutofit/>
          </a:bodyPr>
          <a:lstStyle>
            <a:lvl1pPr>
              <a:defRPr sz="1800">
                <a:solidFill>
                  <a:srgbClr val="F4F2EA"/>
                </a:solidFill>
              </a:defRPr>
            </a:lvl1pPr>
            <a:lvl2pPr>
              <a:defRPr sz="1600">
                <a:solidFill>
                  <a:srgbClr val="F4F2EA"/>
                </a:solidFill>
              </a:defRPr>
            </a:lvl2pPr>
            <a:lvl3pPr>
              <a:defRPr sz="1400">
                <a:solidFill>
                  <a:srgbClr val="F4F2EA"/>
                </a:solidFill>
              </a:defRPr>
            </a:lvl3pPr>
            <a:lvl4pPr>
              <a:defRPr sz="1200">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2">
            <a:extLst>
              <a:ext uri="{FF2B5EF4-FFF2-40B4-BE49-F238E27FC236}">
                <a16:creationId xmlns:a16="http://schemas.microsoft.com/office/drawing/2014/main" id="{7185FBD9-C468-56C0-FB2E-0300AE885E80}"/>
              </a:ext>
            </a:extLst>
          </p:cNvPr>
          <p:cNvSpPr>
            <a:spLocks noGrp="1"/>
          </p:cNvSpPr>
          <p:nvPr>
            <p:ph type="body" idx="10"/>
          </p:nvPr>
        </p:nvSpPr>
        <p:spPr>
          <a:xfrm>
            <a:off x="838200" y="1845929"/>
            <a:ext cx="10515600" cy="391943"/>
          </a:xfrm>
        </p:spPr>
        <p:txBody>
          <a:bodyPr anchor="b"/>
          <a:lstStyle>
            <a:lvl1pPr marL="0" indent="0">
              <a:buNone/>
              <a:defRPr sz="1600" b="1">
                <a:solidFill>
                  <a:srgbClr val="F4F2E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8" name="Content Placeholder 2">
            <a:extLst>
              <a:ext uri="{FF2B5EF4-FFF2-40B4-BE49-F238E27FC236}">
                <a16:creationId xmlns:a16="http://schemas.microsoft.com/office/drawing/2014/main" id="{A0FBBECD-9B76-8A58-9E92-0840EF67D837}"/>
              </a:ext>
            </a:extLst>
          </p:cNvPr>
          <p:cNvSpPr>
            <a:spLocks noGrp="1"/>
          </p:cNvSpPr>
          <p:nvPr>
            <p:ph idx="11"/>
          </p:nvPr>
        </p:nvSpPr>
        <p:spPr>
          <a:xfrm>
            <a:off x="838200" y="3951786"/>
            <a:ext cx="10515600" cy="1096045"/>
          </a:xfrm>
        </p:spPr>
        <p:txBody>
          <a:bodyPr>
            <a:normAutofit/>
          </a:bodyPr>
          <a:lstStyle>
            <a:lvl1pPr>
              <a:defRPr sz="1800">
                <a:solidFill>
                  <a:srgbClr val="F4F2EA"/>
                </a:solidFill>
              </a:defRPr>
            </a:lvl1pPr>
            <a:lvl2pPr>
              <a:defRPr sz="1600">
                <a:solidFill>
                  <a:srgbClr val="F4F2EA"/>
                </a:solidFill>
              </a:defRPr>
            </a:lvl2pPr>
            <a:lvl3pPr>
              <a:defRPr sz="1400">
                <a:solidFill>
                  <a:srgbClr val="F4F2EA"/>
                </a:solidFill>
              </a:defRPr>
            </a:lvl3pPr>
            <a:lvl4pPr>
              <a:defRPr sz="1200">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2">
            <a:extLst>
              <a:ext uri="{FF2B5EF4-FFF2-40B4-BE49-F238E27FC236}">
                <a16:creationId xmlns:a16="http://schemas.microsoft.com/office/drawing/2014/main" id="{DC045DDF-102D-FF62-0D39-7EEE0701F0D0}"/>
              </a:ext>
            </a:extLst>
          </p:cNvPr>
          <p:cNvSpPr>
            <a:spLocks noGrp="1"/>
          </p:cNvSpPr>
          <p:nvPr>
            <p:ph type="body" idx="12"/>
          </p:nvPr>
        </p:nvSpPr>
        <p:spPr>
          <a:xfrm>
            <a:off x="838200" y="3524920"/>
            <a:ext cx="10515600" cy="391943"/>
          </a:xfrm>
        </p:spPr>
        <p:txBody>
          <a:bodyPr anchor="b"/>
          <a:lstStyle>
            <a:lvl1pPr marL="0" indent="0">
              <a:buNone/>
              <a:defRPr sz="1600" b="1">
                <a:solidFill>
                  <a:srgbClr val="F4F2E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0" name="Content Placeholder 2">
            <a:extLst>
              <a:ext uri="{FF2B5EF4-FFF2-40B4-BE49-F238E27FC236}">
                <a16:creationId xmlns:a16="http://schemas.microsoft.com/office/drawing/2014/main" id="{DCC20393-11FB-E83E-04AA-CF0A2C46339C}"/>
              </a:ext>
            </a:extLst>
          </p:cNvPr>
          <p:cNvSpPr>
            <a:spLocks noGrp="1"/>
          </p:cNvSpPr>
          <p:nvPr>
            <p:ph idx="13"/>
          </p:nvPr>
        </p:nvSpPr>
        <p:spPr>
          <a:xfrm>
            <a:off x="838200" y="5640971"/>
            <a:ext cx="10515600" cy="1096045"/>
          </a:xfrm>
        </p:spPr>
        <p:txBody>
          <a:bodyPr>
            <a:normAutofit/>
          </a:bodyPr>
          <a:lstStyle>
            <a:lvl1pPr>
              <a:defRPr sz="1800">
                <a:solidFill>
                  <a:srgbClr val="F4F2EA"/>
                </a:solidFill>
              </a:defRPr>
            </a:lvl1pPr>
            <a:lvl2pPr>
              <a:defRPr sz="1600">
                <a:solidFill>
                  <a:srgbClr val="F4F2EA"/>
                </a:solidFill>
              </a:defRPr>
            </a:lvl2pPr>
            <a:lvl3pPr>
              <a:defRPr sz="1400">
                <a:solidFill>
                  <a:srgbClr val="F4F2EA"/>
                </a:solidFill>
              </a:defRPr>
            </a:lvl3pPr>
            <a:lvl4pPr>
              <a:defRPr sz="1200">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2">
            <a:extLst>
              <a:ext uri="{FF2B5EF4-FFF2-40B4-BE49-F238E27FC236}">
                <a16:creationId xmlns:a16="http://schemas.microsoft.com/office/drawing/2014/main" id="{EFAC552E-6B1B-E1D2-A279-80645525C63D}"/>
              </a:ext>
            </a:extLst>
          </p:cNvPr>
          <p:cNvSpPr>
            <a:spLocks noGrp="1"/>
          </p:cNvSpPr>
          <p:nvPr>
            <p:ph type="body" idx="14"/>
          </p:nvPr>
        </p:nvSpPr>
        <p:spPr>
          <a:xfrm>
            <a:off x="838200" y="5214105"/>
            <a:ext cx="10515600" cy="391943"/>
          </a:xfrm>
        </p:spPr>
        <p:txBody>
          <a:bodyPr anchor="b"/>
          <a:lstStyle>
            <a:lvl1pPr marL="0" indent="0">
              <a:buNone/>
              <a:defRPr sz="1600" b="1">
                <a:solidFill>
                  <a:srgbClr val="F4F2E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Tree>
    <p:extLst>
      <p:ext uri="{BB962C8B-B14F-4D97-AF65-F5344CB8AC3E}">
        <p14:creationId xmlns:p14="http://schemas.microsoft.com/office/powerpoint/2010/main" val="3546845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Title and Content, Logo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p:nvPr>
        </p:nvSpPr>
        <p:spPr>
          <a:xfrm>
            <a:off x="838200" y="681038"/>
            <a:ext cx="10515600" cy="883068"/>
          </a:xfrm>
        </p:spPr>
        <p:txBody>
          <a:bodyPr/>
          <a:lstStyle>
            <a:lvl1pPr>
              <a:defRPr>
                <a:solidFill>
                  <a:srgbClr val="AA834B"/>
                </a:solidFill>
              </a:defRPr>
            </a:lvl1pPr>
          </a:lstStyle>
          <a:p>
            <a:r>
              <a:rPr lang="en-US" dirty="0"/>
              <a:t>Click to edit Master title style</a:t>
            </a:r>
          </a:p>
        </p:txBody>
      </p:sp>
      <p:sp>
        <p:nvSpPr>
          <p:cNvPr id="4" name="Content Placeholder 2">
            <a:extLst>
              <a:ext uri="{FF2B5EF4-FFF2-40B4-BE49-F238E27FC236}">
                <a16:creationId xmlns:a16="http://schemas.microsoft.com/office/drawing/2014/main" id="{9C729C08-9216-6A6E-4C50-2B3CC4DC6F18}"/>
              </a:ext>
            </a:extLst>
          </p:cNvPr>
          <p:cNvSpPr>
            <a:spLocks noGrp="1"/>
          </p:cNvSpPr>
          <p:nvPr>
            <p:ph idx="1"/>
          </p:nvPr>
        </p:nvSpPr>
        <p:spPr>
          <a:xfrm>
            <a:off x="838200" y="2272795"/>
            <a:ext cx="10515600" cy="1096045"/>
          </a:xfrm>
        </p:spPr>
        <p:txBody>
          <a:bodyPr>
            <a:normAutofit/>
          </a:bodyPr>
          <a:lstStyle>
            <a:lvl1pPr>
              <a:defRPr sz="1800">
                <a:solidFill>
                  <a:srgbClr val="F4F2EA"/>
                </a:solidFill>
              </a:defRPr>
            </a:lvl1pPr>
            <a:lvl2pPr>
              <a:defRPr sz="1600">
                <a:solidFill>
                  <a:srgbClr val="F4F2EA"/>
                </a:solidFill>
              </a:defRPr>
            </a:lvl2pPr>
            <a:lvl3pPr>
              <a:defRPr sz="1400">
                <a:solidFill>
                  <a:srgbClr val="F4F2EA"/>
                </a:solidFill>
              </a:defRPr>
            </a:lvl3pPr>
            <a:lvl4pPr>
              <a:defRPr sz="1200">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2">
            <a:extLst>
              <a:ext uri="{FF2B5EF4-FFF2-40B4-BE49-F238E27FC236}">
                <a16:creationId xmlns:a16="http://schemas.microsoft.com/office/drawing/2014/main" id="{7185FBD9-C468-56C0-FB2E-0300AE885E80}"/>
              </a:ext>
            </a:extLst>
          </p:cNvPr>
          <p:cNvSpPr>
            <a:spLocks noGrp="1"/>
          </p:cNvSpPr>
          <p:nvPr>
            <p:ph type="body" idx="10"/>
          </p:nvPr>
        </p:nvSpPr>
        <p:spPr>
          <a:xfrm>
            <a:off x="838200" y="1845929"/>
            <a:ext cx="10515600" cy="391943"/>
          </a:xfrm>
        </p:spPr>
        <p:txBody>
          <a:bodyPr anchor="b"/>
          <a:lstStyle>
            <a:lvl1pPr marL="0" indent="0">
              <a:buNone/>
              <a:defRPr sz="1600" b="1">
                <a:solidFill>
                  <a:srgbClr val="F4F2E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8" name="Content Placeholder 2">
            <a:extLst>
              <a:ext uri="{FF2B5EF4-FFF2-40B4-BE49-F238E27FC236}">
                <a16:creationId xmlns:a16="http://schemas.microsoft.com/office/drawing/2014/main" id="{A0FBBECD-9B76-8A58-9E92-0840EF67D837}"/>
              </a:ext>
            </a:extLst>
          </p:cNvPr>
          <p:cNvSpPr>
            <a:spLocks noGrp="1"/>
          </p:cNvSpPr>
          <p:nvPr>
            <p:ph idx="11"/>
          </p:nvPr>
        </p:nvSpPr>
        <p:spPr>
          <a:xfrm>
            <a:off x="838200" y="3951786"/>
            <a:ext cx="10515600" cy="1096045"/>
          </a:xfrm>
        </p:spPr>
        <p:txBody>
          <a:bodyPr>
            <a:normAutofit/>
          </a:bodyPr>
          <a:lstStyle>
            <a:lvl1pPr>
              <a:defRPr sz="1800">
                <a:solidFill>
                  <a:srgbClr val="F4F2EA"/>
                </a:solidFill>
              </a:defRPr>
            </a:lvl1pPr>
            <a:lvl2pPr>
              <a:defRPr sz="1600">
                <a:solidFill>
                  <a:srgbClr val="F4F2EA"/>
                </a:solidFill>
              </a:defRPr>
            </a:lvl2pPr>
            <a:lvl3pPr>
              <a:defRPr sz="1400">
                <a:solidFill>
                  <a:srgbClr val="F4F2EA"/>
                </a:solidFill>
              </a:defRPr>
            </a:lvl3pPr>
            <a:lvl4pPr>
              <a:defRPr sz="1200">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2">
            <a:extLst>
              <a:ext uri="{FF2B5EF4-FFF2-40B4-BE49-F238E27FC236}">
                <a16:creationId xmlns:a16="http://schemas.microsoft.com/office/drawing/2014/main" id="{DC045DDF-102D-FF62-0D39-7EEE0701F0D0}"/>
              </a:ext>
            </a:extLst>
          </p:cNvPr>
          <p:cNvSpPr>
            <a:spLocks noGrp="1"/>
          </p:cNvSpPr>
          <p:nvPr>
            <p:ph type="body" idx="12"/>
          </p:nvPr>
        </p:nvSpPr>
        <p:spPr>
          <a:xfrm>
            <a:off x="838200" y="3524920"/>
            <a:ext cx="10515600" cy="391943"/>
          </a:xfrm>
        </p:spPr>
        <p:txBody>
          <a:bodyPr anchor="b"/>
          <a:lstStyle>
            <a:lvl1pPr marL="0" indent="0">
              <a:buNone/>
              <a:defRPr sz="1600" b="1">
                <a:solidFill>
                  <a:srgbClr val="F4F2E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0" name="Content Placeholder 2">
            <a:extLst>
              <a:ext uri="{FF2B5EF4-FFF2-40B4-BE49-F238E27FC236}">
                <a16:creationId xmlns:a16="http://schemas.microsoft.com/office/drawing/2014/main" id="{DCC20393-11FB-E83E-04AA-CF0A2C46339C}"/>
              </a:ext>
            </a:extLst>
          </p:cNvPr>
          <p:cNvSpPr>
            <a:spLocks noGrp="1"/>
          </p:cNvSpPr>
          <p:nvPr>
            <p:ph idx="13"/>
          </p:nvPr>
        </p:nvSpPr>
        <p:spPr>
          <a:xfrm>
            <a:off x="838200" y="5640971"/>
            <a:ext cx="10515600" cy="1096045"/>
          </a:xfrm>
        </p:spPr>
        <p:txBody>
          <a:bodyPr>
            <a:normAutofit/>
          </a:bodyPr>
          <a:lstStyle>
            <a:lvl1pPr>
              <a:defRPr sz="1800">
                <a:solidFill>
                  <a:srgbClr val="F4F2EA"/>
                </a:solidFill>
              </a:defRPr>
            </a:lvl1pPr>
            <a:lvl2pPr>
              <a:defRPr sz="1600">
                <a:solidFill>
                  <a:srgbClr val="F4F2EA"/>
                </a:solidFill>
              </a:defRPr>
            </a:lvl2pPr>
            <a:lvl3pPr>
              <a:defRPr sz="1400">
                <a:solidFill>
                  <a:srgbClr val="F4F2EA"/>
                </a:solidFill>
              </a:defRPr>
            </a:lvl3pPr>
            <a:lvl4pPr>
              <a:defRPr sz="1200">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2">
            <a:extLst>
              <a:ext uri="{FF2B5EF4-FFF2-40B4-BE49-F238E27FC236}">
                <a16:creationId xmlns:a16="http://schemas.microsoft.com/office/drawing/2014/main" id="{EFAC552E-6B1B-E1D2-A279-80645525C63D}"/>
              </a:ext>
            </a:extLst>
          </p:cNvPr>
          <p:cNvSpPr>
            <a:spLocks noGrp="1"/>
          </p:cNvSpPr>
          <p:nvPr>
            <p:ph type="body" idx="14"/>
          </p:nvPr>
        </p:nvSpPr>
        <p:spPr>
          <a:xfrm>
            <a:off x="838200" y="5214105"/>
            <a:ext cx="10515600" cy="391943"/>
          </a:xfrm>
        </p:spPr>
        <p:txBody>
          <a:bodyPr anchor="b"/>
          <a:lstStyle>
            <a:lvl1pPr marL="0" indent="0">
              <a:buNone/>
              <a:defRPr sz="1600" b="1">
                <a:solidFill>
                  <a:srgbClr val="F4F2E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Tree>
    <p:extLst>
      <p:ext uri="{BB962C8B-B14F-4D97-AF65-F5344CB8AC3E}">
        <p14:creationId xmlns:p14="http://schemas.microsoft.com/office/powerpoint/2010/main" val="1825704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and Content, Logo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p:nvPr>
        </p:nvSpPr>
        <p:spPr>
          <a:xfrm>
            <a:off x="838200" y="681038"/>
            <a:ext cx="10515600" cy="883068"/>
          </a:xfrm>
        </p:spPr>
        <p:txBody>
          <a:bodyPr/>
          <a:lstStyle>
            <a:lvl1pPr>
              <a:defRPr>
                <a:solidFill>
                  <a:srgbClr val="AA834B"/>
                </a:solidFill>
              </a:defRPr>
            </a:lvl1pPr>
          </a:lstStyle>
          <a:p>
            <a:r>
              <a:rPr lang="en-US" dirty="0"/>
              <a:t>Click to edit Master title style</a:t>
            </a:r>
          </a:p>
        </p:txBody>
      </p:sp>
      <p:sp>
        <p:nvSpPr>
          <p:cNvPr id="4" name="Content Placeholder 2">
            <a:extLst>
              <a:ext uri="{FF2B5EF4-FFF2-40B4-BE49-F238E27FC236}">
                <a16:creationId xmlns:a16="http://schemas.microsoft.com/office/drawing/2014/main" id="{9C729C08-9216-6A6E-4C50-2B3CC4DC6F18}"/>
              </a:ext>
            </a:extLst>
          </p:cNvPr>
          <p:cNvSpPr>
            <a:spLocks noGrp="1"/>
          </p:cNvSpPr>
          <p:nvPr>
            <p:ph idx="1"/>
          </p:nvPr>
        </p:nvSpPr>
        <p:spPr>
          <a:xfrm>
            <a:off x="838200" y="2272795"/>
            <a:ext cx="10515600" cy="1096045"/>
          </a:xfrm>
        </p:spPr>
        <p:txBody>
          <a:bodyPr>
            <a:normAutofit/>
          </a:bodyPr>
          <a:lstStyle>
            <a:lvl1pPr>
              <a:defRPr sz="1800">
                <a:solidFill>
                  <a:srgbClr val="F4F2EA"/>
                </a:solidFill>
              </a:defRPr>
            </a:lvl1pPr>
            <a:lvl2pPr>
              <a:defRPr sz="1600">
                <a:solidFill>
                  <a:srgbClr val="F4F2EA"/>
                </a:solidFill>
              </a:defRPr>
            </a:lvl2pPr>
            <a:lvl3pPr>
              <a:defRPr sz="1400">
                <a:solidFill>
                  <a:srgbClr val="F4F2EA"/>
                </a:solidFill>
              </a:defRPr>
            </a:lvl3pPr>
            <a:lvl4pPr>
              <a:defRPr sz="1200">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2">
            <a:extLst>
              <a:ext uri="{FF2B5EF4-FFF2-40B4-BE49-F238E27FC236}">
                <a16:creationId xmlns:a16="http://schemas.microsoft.com/office/drawing/2014/main" id="{7185FBD9-C468-56C0-FB2E-0300AE885E80}"/>
              </a:ext>
            </a:extLst>
          </p:cNvPr>
          <p:cNvSpPr>
            <a:spLocks noGrp="1"/>
          </p:cNvSpPr>
          <p:nvPr>
            <p:ph type="body" idx="10"/>
          </p:nvPr>
        </p:nvSpPr>
        <p:spPr>
          <a:xfrm>
            <a:off x="838200" y="1845929"/>
            <a:ext cx="10515600" cy="391943"/>
          </a:xfrm>
        </p:spPr>
        <p:txBody>
          <a:bodyPr anchor="b"/>
          <a:lstStyle>
            <a:lvl1pPr marL="0" indent="0">
              <a:buNone/>
              <a:defRPr sz="1600" b="1">
                <a:solidFill>
                  <a:srgbClr val="F4F2E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8" name="Content Placeholder 2">
            <a:extLst>
              <a:ext uri="{FF2B5EF4-FFF2-40B4-BE49-F238E27FC236}">
                <a16:creationId xmlns:a16="http://schemas.microsoft.com/office/drawing/2014/main" id="{A0FBBECD-9B76-8A58-9E92-0840EF67D837}"/>
              </a:ext>
            </a:extLst>
          </p:cNvPr>
          <p:cNvSpPr>
            <a:spLocks noGrp="1"/>
          </p:cNvSpPr>
          <p:nvPr>
            <p:ph idx="11"/>
          </p:nvPr>
        </p:nvSpPr>
        <p:spPr>
          <a:xfrm>
            <a:off x="838200" y="3951786"/>
            <a:ext cx="10515600" cy="1096045"/>
          </a:xfrm>
        </p:spPr>
        <p:txBody>
          <a:bodyPr>
            <a:normAutofit/>
          </a:bodyPr>
          <a:lstStyle>
            <a:lvl1pPr>
              <a:defRPr sz="1800">
                <a:solidFill>
                  <a:srgbClr val="F4F2EA"/>
                </a:solidFill>
              </a:defRPr>
            </a:lvl1pPr>
            <a:lvl2pPr>
              <a:defRPr sz="1600">
                <a:solidFill>
                  <a:srgbClr val="F4F2EA"/>
                </a:solidFill>
              </a:defRPr>
            </a:lvl2pPr>
            <a:lvl3pPr>
              <a:defRPr sz="1400">
                <a:solidFill>
                  <a:srgbClr val="F4F2EA"/>
                </a:solidFill>
              </a:defRPr>
            </a:lvl3pPr>
            <a:lvl4pPr>
              <a:defRPr sz="1200">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2">
            <a:extLst>
              <a:ext uri="{FF2B5EF4-FFF2-40B4-BE49-F238E27FC236}">
                <a16:creationId xmlns:a16="http://schemas.microsoft.com/office/drawing/2014/main" id="{DC045DDF-102D-FF62-0D39-7EEE0701F0D0}"/>
              </a:ext>
            </a:extLst>
          </p:cNvPr>
          <p:cNvSpPr>
            <a:spLocks noGrp="1"/>
          </p:cNvSpPr>
          <p:nvPr>
            <p:ph type="body" idx="12"/>
          </p:nvPr>
        </p:nvSpPr>
        <p:spPr>
          <a:xfrm>
            <a:off x="838200" y="3524920"/>
            <a:ext cx="10515600" cy="391943"/>
          </a:xfrm>
        </p:spPr>
        <p:txBody>
          <a:bodyPr anchor="b"/>
          <a:lstStyle>
            <a:lvl1pPr marL="0" indent="0">
              <a:buNone/>
              <a:defRPr sz="1600" b="1">
                <a:solidFill>
                  <a:srgbClr val="F4F2E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0" name="Content Placeholder 2">
            <a:extLst>
              <a:ext uri="{FF2B5EF4-FFF2-40B4-BE49-F238E27FC236}">
                <a16:creationId xmlns:a16="http://schemas.microsoft.com/office/drawing/2014/main" id="{DCC20393-11FB-E83E-04AA-CF0A2C46339C}"/>
              </a:ext>
            </a:extLst>
          </p:cNvPr>
          <p:cNvSpPr>
            <a:spLocks noGrp="1"/>
          </p:cNvSpPr>
          <p:nvPr>
            <p:ph idx="13"/>
          </p:nvPr>
        </p:nvSpPr>
        <p:spPr>
          <a:xfrm>
            <a:off x="838200" y="5640971"/>
            <a:ext cx="10515600" cy="1096045"/>
          </a:xfrm>
        </p:spPr>
        <p:txBody>
          <a:bodyPr>
            <a:normAutofit/>
          </a:bodyPr>
          <a:lstStyle>
            <a:lvl1pPr>
              <a:defRPr sz="1800">
                <a:solidFill>
                  <a:srgbClr val="F4F2EA"/>
                </a:solidFill>
              </a:defRPr>
            </a:lvl1pPr>
            <a:lvl2pPr>
              <a:defRPr sz="1600">
                <a:solidFill>
                  <a:srgbClr val="F4F2EA"/>
                </a:solidFill>
              </a:defRPr>
            </a:lvl2pPr>
            <a:lvl3pPr>
              <a:defRPr sz="1400">
                <a:solidFill>
                  <a:srgbClr val="F4F2EA"/>
                </a:solidFill>
              </a:defRPr>
            </a:lvl3pPr>
            <a:lvl4pPr>
              <a:defRPr sz="1200">
                <a:solidFill>
                  <a:srgbClr val="F4F2EA"/>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2">
            <a:extLst>
              <a:ext uri="{FF2B5EF4-FFF2-40B4-BE49-F238E27FC236}">
                <a16:creationId xmlns:a16="http://schemas.microsoft.com/office/drawing/2014/main" id="{EFAC552E-6B1B-E1D2-A279-80645525C63D}"/>
              </a:ext>
            </a:extLst>
          </p:cNvPr>
          <p:cNvSpPr>
            <a:spLocks noGrp="1"/>
          </p:cNvSpPr>
          <p:nvPr>
            <p:ph type="body" idx="14"/>
          </p:nvPr>
        </p:nvSpPr>
        <p:spPr>
          <a:xfrm>
            <a:off x="838200" y="5214105"/>
            <a:ext cx="10515600" cy="391943"/>
          </a:xfrm>
        </p:spPr>
        <p:txBody>
          <a:bodyPr anchor="b"/>
          <a:lstStyle>
            <a:lvl1pPr marL="0" indent="0">
              <a:buNone/>
              <a:defRPr sz="1600" b="1">
                <a:solidFill>
                  <a:srgbClr val="F4F2E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Tree>
    <p:extLst>
      <p:ext uri="{BB962C8B-B14F-4D97-AF65-F5344CB8AC3E}">
        <p14:creationId xmlns:p14="http://schemas.microsoft.com/office/powerpoint/2010/main" val="4104042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7939AD-73B6-2337-D53D-E5266B5BBD2C}"/>
              </a:ext>
            </a:extLst>
          </p:cNvPr>
          <p:cNvSpPr>
            <a:spLocks noGrp="1"/>
          </p:cNvSpPr>
          <p:nvPr>
            <p:ph type="body" idx="1"/>
          </p:nvPr>
        </p:nvSpPr>
        <p:spPr>
          <a:xfrm>
            <a:off x="2673016" y="4589463"/>
            <a:ext cx="6845969" cy="1500187"/>
          </a:xfrm>
        </p:spPr>
        <p:txBody>
          <a:bodyPr>
            <a:normAutofit/>
          </a:bodyPr>
          <a:lstStyle>
            <a:lvl1pPr marL="0" indent="0" algn="ctr">
              <a:buNone/>
              <a:defRPr sz="2200">
                <a:solidFill>
                  <a:srgbClr val="F4F2E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Picture Placeholder 2">
            <a:extLst>
              <a:ext uri="{FF2B5EF4-FFF2-40B4-BE49-F238E27FC236}">
                <a16:creationId xmlns:a16="http://schemas.microsoft.com/office/drawing/2014/main" id="{2040459D-D362-7F27-0BBD-BE3E92C869EF}"/>
              </a:ext>
            </a:extLst>
          </p:cNvPr>
          <p:cNvSpPr>
            <a:spLocks noGrp="1"/>
          </p:cNvSpPr>
          <p:nvPr>
            <p:ph type="pic" idx="10"/>
          </p:nvPr>
        </p:nvSpPr>
        <p:spPr>
          <a:xfrm>
            <a:off x="4736431" y="1118940"/>
            <a:ext cx="2719138" cy="2045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609564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AD6B3F-367F-4573-9918-AE64AC8A6567}"/>
              </a:ext>
            </a:extLst>
          </p:cNvPr>
          <p:cNvPicPr>
            <a:picLocks noChangeAspect="1"/>
          </p:cNvPicPr>
          <p:nvPr userDrawn="1"/>
        </p:nvPicPr>
        <p:blipFill>
          <a:blip r:embed="rId2"/>
          <a:stretch>
            <a:fillRect/>
          </a:stretch>
        </p:blipFill>
        <p:spPr>
          <a:xfrm>
            <a:off x="1" y="0"/>
            <a:ext cx="9717811" cy="6858000"/>
          </a:xfrm>
          <a:prstGeom prst="rect">
            <a:avLst/>
          </a:prstGeom>
        </p:spPr>
      </p:pic>
      <p:grpSp>
        <p:nvGrpSpPr>
          <p:cNvPr id="11" name="Group 11">
            <a:extLst>
              <a:ext uri="{FF2B5EF4-FFF2-40B4-BE49-F238E27FC236}">
                <a16:creationId xmlns:a16="http://schemas.microsoft.com/office/drawing/2014/main" id="{DFBBB528-AA6F-4303-B196-69A6156EE759}"/>
              </a:ext>
            </a:extLst>
          </p:cNvPr>
          <p:cNvGrpSpPr/>
          <p:nvPr userDrawn="1"/>
        </p:nvGrpSpPr>
        <p:grpSpPr>
          <a:xfrm>
            <a:off x="9717812" y="0"/>
            <a:ext cx="2474188" cy="6858000"/>
            <a:chOff x="0" y="0"/>
            <a:chExt cx="1255421" cy="3479800"/>
          </a:xfrm>
        </p:grpSpPr>
        <p:sp>
          <p:nvSpPr>
            <p:cNvPr id="12" name="Freeform 12">
              <a:extLst>
                <a:ext uri="{FF2B5EF4-FFF2-40B4-BE49-F238E27FC236}">
                  <a16:creationId xmlns:a16="http://schemas.microsoft.com/office/drawing/2014/main" id="{59511F1D-72BE-40A0-BD98-8E34DFAC26C7}"/>
                </a:ext>
              </a:extLst>
            </p:cNvPr>
            <p:cNvSpPr/>
            <p:nvPr/>
          </p:nvSpPr>
          <p:spPr>
            <a:xfrm>
              <a:off x="0" y="0"/>
              <a:ext cx="1255421" cy="3479800"/>
            </a:xfrm>
            <a:custGeom>
              <a:avLst/>
              <a:gdLst/>
              <a:ahLst/>
              <a:cxnLst/>
              <a:rect l="l" t="t" r="r" b="b"/>
              <a:pathLst>
                <a:path w="1255421" h="3479800">
                  <a:moveTo>
                    <a:pt x="0" y="0"/>
                  </a:moveTo>
                  <a:lnTo>
                    <a:pt x="1255421" y="0"/>
                  </a:lnTo>
                  <a:lnTo>
                    <a:pt x="1255421" y="3479800"/>
                  </a:lnTo>
                  <a:lnTo>
                    <a:pt x="0" y="3479800"/>
                  </a:lnTo>
                  <a:close/>
                </a:path>
              </a:pathLst>
            </a:custGeom>
            <a:solidFill>
              <a:srgbClr val="2E2E24"/>
            </a:solidFill>
          </p:spPr>
        </p:sp>
      </p:grpSp>
      <p:pic>
        <p:nvPicPr>
          <p:cNvPr id="13" name="Picture 13">
            <a:extLst>
              <a:ext uri="{FF2B5EF4-FFF2-40B4-BE49-F238E27FC236}">
                <a16:creationId xmlns:a16="http://schemas.microsoft.com/office/drawing/2014/main" id="{837FA4D8-3419-47CD-ACE7-DD8A73743CDC}"/>
              </a:ext>
            </a:extLst>
          </p:cNvPr>
          <p:cNvPicPr>
            <a:picLocks noChangeAspect="1"/>
          </p:cNvPicPr>
          <p:nvPr userDrawn="1"/>
        </p:nvPicPr>
        <p:blipFill>
          <a:blip r:embed="rId3"/>
          <a:srcRect/>
          <a:stretch>
            <a:fillRect/>
          </a:stretch>
        </p:blipFill>
        <p:spPr>
          <a:xfrm>
            <a:off x="9924041" y="4679004"/>
            <a:ext cx="2061730" cy="2061730"/>
          </a:xfrm>
          <a:prstGeom prst="rect">
            <a:avLst/>
          </a:prstGeom>
        </p:spPr>
      </p:pic>
      <p:sp>
        <p:nvSpPr>
          <p:cNvPr id="2" name="Title 1">
            <a:extLst>
              <a:ext uri="{FF2B5EF4-FFF2-40B4-BE49-F238E27FC236}">
                <a16:creationId xmlns:a16="http://schemas.microsoft.com/office/drawing/2014/main" id="{E74BD8EB-560B-4E2E-AE21-A5ABEC453B64}"/>
              </a:ext>
            </a:extLst>
          </p:cNvPr>
          <p:cNvSpPr>
            <a:spLocks noGrp="1"/>
          </p:cNvSpPr>
          <p:nvPr>
            <p:ph type="title"/>
          </p:nvPr>
        </p:nvSpPr>
        <p:spPr>
          <a:xfrm>
            <a:off x="838200" y="1143000"/>
            <a:ext cx="8661400" cy="547689"/>
          </a:xfrm>
        </p:spPr>
        <p:txBody>
          <a:bodyPr/>
          <a:lstStyle>
            <a:lvl1pPr>
              <a:defRPr sz="4334">
                <a:solidFill>
                  <a:srgbClr val="996633"/>
                </a:solidFill>
                <a:latin typeface="Cormorant 1" panose="020B060402020202020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BEF45-058B-4C57-9891-F98F0778AE18}"/>
              </a:ext>
            </a:extLst>
          </p:cNvPr>
          <p:cNvSpPr>
            <a:spLocks noGrp="1"/>
          </p:cNvSpPr>
          <p:nvPr>
            <p:ph idx="1"/>
          </p:nvPr>
        </p:nvSpPr>
        <p:spPr>
          <a:xfrm>
            <a:off x="838200" y="2616201"/>
            <a:ext cx="8661400" cy="914400"/>
          </a:xfrm>
        </p:spPr>
        <p:txBody>
          <a:bodyPr/>
          <a:lstStyle>
            <a:lvl1pPr marL="0" indent="0">
              <a:buNone/>
              <a:defRPr sz="2533">
                <a:solidFill>
                  <a:schemeClr val="tx1"/>
                </a:solidFill>
                <a:latin typeface="Cormorant 2" panose="020B0604020202020204" charset="0"/>
              </a:defRPr>
            </a:lvl1pPr>
            <a:lvl2pPr marL="0" indent="0">
              <a:buNone/>
              <a:defRPr sz="2533">
                <a:solidFill>
                  <a:schemeClr val="tx1"/>
                </a:solidFill>
                <a:latin typeface="Cormorant 1" panose="020B0604020202020204" charset="0"/>
                <a:ea typeface="Noto Serif JP" panose="020B0604020202020204" charset="-128"/>
              </a:defRPr>
            </a:lvl2pPr>
            <a:lvl3pPr marL="914446" indent="0">
              <a:buFont typeface="Calibri" panose="020F0502020204030204" pitchFamily="34" charset="0"/>
              <a:buNone/>
              <a:defRPr sz="1333">
                <a:solidFill>
                  <a:schemeClr val="bg1"/>
                </a:solidFill>
                <a:latin typeface="Noto Serif JP" panose="020B0604020202020204" charset="-128"/>
                <a:ea typeface="Noto Serif JP" panose="020B0604020202020204" charset="-128"/>
              </a:defRPr>
            </a:lvl3p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7ED14A7A-9A04-4E37-A1FB-0BB88836D94B}"/>
              </a:ext>
            </a:extLst>
          </p:cNvPr>
          <p:cNvSpPr>
            <a:spLocks noGrp="1"/>
          </p:cNvSpPr>
          <p:nvPr>
            <p:ph type="dt" sz="half" idx="10"/>
          </p:nvPr>
        </p:nvSpPr>
        <p:spPr/>
        <p:txBody>
          <a:bodyPr/>
          <a:lstStyle/>
          <a:p>
            <a:fld id="{1D8BD707-D9CF-40AE-B4C6-C98DA3205C09}" type="datetimeFigureOut">
              <a:rPr lang="en-US" smtClean="0"/>
              <a:pPr/>
              <a:t>4/18/2024</a:t>
            </a:fld>
            <a:endParaRPr lang="en-US"/>
          </a:p>
        </p:txBody>
      </p:sp>
      <p:sp>
        <p:nvSpPr>
          <p:cNvPr id="5" name="Footer Placeholder 4">
            <a:extLst>
              <a:ext uri="{FF2B5EF4-FFF2-40B4-BE49-F238E27FC236}">
                <a16:creationId xmlns:a16="http://schemas.microsoft.com/office/drawing/2014/main" id="{FAAF92F7-FDE9-4707-ACB1-8FC4AB4C9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98C4D-0DE1-42D0-8722-BEB6EF4F0A40}"/>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2">
            <a:extLst>
              <a:ext uri="{FF2B5EF4-FFF2-40B4-BE49-F238E27FC236}">
                <a16:creationId xmlns:a16="http://schemas.microsoft.com/office/drawing/2014/main" id="{02CAEDAA-D3F1-46D2-8660-4FE458D391C1}"/>
              </a:ext>
            </a:extLst>
          </p:cNvPr>
          <p:cNvSpPr>
            <a:spLocks noGrp="1"/>
          </p:cNvSpPr>
          <p:nvPr>
            <p:ph idx="13"/>
          </p:nvPr>
        </p:nvSpPr>
        <p:spPr>
          <a:xfrm>
            <a:off x="838200" y="3733800"/>
            <a:ext cx="8661400" cy="914400"/>
          </a:xfrm>
        </p:spPr>
        <p:txBody>
          <a:bodyPr/>
          <a:lstStyle>
            <a:lvl1pPr marL="0" indent="0">
              <a:buNone/>
              <a:defRPr sz="2533">
                <a:solidFill>
                  <a:schemeClr val="tx1"/>
                </a:solidFill>
                <a:latin typeface="Cormorant 2" panose="020B0604020202020204" charset="0"/>
              </a:defRPr>
            </a:lvl1pPr>
            <a:lvl2pPr marL="0" indent="0">
              <a:buNone/>
              <a:defRPr sz="2533">
                <a:solidFill>
                  <a:schemeClr val="tx1"/>
                </a:solidFill>
                <a:latin typeface="Cormorant 1" panose="020B0604020202020204" charset="0"/>
                <a:ea typeface="Noto Serif JP" panose="020B0604020202020204" charset="-128"/>
              </a:defRPr>
            </a:lvl2pPr>
            <a:lvl3pPr marL="914446" indent="0">
              <a:buFont typeface="Calibri" panose="020F0502020204030204" pitchFamily="34" charset="0"/>
              <a:buNone/>
              <a:defRPr sz="1333">
                <a:solidFill>
                  <a:schemeClr val="bg1"/>
                </a:solidFill>
                <a:latin typeface="Noto Serif JP" panose="020B0604020202020204" charset="-128"/>
                <a:ea typeface="Noto Serif JP" panose="020B0604020202020204" charset="-128"/>
              </a:defRPr>
            </a:lvl3pPr>
          </a:lstStyle>
          <a:p>
            <a:pPr lvl="0"/>
            <a:r>
              <a:rPr lang="en-US" dirty="0"/>
              <a:t>Click to edit Master text styles</a:t>
            </a:r>
          </a:p>
          <a:p>
            <a:pPr lvl="1"/>
            <a:r>
              <a:rPr lang="en-US" dirty="0"/>
              <a:t>Second level</a:t>
            </a:r>
          </a:p>
        </p:txBody>
      </p:sp>
      <p:sp>
        <p:nvSpPr>
          <p:cNvPr id="9" name="Content Placeholder 2">
            <a:extLst>
              <a:ext uri="{FF2B5EF4-FFF2-40B4-BE49-F238E27FC236}">
                <a16:creationId xmlns:a16="http://schemas.microsoft.com/office/drawing/2014/main" id="{47B36056-3488-4590-B0C4-9F527F70247A}"/>
              </a:ext>
            </a:extLst>
          </p:cNvPr>
          <p:cNvSpPr>
            <a:spLocks noGrp="1"/>
          </p:cNvSpPr>
          <p:nvPr>
            <p:ph idx="14"/>
          </p:nvPr>
        </p:nvSpPr>
        <p:spPr>
          <a:xfrm>
            <a:off x="838200" y="4851400"/>
            <a:ext cx="8661400" cy="914400"/>
          </a:xfrm>
        </p:spPr>
        <p:txBody>
          <a:bodyPr/>
          <a:lstStyle>
            <a:lvl1pPr marL="0" indent="0">
              <a:buNone/>
              <a:defRPr sz="2533">
                <a:solidFill>
                  <a:schemeClr val="tx1"/>
                </a:solidFill>
                <a:latin typeface="Cormorant 2" panose="020B0604020202020204" charset="0"/>
              </a:defRPr>
            </a:lvl1pPr>
            <a:lvl2pPr marL="0" indent="0">
              <a:buNone/>
              <a:defRPr sz="2533">
                <a:solidFill>
                  <a:schemeClr val="tx1"/>
                </a:solidFill>
                <a:latin typeface="Cormorant 1" panose="020B0604020202020204" charset="0"/>
                <a:ea typeface="Noto Serif JP" panose="020B0604020202020204" charset="-128"/>
              </a:defRPr>
            </a:lvl2pPr>
            <a:lvl3pPr marL="914446" indent="0">
              <a:buFont typeface="Calibri" panose="020F0502020204030204" pitchFamily="34" charset="0"/>
              <a:buNone/>
              <a:defRPr sz="1333">
                <a:solidFill>
                  <a:schemeClr val="bg1"/>
                </a:solidFill>
                <a:latin typeface="Noto Serif JP" panose="020B0604020202020204" charset="-128"/>
                <a:ea typeface="Noto Serif JP" panose="020B0604020202020204" charset="-128"/>
              </a:defRPr>
            </a:lvl3pPr>
          </a:lstStyle>
          <a:p>
            <a:pPr lvl="0"/>
            <a:r>
              <a:rPr lang="en-US" dirty="0"/>
              <a:t>Click to edit Master text styles</a:t>
            </a:r>
          </a:p>
          <a:p>
            <a:pPr lvl="1"/>
            <a:r>
              <a:rPr lang="en-US" dirty="0"/>
              <a:t>Second level</a:t>
            </a:r>
          </a:p>
        </p:txBody>
      </p:sp>
      <p:sp>
        <p:nvSpPr>
          <p:cNvPr id="14" name="AutoShape 14">
            <a:extLst>
              <a:ext uri="{FF2B5EF4-FFF2-40B4-BE49-F238E27FC236}">
                <a16:creationId xmlns:a16="http://schemas.microsoft.com/office/drawing/2014/main" id="{95E9142C-AE63-4963-B90B-95786DD7D9B8}"/>
              </a:ext>
            </a:extLst>
          </p:cNvPr>
          <p:cNvSpPr/>
          <p:nvPr userDrawn="1"/>
        </p:nvSpPr>
        <p:spPr>
          <a:xfrm>
            <a:off x="0" y="2063481"/>
            <a:ext cx="9717812" cy="0"/>
          </a:xfrm>
          <a:prstGeom prst="line">
            <a:avLst/>
          </a:prstGeom>
          <a:ln w="19050" cap="flat">
            <a:solidFill>
              <a:srgbClr val="AA834B"/>
            </a:solidFill>
            <a:prstDash val="solid"/>
            <a:headEnd type="none" w="sm" len="sm"/>
            <a:tailEnd type="none" w="sm" len="sm"/>
          </a:ln>
        </p:spPr>
      </p:sp>
    </p:spTree>
    <p:extLst>
      <p:ext uri="{BB962C8B-B14F-4D97-AF65-F5344CB8AC3E}">
        <p14:creationId xmlns:p14="http://schemas.microsoft.com/office/powerpoint/2010/main" val="2014250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FF79A-4C1F-053C-4EC9-9C7030ADB89F}"/>
              </a:ext>
            </a:extLst>
          </p:cNvPr>
          <p:cNvSpPr>
            <a:spLocks noGrp="1"/>
          </p:cNvSpPr>
          <p:nvPr>
            <p:ph type="title"/>
          </p:nvPr>
        </p:nvSpPr>
        <p:spPr>
          <a:xfrm>
            <a:off x="6096000" y="184645"/>
            <a:ext cx="5257800" cy="1325563"/>
          </a:xfrm>
        </p:spPr>
        <p:txBody>
          <a:bodyPr anchor="b">
            <a:normAutofit/>
          </a:bodyPr>
          <a:lstStyle>
            <a:lvl1pPr>
              <a:defRPr sz="5400">
                <a:solidFill>
                  <a:srgbClr val="F4F2EA"/>
                </a:solidFill>
              </a:defRPr>
            </a:lvl1pPr>
          </a:lstStyle>
          <a:p>
            <a:endParaRPr lang="en-US" dirty="0"/>
          </a:p>
        </p:txBody>
      </p:sp>
      <p:sp>
        <p:nvSpPr>
          <p:cNvPr id="9" name="Picture Placeholder 8">
            <a:extLst>
              <a:ext uri="{FF2B5EF4-FFF2-40B4-BE49-F238E27FC236}">
                <a16:creationId xmlns:a16="http://schemas.microsoft.com/office/drawing/2014/main" id="{7FA26F40-9326-9602-5A76-D355089E17F4}"/>
              </a:ext>
            </a:extLst>
          </p:cNvPr>
          <p:cNvSpPr>
            <a:spLocks noGrp="1"/>
          </p:cNvSpPr>
          <p:nvPr>
            <p:ph type="pic" sz="quarter" idx="13"/>
          </p:nvPr>
        </p:nvSpPr>
        <p:spPr>
          <a:xfrm>
            <a:off x="0" y="0"/>
            <a:ext cx="5823284" cy="6858000"/>
          </a:xfrm>
        </p:spPr>
        <p:txBody>
          <a:bodyPr/>
          <a:lstStyle/>
          <a:p>
            <a:endParaRPr lang="en-US"/>
          </a:p>
        </p:txBody>
      </p:sp>
      <p:grpSp>
        <p:nvGrpSpPr>
          <p:cNvPr id="22" name="Group 21">
            <a:extLst>
              <a:ext uri="{FF2B5EF4-FFF2-40B4-BE49-F238E27FC236}">
                <a16:creationId xmlns:a16="http://schemas.microsoft.com/office/drawing/2014/main" id="{A542DF41-836F-A55D-6351-2A6E5246B94F}"/>
              </a:ext>
            </a:extLst>
          </p:cNvPr>
          <p:cNvGrpSpPr/>
          <p:nvPr userDrawn="1"/>
        </p:nvGrpSpPr>
        <p:grpSpPr>
          <a:xfrm>
            <a:off x="6096000" y="1690688"/>
            <a:ext cx="5257800" cy="781550"/>
            <a:chOff x="6096000" y="1690688"/>
            <a:chExt cx="5257800" cy="781550"/>
          </a:xfrm>
        </p:grpSpPr>
        <p:sp>
          <p:nvSpPr>
            <p:cNvPr id="17" name="Title 1">
              <a:extLst>
                <a:ext uri="{FF2B5EF4-FFF2-40B4-BE49-F238E27FC236}">
                  <a16:creationId xmlns:a16="http://schemas.microsoft.com/office/drawing/2014/main" id="{400C8BDF-1266-AD56-02DF-541EF08C9483}"/>
                </a:ext>
              </a:extLst>
            </p:cNvPr>
            <p:cNvSpPr txBox="1">
              <a:spLocks/>
            </p:cNvSpPr>
            <p:nvPr userDrawn="1"/>
          </p:nvSpPr>
          <p:spPr>
            <a:xfrm>
              <a:off x="6096000" y="1690688"/>
              <a:ext cx="5257800" cy="39077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sz="2500" dirty="0">
                <a:solidFill>
                  <a:srgbClr val="AA834B"/>
                </a:solidFill>
                <a:latin typeface="Optima LT Std" panose="020B0502050508020304" pitchFamily="34" charset="0"/>
              </a:endParaRPr>
            </a:p>
          </p:txBody>
        </p:sp>
        <p:sp>
          <p:nvSpPr>
            <p:cNvPr id="18" name="Title 1">
              <a:extLst>
                <a:ext uri="{FF2B5EF4-FFF2-40B4-BE49-F238E27FC236}">
                  <a16:creationId xmlns:a16="http://schemas.microsoft.com/office/drawing/2014/main" id="{3DED739C-30E5-CE0C-2A3E-E89C9CED1185}"/>
                </a:ext>
              </a:extLst>
            </p:cNvPr>
            <p:cNvSpPr txBox="1">
              <a:spLocks/>
            </p:cNvSpPr>
            <p:nvPr userDrawn="1"/>
          </p:nvSpPr>
          <p:spPr>
            <a:xfrm>
              <a:off x="6096000" y="2081463"/>
              <a:ext cx="5257800" cy="3907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sz="2000" dirty="0">
                <a:solidFill>
                  <a:srgbClr val="AA834B"/>
                </a:solidFill>
                <a:latin typeface="Optima LT Std" panose="020B0502050508020304" pitchFamily="34" charset="0"/>
              </a:endParaRPr>
            </a:p>
          </p:txBody>
        </p:sp>
      </p:grpSp>
      <p:sp>
        <p:nvSpPr>
          <p:cNvPr id="26" name="Subtitle 2">
            <a:extLst>
              <a:ext uri="{FF2B5EF4-FFF2-40B4-BE49-F238E27FC236}">
                <a16:creationId xmlns:a16="http://schemas.microsoft.com/office/drawing/2014/main" id="{A95D6B0F-8143-2609-6B00-8842829B4F84}"/>
              </a:ext>
            </a:extLst>
          </p:cNvPr>
          <p:cNvSpPr>
            <a:spLocks noGrp="1"/>
          </p:cNvSpPr>
          <p:nvPr>
            <p:ph type="subTitle" idx="1" hasCustomPrompt="1"/>
          </p:nvPr>
        </p:nvSpPr>
        <p:spPr>
          <a:xfrm>
            <a:off x="6096000" y="1614087"/>
            <a:ext cx="5257800" cy="390776"/>
          </a:xfrm>
        </p:spPr>
        <p:txBody>
          <a:bodyPr anchor="ctr">
            <a:normAutofit/>
          </a:bodyPr>
          <a:lstStyle>
            <a:lvl1pPr marL="0" indent="0" algn="l">
              <a:buNone/>
              <a:defRPr sz="1800" spc="190" baseline="0">
                <a:solidFill>
                  <a:srgbClr val="AA834B"/>
                </a:solidFill>
                <a:latin typeface="Optima LT Std" panose="020B05020505080203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8" name="Content Placeholder 2">
            <a:extLst>
              <a:ext uri="{FF2B5EF4-FFF2-40B4-BE49-F238E27FC236}">
                <a16:creationId xmlns:a16="http://schemas.microsoft.com/office/drawing/2014/main" id="{AE8AC89D-3B4B-F03A-F526-AD3AEF6A3BE6}"/>
              </a:ext>
            </a:extLst>
          </p:cNvPr>
          <p:cNvSpPr>
            <a:spLocks noGrp="1"/>
          </p:cNvSpPr>
          <p:nvPr>
            <p:ph idx="14"/>
          </p:nvPr>
        </p:nvSpPr>
        <p:spPr>
          <a:xfrm>
            <a:off x="6180221" y="2645455"/>
            <a:ext cx="5257800" cy="894012"/>
          </a:xfrm>
        </p:spPr>
        <p:txBody>
          <a:bodyPr anchor="ctr">
            <a:normAutofit/>
          </a:bodyPr>
          <a:lstStyle>
            <a:lvl1pPr marL="0" indent="0">
              <a:buNone/>
              <a:defRPr sz="2400">
                <a:solidFill>
                  <a:srgbClr val="F4F2EA"/>
                </a:solidFill>
              </a:defRPr>
            </a:lvl1pPr>
            <a:lvl2pPr marL="457200" indent="0">
              <a:buNone/>
              <a:defRPr>
                <a:solidFill>
                  <a:srgbClr val="F4F2EA"/>
                </a:solidFill>
              </a:defRPr>
            </a:lvl2pPr>
            <a:lvl3pPr marL="914400" indent="0">
              <a:buNone/>
              <a:defRPr>
                <a:solidFill>
                  <a:srgbClr val="F4F2EA"/>
                </a:solidFill>
              </a:defRPr>
            </a:lvl3pPr>
            <a:lvl4pPr marL="1371600" indent="0">
              <a:buNone/>
              <a:defRPr>
                <a:solidFill>
                  <a:srgbClr val="F4F2EA"/>
                </a:solidFill>
              </a:defRPr>
            </a:lvl4pPr>
            <a:lvl5pPr marL="1828800" indent="0">
              <a:buNone/>
              <a:defRPr>
                <a:solidFill>
                  <a:srgbClr val="F4F2EA"/>
                </a:solidFill>
              </a:defRPr>
            </a:lvl5pPr>
          </a:lstStyle>
          <a:p>
            <a:pPr lvl="0"/>
            <a:r>
              <a:rPr lang="en-US" dirty="0"/>
              <a:t>Click to edit Master text styles</a:t>
            </a:r>
          </a:p>
        </p:txBody>
      </p:sp>
      <p:sp>
        <p:nvSpPr>
          <p:cNvPr id="29" name="Content Placeholder 2">
            <a:extLst>
              <a:ext uri="{FF2B5EF4-FFF2-40B4-BE49-F238E27FC236}">
                <a16:creationId xmlns:a16="http://schemas.microsoft.com/office/drawing/2014/main" id="{C3C0B61C-3980-BE26-458D-43BAC57CD594}"/>
              </a:ext>
            </a:extLst>
          </p:cNvPr>
          <p:cNvSpPr>
            <a:spLocks noGrp="1"/>
          </p:cNvSpPr>
          <p:nvPr>
            <p:ph idx="15"/>
          </p:nvPr>
        </p:nvSpPr>
        <p:spPr>
          <a:xfrm>
            <a:off x="6180221" y="3868665"/>
            <a:ext cx="5257800" cy="894012"/>
          </a:xfrm>
        </p:spPr>
        <p:txBody>
          <a:bodyPr anchor="ctr">
            <a:normAutofit/>
          </a:bodyPr>
          <a:lstStyle>
            <a:lvl1pPr marL="0" indent="0">
              <a:buNone/>
              <a:defRPr sz="2400">
                <a:solidFill>
                  <a:srgbClr val="F4F2EA"/>
                </a:solidFill>
              </a:defRPr>
            </a:lvl1pPr>
            <a:lvl2pPr marL="457200" indent="0">
              <a:buNone/>
              <a:defRPr>
                <a:solidFill>
                  <a:srgbClr val="F4F2EA"/>
                </a:solidFill>
              </a:defRPr>
            </a:lvl2pPr>
            <a:lvl3pPr marL="914400" indent="0">
              <a:buNone/>
              <a:defRPr>
                <a:solidFill>
                  <a:srgbClr val="F4F2EA"/>
                </a:solidFill>
              </a:defRPr>
            </a:lvl3pPr>
            <a:lvl4pPr marL="1371600" indent="0">
              <a:buNone/>
              <a:defRPr>
                <a:solidFill>
                  <a:srgbClr val="F4F2EA"/>
                </a:solidFill>
              </a:defRPr>
            </a:lvl4pPr>
            <a:lvl5pPr marL="1828800" indent="0">
              <a:buNone/>
              <a:defRPr>
                <a:solidFill>
                  <a:srgbClr val="F4F2EA"/>
                </a:solidFill>
              </a:defRPr>
            </a:lvl5pPr>
          </a:lstStyle>
          <a:p>
            <a:pPr lvl="0"/>
            <a:r>
              <a:rPr lang="en-US" dirty="0"/>
              <a:t>Click to edit Master text styles</a:t>
            </a:r>
          </a:p>
        </p:txBody>
      </p:sp>
      <p:sp>
        <p:nvSpPr>
          <p:cNvPr id="30" name="Content Placeholder 2">
            <a:extLst>
              <a:ext uri="{FF2B5EF4-FFF2-40B4-BE49-F238E27FC236}">
                <a16:creationId xmlns:a16="http://schemas.microsoft.com/office/drawing/2014/main" id="{4F10A4D8-2048-F4AF-96FD-79A9EEC8C4A3}"/>
              </a:ext>
            </a:extLst>
          </p:cNvPr>
          <p:cNvSpPr>
            <a:spLocks noGrp="1"/>
          </p:cNvSpPr>
          <p:nvPr>
            <p:ph idx="16"/>
          </p:nvPr>
        </p:nvSpPr>
        <p:spPr>
          <a:xfrm>
            <a:off x="6180221" y="5091875"/>
            <a:ext cx="5257800" cy="894012"/>
          </a:xfrm>
        </p:spPr>
        <p:txBody>
          <a:bodyPr anchor="ctr">
            <a:normAutofit/>
          </a:bodyPr>
          <a:lstStyle>
            <a:lvl1pPr marL="0" indent="0">
              <a:buNone/>
              <a:defRPr sz="2400">
                <a:solidFill>
                  <a:srgbClr val="F4F2EA"/>
                </a:solidFill>
              </a:defRPr>
            </a:lvl1pPr>
            <a:lvl2pPr marL="457200" indent="0">
              <a:buNone/>
              <a:defRPr>
                <a:solidFill>
                  <a:srgbClr val="F4F2EA"/>
                </a:solidFill>
              </a:defRPr>
            </a:lvl2pPr>
            <a:lvl3pPr marL="914400" indent="0">
              <a:buNone/>
              <a:defRPr>
                <a:solidFill>
                  <a:srgbClr val="F4F2EA"/>
                </a:solidFill>
              </a:defRPr>
            </a:lvl3pPr>
            <a:lvl4pPr marL="1371600" indent="0">
              <a:buNone/>
              <a:defRPr>
                <a:solidFill>
                  <a:srgbClr val="F4F2EA"/>
                </a:solidFill>
              </a:defRPr>
            </a:lvl4pPr>
            <a:lvl5pPr marL="1828800" indent="0">
              <a:buNone/>
              <a:defRPr>
                <a:solidFill>
                  <a:srgbClr val="F4F2EA"/>
                </a:solidFill>
              </a:defRPr>
            </a:lvl5pPr>
          </a:lstStyle>
          <a:p>
            <a:pPr lvl="0"/>
            <a:r>
              <a:rPr lang="en-US" dirty="0"/>
              <a:t>Click to edit Master text styles</a:t>
            </a:r>
          </a:p>
        </p:txBody>
      </p:sp>
      <p:sp>
        <p:nvSpPr>
          <p:cNvPr id="33" name="Text Placeholder 32">
            <a:extLst>
              <a:ext uri="{FF2B5EF4-FFF2-40B4-BE49-F238E27FC236}">
                <a16:creationId xmlns:a16="http://schemas.microsoft.com/office/drawing/2014/main" id="{2541E56E-217D-27E4-B742-ACF134FE0F03}"/>
              </a:ext>
            </a:extLst>
          </p:cNvPr>
          <p:cNvSpPr>
            <a:spLocks noGrp="1"/>
          </p:cNvSpPr>
          <p:nvPr>
            <p:ph type="body" sz="quarter" idx="17" hasCustomPrompt="1"/>
          </p:nvPr>
        </p:nvSpPr>
        <p:spPr>
          <a:xfrm>
            <a:off x="6095999" y="2033695"/>
            <a:ext cx="5009147" cy="390776"/>
          </a:xfrm>
        </p:spPr>
        <p:txBody>
          <a:bodyPr anchor="t">
            <a:normAutofit/>
          </a:bodyPr>
          <a:lstStyle>
            <a:lvl1pPr marL="0" indent="0">
              <a:buNone/>
              <a:defRPr sz="1400" spc="190" baseline="0">
                <a:solidFill>
                  <a:srgbClr val="AA834B"/>
                </a:solidFill>
                <a:latin typeface="Optima LT Std" panose="020B0502050508020304" pitchFamily="34" charset="0"/>
              </a:defRPr>
            </a:lvl1pPr>
          </a:lstStyle>
          <a:p>
            <a:pPr lvl="0"/>
            <a:r>
              <a:rPr lang="en-US" dirty="0"/>
              <a:t>CLICK TO EDIT MASTER TEXT STYLES</a:t>
            </a:r>
          </a:p>
        </p:txBody>
      </p:sp>
    </p:spTree>
    <p:extLst>
      <p:ext uri="{BB962C8B-B14F-4D97-AF65-F5344CB8AC3E}">
        <p14:creationId xmlns:p14="http://schemas.microsoft.com/office/powerpoint/2010/main" val="80369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C369FF-7071-4C2C-8385-851DBA5E3809}"/>
              </a:ext>
            </a:extLst>
          </p:cNvPr>
          <p:cNvPicPr>
            <a:picLocks noChangeAspect="1"/>
          </p:cNvPicPr>
          <p:nvPr userDrawn="1"/>
        </p:nvPicPr>
        <p:blipFill rotWithShape="1">
          <a:blip r:embed="rId2"/>
          <a:srcRect/>
          <a:stretch/>
        </p:blipFill>
        <p:spPr>
          <a:xfrm>
            <a:off x="0" y="0"/>
            <a:ext cx="12192000" cy="6883400"/>
          </a:xfrm>
          <a:prstGeom prst="rect">
            <a:avLst/>
          </a:prstGeom>
        </p:spPr>
      </p:pic>
      <p:sp>
        <p:nvSpPr>
          <p:cNvPr id="2" name="Title 1">
            <a:extLst>
              <a:ext uri="{FF2B5EF4-FFF2-40B4-BE49-F238E27FC236}">
                <a16:creationId xmlns:a16="http://schemas.microsoft.com/office/drawing/2014/main" id="{E74BD8EB-560B-4E2E-AE21-A5ABEC453B64}"/>
              </a:ext>
            </a:extLst>
          </p:cNvPr>
          <p:cNvSpPr>
            <a:spLocks noGrp="1"/>
          </p:cNvSpPr>
          <p:nvPr>
            <p:ph type="title"/>
          </p:nvPr>
        </p:nvSpPr>
        <p:spPr>
          <a:xfrm>
            <a:off x="838200" y="1143000"/>
            <a:ext cx="10515600" cy="547689"/>
          </a:xfrm>
        </p:spPr>
        <p:txBody>
          <a:bodyPr/>
          <a:lstStyle>
            <a:lvl1pPr>
              <a:defRPr sz="4334">
                <a:solidFill>
                  <a:schemeClr val="bg1"/>
                </a:solidFill>
                <a:latin typeface="Cormorant 1" panose="020B060402020202020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BEF45-058B-4C57-9891-F98F0778AE18}"/>
              </a:ext>
            </a:extLst>
          </p:cNvPr>
          <p:cNvSpPr>
            <a:spLocks noGrp="1"/>
          </p:cNvSpPr>
          <p:nvPr>
            <p:ph idx="1"/>
          </p:nvPr>
        </p:nvSpPr>
        <p:spPr>
          <a:xfrm>
            <a:off x="838200" y="2616201"/>
            <a:ext cx="10515600" cy="914400"/>
          </a:xfrm>
        </p:spPr>
        <p:txBody>
          <a:bodyPr/>
          <a:lstStyle>
            <a:lvl1pPr marL="0" indent="0">
              <a:buNone/>
              <a:defRPr sz="1667">
                <a:solidFill>
                  <a:schemeClr val="bg1"/>
                </a:solidFill>
                <a:latin typeface="Noto Serif JP" panose="020B0604020202020204" charset="-128"/>
              </a:defRPr>
            </a:lvl1pPr>
            <a:lvl2pPr marL="0" indent="0">
              <a:buNone/>
              <a:defRPr sz="1333">
                <a:solidFill>
                  <a:schemeClr val="bg1"/>
                </a:solidFill>
                <a:latin typeface="Noto Serif JP" panose="020B0604020202020204" charset="-128"/>
                <a:ea typeface="Noto Serif JP" panose="020B0604020202020204" charset="-128"/>
              </a:defRPr>
            </a:lvl2pPr>
            <a:lvl3pPr marL="1143057" indent="-228611">
              <a:buFont typeface="Calibri" panose="020F0502020204030204" pitchFamily="34" charset="0"/>
              <a:buChar char="‒"/>
              <a:defRPr sz="1333">
                <a:solidFill>
                  <a:schemeClr val="bg1"/>
                </a:solidFill>
                <a:latin typeface="Noto Serif JP" panose="020B0604020202020204" charset="-128"/>
                <a:ea typeface="Noto Serif JP" panose="020B0604020202020204" charset="-128"/>
              </a:defRPr>
            </a:lvl3p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7ED14A7A-9A04-4E37-A1FB-0BB88836D94B}"/>
              </a:ext>
            </a:extLst>
          </p:cNvPr>
          <p:cNvSpPr>
            <a:spLocks noGrp="1"/>
          </p:cNvSpPr>
          <p:nvPr>
            <p:ph type="dt" sz="half" idx="10"/>
          </p:nvPr>
        </p:nvSpPr>
        <p:spPr/>
        <p:txBody>
          <a:bodyPr/>
          <a:lstStyle/>
          <a:p>
            <a:fld id="{1D8BD707-D9CF-40AE-B4C6-C98DA3205C09}" type="datetimeFigureOut">
              <a:rPr lang="en-US" smtClean="0"/>
              <a:pPr/>
              <a:t>4/18/2024</a:t>
            </a:fld>
            <a:endParaRPr lang="en-US"/>
          </a:p>
        </p:txBody>
      </p:sp>
      <p:sp>
        <p:nvSpPr>
          <p:cNvPr id="5" name="Footer Placeholder 4">
            <a:extLst>
              <a:ext uri="{FF2B5EF4-FFF2-40B4-BE49-F238E27FC236}">
                <a16:creationId xmlns:a16="http://schemas.microsoft.com/office/drawing/2014/main" id="{FAAF92F7-FDE9-4707-ACB1-8FC4AB4C9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98C4D-0DE1-42D0-8722-BEB6EF4F0A40}"/>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2">
            <a:extLst>
              <a:ext uri="{FF2B5EF4-FFF2-40B4-BE49-F238E27FC236}">
                <a16:creationId xmlns:a16="http://schemas.microsoft.com/office/drawing/2014/main" id="{B294D95B-D4D9-4632-9CE6-30015D7F8E13}"/>
              </a:ext>
            </a:extLst>
          </p:cNvPr>
          <p:cNvSpPr>
            <a:spLocks noGrp="1"/>
          </p:cNvSpPr>
          <p:nvPr>
            <p:ph idx="13"/>
          </p:nvPr>
        </p:nvSpPr>
        <p:spPr>
          <a:xfrm>
            <a:off x="838200" y="3819525"/>
            <a:ext cx="10515600" cy="914400"/>
          </a:xfrm>
        </p:spPr>
        <p:txBody>
          <a:bodyPr/>
          <a:lstStyle>
            <a:lvl1pPr marL="0" indent="0">
              <a:buNone/>
              <a:defRPr sz="1667">
                <a:solidFill>
                  <a:schemeClr val="bg1"/>
                </a:solidFill>
                <a:latin typeface="Noto Serif JP" panose="020B0604020202020204" charset="-128"/>
              </a:defRPr>
            </a:lvl1pPr>
            <a:lvl2pPr marL="0" indent="0">
              <a:buNone/>
              <a:defRPr sz="1333">
                <a:solidFill>
                  <a:schemeClr val="bg1"/>
                </a:solidFill>
                <a:latin typeface="Noto Serif JP" panose="020B0604020202020204" charset="-128"/>
                <a:ea typeface="Noto Serif JP" panose="020B0604020202020204" charset="-128"/>
              </a:defRPr>
            </a:lvl2pPr>
            <a:lvl3pPr marL="1143057" indent="-228611">
              <a:buFont typeface="Calibri" panose="020F0502020204030204" pitchFamily="34" charset="0"/>
              <a:buChar char="‒"/>
              <a:defRPr sz="1333">
                <a:solidFill>
                  <a:schemeClr val="bg1"/>
                </a:solidFill>
                <a:latin typeface="Noto Serif JP" panose="020B0604020202020204" charset="-128"/>
                <a:ea typeface="Noto Serif JP" panose="020B0604020202020204" charset="-128"/>
              </a:defRPr>
            </a:lvl3pPr>
          </a:lstStyle>
          <a:p>
            <a:pPr lvl="0"/>
            <a:r>
              <a:rPr lang="en-US" dirty="0"/>
              <a:t>Click to edit Master text styles</a:t>
            </a:r>
          </a:p>
          <a:p>
            <a:pPr lvl="1"/>
            <a:r>
              <a:rPr lang="en-US" dirty="0"/>
              <a:t>Second level</a:t>
            </a:r>
          </a:p>
        </p:txBody>
      </p:sp>
      <p:sp>
        <p:nvSpPr>
          <p:cNvPr id="9" name="Content Placeholder 2">
            <a:extLst>
              <a:ext uri="{FF2B5EF4-FFF2-40B4-BE49-F238E27FC236}">
                <a16:creationId xmlns:a16="http://schemas.microsoft.com/office/drawing/2014/main" id="{78E22A1A-55CC-497F-BEA8-CA0A55C603BA}"/>
              </a:ext>
            </a:extLst>
          </p:cNvPr>
          <p:cNvSpPr>
            <a:spLocks noGrp="1"/>
          </p:cNvSpPr>
          <p:nvPr>
            <p:ph idx="14"/>
          </p:nvPr>
        </p:nvSpPr>
        <p:spPr>
          <a:xfrm>
            <a:off x="838200" y="5022850"/>
            <a:ext cx="10515600" cy="914400"/>
          </a:xfrm>
        </p:spPr>
        <p:txBody>
          <a:bodyPr/>
          <a:lstStyle>
            <a:lvl1pPr marL="0" indent="0">
              <a:buNone/>
              <a:defRPr sz="1667">
                <a:solidFill>
                  <a:schemeClr val="bg1"/>
                </a:solidFill>
                <a:latin typeface="Noto Serif JP" panose="020B0604020202020204" charset="-128"/>
              </a:defRPr>
            </a:lvl1pPr>
            <a:lvl2pPr marL="0" indent="0">
              <a:buNone/>
              <a:defRPr sz="1333">
                <a:solidFill>
                  <a:schemeClr val="bg1"/>
                </a:solidFill>
                <a:latin typeface="Noto Serif JP" panose="020B0604020202020204" charset="-128"/>
                <a:ea typeface="Noto Serif JP" panose="020B0604020202020204" charset="-128"/>
              </a:defRPr>
            </a:lvl2pPr>
            <a:lvl3pPr marL="1143057" indent="-228611">
              <a:buFont typeface="Calibri" panose="020F0502020204030204" pitchFamily="34" charset="0"/>
              <a:buChar char="‒"/>
              <a:defRPr sz="1333">
                <a:solidFill>
                  <a:schemeClr val="bg1"/>
                </a:solidFill>
                <a:latin typeface="Noto Serif JP" panose="020B0604020202020204" charset="-128"/>
                <a:ea typeface="Noto Serif JP" panose="020B0604020202020204" charset="-128"/>
              </a:defRPr>
            </a:lvl3pPr>
          </a:lstStyle>
          <a:p>
            <a:pPr lvl="0"/>
            <a:r>
              <a:rPr lang="en-US" dirty="0"/>
              <a:t>Click to edit Master text styles</a:t>
            </a:r>
          </a:p>
          <a:p>
            <a:pPr lvl="1"/>
            <a:r>
              <a:rPr lang="en-US" dirty="0"/>
              <a:t>Second level</a:t>
            </a:r>
          </a:p>
        </p:txBody>
      </p:sp>
      <p:sp>
        <p:nvSpPr>
          <p:cNvPr id="10" name="AutoShape 3">
            <a:extLst>
              <a:ext uri="{FF2B5EF4-FFF2-40B4-BE49-F238E27FC236}">
                <a16:creationId xmlns:a16="http://schemas.microsoft.com/office/drawing/2014/main" id="{1B75DC25-A88E-438B-B8C2-87BB8A038F20}"/>
              </a:ext>
            </a:extLst>
          </p:cNvPr>
          <p:cNvSpPr/>
          <p:nvPr userDrawn="1"/>
        </p:nvSpPr>
        <p:spPr>
          <a:xfrm>
            <a:off x="0" y="518160"/>
            <a:ext cx="12192000" cy="0"/>
          </a:xfrm>
          <a:prstGeom prst="line">
            <a:avLst/>
          </a:prstGeom>
          <a:ln w="19050" cap="flat">
            <a:solidFill>
              <a:srgbClr val="AA834B"/>
            </a:solidFill>
            <a:prstDash val="solid"/>
            <a:headEnd type="none" w="sm" len="sm"/>
            <a:tailEnd type="none" w="sm" len="sm"/>
          </a:ln>
        </p:spPr>
      </p:sp>
    </p:spTree>
    <p:extLst>
      <p:ext uri="{BB962C8B-B14F-4D97-AF65-F5344CB8AC3E}">
        <p14:creationId xmlns:p14="http://schemas.microsoft.com/office/powerpoint/2010/main" val="2084665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2D23EC08-67FF-42C7-8C34-923BCDEE7A1E}"/>
              </a:ext>
            </a:extLst>
          </p:cNvPr>
          <p:cNvGrpSpPr/>
          <p:nvPr userDrawn="1"/>
        </p:nvGrpSpPr>
        <p:grpSpPr>
          <a:xfrm>
            <a:off x="6365173" y="1"/>
            <a:ext cx="5826827" cy="6849571"/>
            <a:chOff x="0" y="0"/>
            <a:chExt cx="11653654" cy="13699142"/>
          </a:xfrm>
        </p:grpSpPr>
        <p:pic>
          <p:nvPicPr>
            <p:cNvPr id="8" name="Picture 3">
              <a:extLst>
                <a:ext uri="{FF2B5EF4-FFF2-40B4-BE49-F238E27FC236}">
                  <a16:creationId xmlns:a16="http://schemas.microsoft.com/office/drawing/2014/main" id="{A0AB5168-1CDB-4711-ADA7-A97EA033A765}"/>
                </a:ext>
              </a:extLst>
            </p:cNvPr>
            <p:cNvPicPr>
              <a:picLocks noChangeAspect="1"/>
            </p:cNvPicPr>
            <p:nvPr/>
          </p:nvPicPr>
          <p:blipFill>
            <a:blip r:embed="rId2"/>
            <a:srcRect l="21634" r="21634"/>
            <a:stretch>
              <a:fillRect/>
            </a:stretch>
          </p:blipFill>
          <p:spPr>
            <a:xfrm>
              <a:off x="0" y="0"/>
              <a:ext cx="11653654" cy="13699142"/>
            </a:xfrm>
            <a:prstGeom prst="rect">
              <a:avLst/>
            </a:prstGeom>
          </p:spPr>
        </p:pic>
      </p:grpSp>
      <p:grpSp>
        <p:nvGrpSpPr>
          <p:cNvPr id="10" name="Group 5">
            <a:extLst>
              <a:ext uri="{FF2B5EF4-FFF2-40B4-BE49-F238E27FC236}">
                <a16:creationId xmlns:a16="http://schemas.microsoft.com/office/drawing/2014/main" id="{0E65C242-F5A3-4B78-9C99-993A855E9756}"/>
              </a:ext>
            </a:extLst>
          </p:cNvPr>
          <p:cNvGrpSpPr/>
          <p:nvPr userDrawn="1"/>
        </p:nvGrpSpPr>
        <p:grpSpPr>
          <a:xfrm>
            <a:off x="0" y="1630075"/>
            <a:ext cx="6365173" cy="4159633"/>
            <a:chOff x="0" y="0"/>
            <a:chExt cx="12730346" cy="8319266"/>
          </a:xfrm>
        </p:grpSpPr>
        <p:sp>
          <p:nvSpPr>
            <p:cNvPr id="11" name="AutoShape 6">
              <a:extLst>
                <a:ext uri="{FF2B5EF4-FFF2-40B4-BE49-F238E27FC236}">
                  <a16:creationId xmlns:a16="http://schemas.microsoft.com/office/drawing/2014/main" id="{CA9DFB59-119B-4DD0-97DE-0EDA42F5C3F6}"/>
                </a:ext>
              </a:extLst>
            </p:cNvPr>
            <p:cNvSpPr/>
            <p:nvPr/>
          </p:nvSpPr>
          <p:spPr>
            <a:xfrm>
              <a:off x="0" y="0"/>
              <a:ext cx="12730346" cy="0"/>
            </a:xfrm>
            <a:prstGeom prst="line">
              <a:avLst/>
            </a:prstGeom>
            <a:ln w="25400" cap="flat">
              <a:solidFill>
                <a:srgbClr val="AA834B"/>
              </a:solidFill>
              <a:prstDash val="solid"/>
              <a:headEnd type="none" w="sm" len="sm"/>
              <a:tailEnd type="none" w="sm" len="sm"/>
            </a:ln>
          </p:spPr>
        </p:sp>
        <p:sp>
          <p:nvSpPr>
            <p:cNvPr id="12" name="AutoShape 7">
              <a:extLst>
                <a:ext uri="{FF2B5EF4-FFF2-40B4-BE49-F238E27FC236}">
                  <a16:creationId xmlns:a16="http://schemas.microsoft.com/office/drawing/2014/main" id="{2F51161A-1A86-44EF-A633-9CF0FF4F7681}"/>
                </a:ext>
              </a:extLst>
            </p:cNvPr>
            <p:cNvSpPr/>
            <p:nvPr/>
          </p:nvSpPr>
          <p:spPr>
            <a:xfrm>
              <a:off x="0" y="1730566"/>
              <a:ext cx="12730346" cy="0"/>
            </a:xfrm>
            <a:prstGeom prst="line">
              <a:avLst/>
            </a:prstGeom>
            <a:ln w="25400" cap="flat">
              <a:solidFill>
                <a:srgbClr val="AA834B"/>
              </a:solidFill>
              <a:prstDash val="solid"/>
              <a:headEnd type="none" w="sm" len="sm"/>
              <a:tailEnd type="none" w="sm" len="sm"/>
            </a:ln>
          </p:spPr>
        </p:sp>
        <p:sp>
          <p:nvSpPr>
            <p:cNvPr id="13" name="AutoShape 8">
              <a:extLst>
                <a:ext uri="{FF2B5EF4-FFF2-40B4-BE49-F238E27FC236}">
                  <a16:creationId xmlns:a16="http://schemas.microsoft.com/office/drawing/2014/main" id="{8C87E462-39B5-4B5D-B7B9-53605BFDEF6B}"/>
                </a:ext>
              </a:extLst>
            </p:cNvPr>
            <p:cNvSpPr/>
            <p:nvPr/>
          </p:nvSpPr>
          <p:spPr>
            <a:xfrm>
              <a:off x="0" y="3828554"/>
              <a:ext cx="12730346" cy="0"/>
            </a:xfrm>
            <a:prstGeom prst="line">
              <a:avLst/>
            </a:prstGeom>
            <a:ln w="25400" cap="flat">
              <a:solidFill>
                <a:srgbClr val="AA834B"/>
              </a:solidFill>
              <a:prstDash val="solid"/>
              <a:headEnd type="none" w="sm" len="sm"/>
              <a:tailEnd type="none" w="sm" len="sm"/>
            </a:ln>
          </p:spPr>
        </p:sp>
        <p:sp>
          <p:nvSpPr>
            <p:cNvPr id="17" name="AutoShape 12">
              <a:extLst>
                <a:ext uri="{FF2B5EF4-FFF2-40B4-BE49-F238E27FC236}">
                  <a16:creationId xmlns:a16="http://schemas.microsoft.com/office/drawing/2014/main" id="{AB4F2EE4-9F00-4097-9E77-0CE01C3A25D3}"/>
                </a:ext>
              </a:extLst>
            </p:cNvPr>
            <p:cNvSpPr/>
            <p:nvPr/>
          </p:nvSpPr>
          <p:spPr>
            <a:xfrm>
              <a:off x="0" y="6126686"/>
              <a:ext cx="12730346" cy="0"/>
            </a:xfrm>
            <a:prstGeom prst="line">
              <a:avLst/>
            </a:prstGeom>
            <a:ln w="25400" cap="flat">
              <a:solidFill>
                <a:srgbClr val="AA834B"/>
              </a:solidFill>
              <a:prstDash val="solid"/>
              <a:headEnd type="none" w="sm" len="sm"/>
              <a:tailEnd type="none" w="sm" len="sm"/>
            </a:ln>
          </p:spPr>
        </p:sp>
        <p:sp>
          <p:nvSpPr>
            <p:cNvPr id="19" name="AutoShape 14">
              <a:extLst>
                <a:ext uri="{FF2B5EF4-FFF2-40B4-BE49-F238E27FC236}">
                  <a16:creationId xmlns:a16="http://schemas.microsoft.com/office/drawing/2014/main" id="{6A32850C-2D47-40EB-BEFF-ABD8EA66BFE8}"/>
                </a:ext>
              </a:extLst>
            </p:cNvPr>
            <p:cNvSpPr/>
            <p:nvPr/>
          </p:nvSpPr>
          <p:spPr>
            <a:xfrm>
              <a:off x="0" y="8319266"/>
              <a:ext cx="12730346" cy="0"/>
            </a:xfrm>
            <a:prstGeom prst="line">
              <a:avLst/>
            </a:prstGeom>
            <a:ln w="25400" cap="flat">
              <a:solidFill>
                <a:srgbClr val="AA834B"/>
              </a:solidFill>
              <a:prstDash val="solid"/>
              <a:headEnd type="none" w="sm" len="sm"/>
              <a:tailEnd type="none" w="sm" len="sm"/>
            </a:ln>
          </p:spPr>
        </p:sp>
      </p:grpSp>
      <p:sp>
        <p:nvSpPr>
          <p:cNvPr id="21" name="Text Placeholder 20">
            <a:extLst>
              <a:ext uri="{FF2B5EF4-FFF2-40B4-BE49-F238E27FC236}">
                <a16:creationId xmlns:a16="http://schemas.microsoft.com/office/drawing/2014/main" id="{9951C37D-2A87-4F3D-9E3B-40981CE4337B}"/>
              </a:ext>
            </a:extLst>
          </p:cNvPr>
          <p:cNvSpPr>
            <a:spLocks noGrp="1"/>
          </p:cNvSpPr>
          <p:nvPr>
            <p:ph type="body" sz="quarter" idx="10"/>
          </p:nvPr>
        </p:nvSpPr>
        <p:spPr>
          <a:xfrm>
            <a:off x="650585" y="685800"/>
            <a:ext cx="5242215" cy="490009"/>
          </a:xfrm>
        </p:spPr>
        <p:txBody>
          <a:bodyPr>
            <a:noAutofit/>
          </a:bodyPr>
          <a:lstStyle>
            <a:lvl1pPr marL="0" indent="0">
              <a:buNone/>
              <a:defRPr sz="3334">
                <a:solidFill>
                  <a:schemeClr val="bg1"/>
                </a:solidFill>
                <a:latin typeface="Cormorant 1" panose="020B0604020202020204" charset="0"/>
              </a:defRPr>
            </a:lvl1pPr>
          </a:lstStyle>
          <a:p>
            <a:pPr lvl="0"/>
            <a:r>
              <a:rPr lang="en-US" dirty="0"/>
              <a:t>Click to edit Master text styles</a:t>
            </a:r>
          </a:p>
        </p:txBody>
      </p:sp>
      <p:sp>
        <p:nvSpPr>
          <p:cNvPr id="25" name="Text Placeholder 24">
            <a:extLst>
              <a:ext uri="{FF2B5EF4-FFF2-40B4-BE49-F238E27FC236}">
                <a16:creationId xmlns:a16="http://schemas.microsoft.com/office/drawing/2014/main" id="{133BD679-4977-4586-B6D6-58F4288182D2}"/>
              </a:ext>
            </a:extLst>
          </p:cNvPr>
          <p:cNvSpPr>
            <a:spLocks noGrp="1"/>
          </p:cNvSpPr>
          <p:nvPr>
            <p:ph type="body" sz="quarter" idx="12"/>
          </p:nvPr>
        </p:nvSpPr>
        <p:spPr>
          <a:xfrm>
            <a:off x="650584" y="1886862"/>
            <a:ext cx="5242215" cy="350478"/>
          </a:xfrm>
        </p:spPr>
        <p:txBody>
          <a:bodyPr>
            <a:normAutofit/>
          </a:bodyPr>
          <a:lstStyle>
            <a:lvl1pPr marL="0" indent="0">
              <a:buNone/>
              <a:defRPr sz="1867">
                <a:solidFill>
                  <a:schemeClr val="bg1"/>
                </a:solidFill>
                <a:latin typeface="Noto Serif JP" panose="020B0604020202020204" charset="-128"/>
                <a:ea typeface="Noto Serif JP" panose="020B0604020202020204" charset="-128"/>
              </a:defRPr>
            </a:lvl1pPr>
          </a:lstStyle>
          <a:p>
            <a:pPr lvl="0"/>
            <a:r>
              <a:rPr lang="en-US" dirty="0"/>
              <a:t>Click to edit Master text styles</a:t>
            </a:r>
          </a:p>
        </p:txBody>
      </p:sp>
      <p:sp>
        <p:nvSpPr>
          <p:cNvPr id="26" name="Text Placeholder 24">
            <a:extLst>
              <a:ext uri="{FF2B5EF4-FFF2-40B4-BE49-F238E27FC236}">
                <a16:creationId xmlns:a16="http://schemas.microsoft.com/office/drawing/2014/main" id="{38D6F716-2D45-4D61-B954-A9CAAFD94727}"/>
              </a:ext>
            </a:extLst>
          </p:cNvPr>
          <p:cNvSpPr>
            <a:spLocks noGrp="1"/>
          </p:cNvSpPr>
          <p:nvPr>
            <p:ph type="body" sz="quarter" idx="13"/>
          </p:nvPr>
        </p:nvSpPr>
        <p:spPr>
          <a:xfrm>
            <a:off x="650584" y="2836361"/>
            <a:ext cx="5242215" cy="311747"/>
          </a:xfrm>
        </p:spPr>
        <p:txBody>
          <a:bodyPr>
            <a:normAutofit/>
          </a:bodyPr>
          <a:lstStyle>
            <a:lvl1pPr marL="0" indent="0">
              <a:buNone/>
              <a:defRPr sz="1867">
                <a:solidFill>
                  <a:schemeClr val="bg1"/>
                </a:solidFill>
                <a:latin typeface="Noto Serif JP" panose="020B0604020202020204" charset="-128"/>
                <a:ea typeface="Noto Serif JP" panose="020B0604020202020204" charset="-128"/>
              </a:defRPr>
            </a:lvl1pPr>
          </a:lstStyle>
          <a:p>
            <a:pPr lvl="0"/>
            <a:r>
              <a:rPr lang="en-US" dirty="0"/>
              <a:t>Click to edit Master text styles</a:t>
            </a:r>
          </a:p>
        </p:txBody>
      </p:sp>
      <p:sp>
        <p:nvSpPr>
          <p:cNvPr id="27" name="Text Placeholder 24">
            <a:extLst>
              <a:ext uri="{FF2B5EF4-FFF2-40B4-BE49-F238E27FC236}">
                <a16:creationId xmlns:a16="http://schemas.microsoft.com/office/drawing/2014/main" id="{0CD8AF94-5D8A-4F28-B837-0DFF7B6BC118}"/>
              </a:ext>
            </a:extLst>
          </p:cNvPr>
          <p:cNvSpPr>
            <a:spLocks noGrp="1"/>
          </p:cNvSpPr>
          <p:nvPr>
            <p:ph type="body" sz="quarter" idx="14"/>
          </p:nvPr>
        </p:nvSpPr>
        <p:spPr>
          <a:xfrm>
            <a:off x="650584" y="3876920"/>
            <a:ext cx="5242215" cy="349005"/>
          </a:xfrm>
        </p:spPr>
        <p:txBody>
          <a:bodyPr>
            <a:normAutofit/>
          </a:bodyPr>
          <a:lstStyle>
            <a:lvl1pPr marL="0" indent="0">
              <a:buNone/>
              <a:defRPr sz="1867">
                <a:solidFill>
                  <a:schemeClr val="bg1"/>
                </a:solidFill>
                <a:latin typeface="Noto Serif JP" panose="020B0604020202020204" charset="-128"/>
                <a:ea typeface="Noto Serif JP" panose="020B0604020202020204" charset="-128"/>
              </a:defRPr>
            </a:lvl1pPr>
          </a:lstStyle>
          <a:p>
            <a:pPr lvl="0"/>
            <a:r>
              <a:rPr lang="en-US" dirty="0"/>
              <a:t>Click to edit Master text styles</a:t>
            </a:r>
          </a:p>
        </p:txBody>
      </p:sp>
      <p:sp>
        <p:nvSpPr>
          <p:cNvPr id="28" name="Text Placeholder 24">
            <a:extLst>
              <a:ext uri="{FF2B5EF4-FFF2-40B4-BE49-F238E27FC236}">
                <a16:creationId xmlns:a16="http://schemas.microsoft.com/office/drawing/2014/main" id="{F76D4E64-613A-4DBC-9053-92FAA21EFD64}"/>
              </a:ext>
            </a:extLst>
          </p:cNvPr>
          <p:cNvSpPr>
            <a:spLocks noGrp="1"/>
          </p:cNvSpPr>
          <p:nvPr>
            <p:ph type="body" sz="quarter" idx="15"/>
          </p:nvPr>
        </p:nvSpPr>
        <p:spPr>
          <a:xfrm>
            <a:off x="650584" y="4924425"/>
            <a:ext cx="5242215" cy="303499"/>
          </a:xfrm>
        </p:spPr>
        <p:txBody>
          <a:bodyPr>
            <a:normAutofit/>
          </a:bodyPr>
          <a:lstStyle>
            <a:lvl1pPr marL="0" indent="0">
              <a:buNone/>
              <a:defRPr sz="1867">
                <a:solidFill>
                  <a:schemeClr val="bg1"/>
                </a:solidFill>
                <a:latin typeface="Noto Serif JP" panose="020B0604020202020204" charset="-128"/>
                <a:ea typeface="Noto Serif JP" panose="020B0604020202020204" charset="-128"/>
              </a:defRPr>
            </a:lvl1pPr>
          </a:lstStyle>
          <a:p>
            <a:pPr lvl="0"/>
            <a:r>
              <a:rPr lang="en-US" dirty="0"/>
              <a:t>Click to edit Master text styles</a:t>
            </a:r>
          </a:p>
        </p:txBody>
      </p:sp>
      <p:sp>
        <p:nvSpPr>
          <p:cNvPr id="29" name="Text Placeholder 24">
            <a:extLst>
              <a:ext uri="{FF2B5EF4-FFF2-40B4-BE49-F238E27FC236}">
                <a16:creationId xmlns:a16="http://schemas.microsoft.com/office/drawing/2014/main" id="{7F97DDF7-DA64-4DE2-B3BC-63841182D91B}"/>
              </a:ext>
            </a:extLst>
          </p:cNvPr>
          <p:cNvSpPr>
            <a:spLocks noGrp="1"/>
          </p:cNvSpPr>
          <p:nvPr>
            <p:ph type="body" sz="quarter" idx="16"/>
          </p:nvPr>
        </p:nvSpPr>
        <p:spPr>
          <a:xfrm>
            <a:off x="650584" y="6099520"/>
            <a:ext cx="5242215" cy="342936"/>
          </a:xfrm>
        </p:spPr>
        <p:txBody>
          <a:bodyPr>
            <a:normAutofit/>
          </a:bodyPr>
          <a:lstStyle>
            <a:lvl1pPr marL="0" indent="0">
              <a:buNone/>
              <a:defRPr sz="1867">
                <a:solidFill>
                  <a:schemeClr val="bg1"/>
                </a:solidFill>
                <a:latin typeface="Noto Serif JP" panose="020B0604020202020204" charset="-128"/>
                <a:ea typeface="Noto Serif JP" panose="020B0604020202020204" charset="-128"/>
              </a:defRPr>
            </a:lvl1pPr>
          </a:lstStyle>
          <a:p>
            <a:pPr lvl="0"/>
            <a:r>
              <a:rPr lang="en-US" dirty="0"/>
              <a:t>Click to edit Master text styles</a:t>
            </a:r>
          </a:p>
        </p:txBody>
      </p:sp>
    </p:spTree>
    <p:extLst>
      <p:ext uri="{BB962C8B-B14F-4D97-AF65-F5344CB8AC3E}">
        <p14:creationId xmlns:p14="http://schemas.microsoft.com/office/powerpoint/2010/main" val="13024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Brow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p:nvPr>
        </p:nvSpPr>
        <p:spPr/>
        <p:txBody>
          <a:bodyPr/>
          <a:lstStyle>
            <a:lvl1pPr>
              <a:defRPr>
                <a:solidFill>
                  <a:srgbClr val="F4F2E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5D5FCC-A00E-7744-5425-7C221D7265BE}"/>
              </a:ext>
            </a:extLst>
          </p:cNvPr>
          <p:cNvSpPr>
            <a:spLocks noGrp="1"/>
          </p:cNvSpPr>
          <p:nvPr>
            <p:ph idx="1"/>
          </p:nvPr>
        </p:nvSpPr>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rgbClr val="F4F2E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5938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p:nvPr>
        </p:nvSpPr>
        <p:spPr/>
        <p:txBody>
          <a:bodyPr/>
          <a:lstStyle>
            <a:lvl1pPr>
              <a:defRPr>
                <a:solidFill>
                  <a:srgbClr val="F4F2E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5D5FCC-A00E-7744-5425-7C221D7265BE}"/>
              </a:ext>
            </a:extLst>
          </p:cNvPr>
          <p:cNvSpPr>
            <a:spLocks noGrp="1"/>
          </p:cNvSpPr>
          <p:nvPr>
            <p:ph idx="1"/>
          </p:nvPr>
        </p:nvSpPr>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rgbClr val="F4F2E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8146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p:nvPr>
        </p:nvSpPr>
        <p:spPr/>
        <p:txBody>
          <a:bodyPr/>
          <a:lstStyle>
            <a:lvl1pPr>
              <a:defRPr>
                <a:solidFill>
                  <a:srgbClr val="F4F2E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5D5FCC-A00E-7744-5425-7C221D7265BE}"/>
              </a:ext>
            </a:extLst>
          </p:cNvPr>
          <p:cNvSpPr>
            <a:spLocks noGrp="1"/>
          </p:cNvSpPr>
          <p:nvPr>
            <p:ph idx="1"/>
          </p:nvPr>
        </p:nvSpPr>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rgbClr val="F4F2E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042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Even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p:nvPr>
        </p:nvSpPr>
        <p:spPr>
          <a:xfrm>
            <a:off x="838200" y="365125"/>
            <a:ext cx="8161421" cy="1325563"/>
          </a:xfrm>
        </p:spPr>
        <p:txBody>
          <a:bodyPr anchor="b"/>
          <a:lstStyle>
            <a:lvl1pPr>
              <a:defRPr>
                <a:solidFill>
                  <a:srgbClr val="AA834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5D5FCC-A00E-7744-5425-7C221D7265BE}"/>
              </a:ext>
            </a:extLst>
          </p:cNvPr>
          <p:cNvSpPr>
            <a:spLocks noGrp="1"/>
          </p:cNvSpPr>
          <p:nvPr>
            <p:ph idx="1"/>
          </p:nvPr>
        </p:nvSpPr>
        <p:spPr>
          <a:xfrm>
            <a:off x="838200" y="2454441"/>
            <a:ext cx="8161421" cy="3722521"/>
          </a:xfrm>
        </p:spPr>
        <p:txBody>
          <a:bodyPr/>
          <a:lstStyle>
            <a:lvl1pPr>
              <a:defRPr>
                <a:solidFill>
                  <a:srgbClr val="2E2E24"/>
                </a:solidFill>
              </a:defRPr>
            </a:lvl1pPr>
            <a:lvl2pPr>
              <a:defRPr>
                <a:solidFill>
                  <a:srgbClr val="2E2E24"/>
                </a:solidFill>
              </a:defRPr>
            </a:lvl2pPr>
            <a:lvl3pPr>
              <a:defRPr>
                <a:solidFill>
                  <a:srgbClr val="2E2E24"/>
                </a:solidFill>
              </a:defRPr>
            </a:lvl3pPr>
            <a:lvl4pPr>
              <a:defRPr>
                <a:solidFill>
                  <a:srgbClr val="2E2E24"/>
                </a:solidFill>
              </a:defRPr>
            </a:lvl4pPr>
            <a:lvl5pPr>
              <a:defRPr>
                <a:solidFill>
                  <a:srgbClr val="2E2E2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033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Even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638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2, Brow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hasCustomPrompt="1"/>
          </p:nvPr>
        </p:nvSpPr>
        <p:spPr>
          <a:xfrm rot="16200000">
            <a:off x="-2426450" y="2979903"/>
            <a:ext cx="5426242" cy="501149"/>
          </a:xfrm>
        </p:spPr>
        <p:txBody>
          <a:bodyPr>
            <a:normAutofit/>
          </a:bodyPr>
          <a:lstStyle>
            <a:lvl1pPr algn="r">
              <a:defRPr sz="1600">
                <a:solidFill>
                  <a:srgbClr val="AA834B"/>
                </a:solidFill>
                <a:latin typeface="Optima LT Std" panose="020B0502050508020304" pitchFamily="34" charset="0"/>
              </a:defRPr>
            </a:lvl1pPr>
          </a:lstStyle>
          <a:p>
            <a:r>
              <a:rPr lang="en-US" dirty="0"/>
              <a:t>TITLE GOES HERE AND HERE</a:t>
            </a:r>
          </a:p>
        </p:txBody>
      </p:sp>
      <p:sp>
        <p:nvSpPr>
          <p:cNvPr id="3" name="Content Placeholder 2">
            <a:extLst>
              <a:ext uri="{FF2B5EF4-FFF2-40B4-BE49-F238E27FC236}">
                <a16:creationId xmlns:a16="http://schemas.microsoft.com/office/drawing/2014/main" id="{8A5D5FCC-A00E-7744-5425-7C221D7265BE}"/>
              </a:ext>
            </a:extLst>
          </p:cNvPr>
          <p:cNvSpPr>
            <a:spLocks noGrp="1"/>
          </p:cNvSpPr>
          <p:nvPr>
            <p:ph idx="1"/>
          </p:nvPr>
        </p:nvSpPr>
        <p:spPr>
          <a:xfrm>
            <a:off x="838200" y="802938"/>
            <a:ext cx="10515600" cy="4900029"/>
          </a:xfrm>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rgbClr val="F4F2E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954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2,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DE9B-99F7-61D3-2FBB-DEDCC4377CCD}"/>
              </a:ext>
            </a:extLst>
          </p:cNvPr>
          <p:cNvSpPr>
            <a:spLocks noGrp="1"/>
          </p:cNvSpPr>
          <p:nvPr>
            <p:ph type="title" hasCustomPrompt="1"/>
          </p:nvPr>
        </p:nvSpPr>
        <p:spPr>
          <a:xfrm rot="16200000">
            <a:off x="-2426450" y="2979903"/>
            <a:ext cx="5426242" cy="501149"/>
          </a:xfrm>
        </p:spPr>
        <p:txBody>
          <a:bodyPr>
            <a:normAutofit/>
          </a:bodyPr>
          <a:lstStyle>
            <a:lvl1pPr algn="r">
              <a:defRPr sz="1600">
                <a:solidFill>
                  <a:srgbClr val="AA834B"/>
                </a:solidFill>
                <a:latin typeface="Optima LT Std" panose="020B0502050508020304" pitchFamily="34" charset="0"/>
              </a:defRPr>
            </a:lvl1pPr>
          </a:lstStyle>
          <a:p>
            <a:r>
              <a:rPr lang="en-US" dirty="0"/>
              <a:t>TITLE GOES HERE AND HERE</a:t>
            </a:r>
          </a:p>
        </p:txBody>
      </p:sp>
      <p:sp>
        <p:nvSpPr>
          <p:cNvPr id="3" name="Content Placeholder 2">
            <a:extLst>
              <a:ext uri="{FF2B5EF4-FFF2-40B4-BE49-F238E27FC236}">
                <a16:creationId xmlns:a16="http://schemas.microsoft.com/office/drawing/2014/main" id="{8A5D5FCC-A00E-7744-5425-7C221D7265BE}"/>
              </a:ext>
            </a:extLst>
          </p:cNvPr>
          <p:cNvSpPr>
            <a:spLocks noGrp="1"/>
          </p:cNvSpPr>
          <p:nvPr>
            <p:ph idx="1"/>
          </p:nvPr>
        </p:nvSpPr>
        <p:spPr>
          <a:xfrm>
            <a:off x="838200" y="802938"/>
            <a:ext cx="10515600" cy="4900029"/>
          </a:xfrm>
        </p:spPr>
        <p:txBody>
          <a:bodyPr/>
          <a:lstStyle>
            <a:lvl1pPr>
              <a:defRPr>
                <a:solidFill>
                  <a:srgbClr val="F4F2EA"/>
                </a:solidFill>
              </a:defRPr>
            </a:lvl1pPr>
            <a:lvl2pPr>
              <a:defRPr>
                <a:solidFill>
                  <a:srgbClr val="F4F2EA"/>
                </a:solidFill>
              </a:defRPr>
            </a:lvl2pPr>
            <a:lvl3pPr>
              <a:defRPr>
                <a:solidFill>
                  <a:srgbClr val="F4F2EA"/>
                </a:solidFill>
              </a:defRPr>
            </a:lvl3pPr>
            <a:lvl4pPr>
              <a:defRPr>
                <a:solidFill>
                  <a:srgbClr val="F4F2EA"/>
                </a:solidFill>
              </a:defRPr>
            </a:lvl4pPr>
            <a:lvl5pPr>
              <a:defRPr>
                <a:solidFill>
                  <a:srgbClr val="F4F2E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380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43457-1184-A639-6015-F5FCB7359D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12340A-CB79-76B8-5EBA-2854DE35B9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28A08-A776-DA94-BD3D-C43B78B6C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F848A-C250-4DF3-B3B2-707E516F62AD}" type="datetimeFigureOut">
              <a:rPr lang="en-US" smtClean="0"/>
              <a:t>4/18/2024</a:t>
            </a:fld>
            <a:endParaRPr lang="en-US"/>
          </a:p>
        </p:txBody>
      </p:sp>
      <p:sp>
        <p:nvSpPr>
          <p:cNvPr id="5" name="Footer Placeholder 4">
            <a:extLst>
              <a:ext uri="{FF2B5EF4-FFF2-40B4-BE49-F238E27FC236}">
                <a16:creationId xmlns:a16="http://schemas.microsoft.com/office/drawing/2014/main" id="{9FA15400-AB31-ABDF-788D-01DD26B0B4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8051DA-6E52-E37B-51D5-29243214D6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28429-1C19-427A-A691-1C9984D8C10B}" type="slidenum">
              <a:rPr lang="en-US" smtClean="0"/>
              <a:t>‹#›</a:t>
            </a:fld>
            <a:endParaRPr lang="en-US"/>
          </a:p>
        </p:txBody>
      </p:sp>
    </p:spTree>
    <p:extLst>
      <p:ext uri="{BB962C8B-B14F-4D97-AF65-F5344CB8AC3E}">
        <p14:creationId xmlns:p14="http://schemas.microsoft.com/office/powerpoint/2010/main" val="337042432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3" r:id="rId14"/>
    <p:sldLayoutId id="2147483674" r:id="rId15"/>
    <p:sldLayoutId id="2147483675" r:id="rId16"/>
    <p:sldLayoutId id="2147483676" r:id="rId17"/>
    <p:sldLayoutId id="2147483651"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40DEC5F-0468-E2C2-9C55-CADDA1356506}"/>
              </a:ext>
            </a:extLst>
          </p:cNvPr>
          <p:cNvSpPr>
            <a:spLocks noGrp="1"/>
          </p:cNvSpPr>
          <p:nvPr>
            <p:ph type="ctrTitle"/>
          </p:nvPr>
        </p:nvSpPr>
        <p:spPr>
          <a:xfrm>
            <a:off x="1104900" y="2834786"/>
            <a:ext cx="10058400" cy="2387600"/>
          </a:xfrm>
        </p:spPr>
        <p:txBody>
          <a:bodyPr>
            <a:normAutofit fontScale="90000"/>
          </a:bodyPr>
          <a:lstStyle/>
          <a:p>
            <a:r>
              <a:rPr lang="en-US" spc="-50" dirty="0"/>
              <a:t>Website Litigation Under the ADA: Protect Your Property from Lawsuits</a:t>
            </a:r>
          </a:p>
        </p:txBody>
      </p:sp>
      <p:sp>
        <p:nvSpPr>
          <p:cNvPr id="13" name="Subtitle 12">
            <a:extLst>
              <a:ext uri="{FF2B5EF4-FFF2-40B4-BE49-F238E27FC236}">
                <a16:creationId xmlns:a16="http://schemas.microsoft.com/office/drawing/2014/main" id="{B380C48B-47E5-4DB4-08F9-F30237FE797D}"/>
              </a:ext>
            </a:extLst>
          </p:cNvPr>
          <p:cNvSpPr>
            <a:spLocks noGrp="1"/>
          </p:cNvSpPr>
          <p:nvPr>
            <p:ph type="subTitle" idx="1"/>
          </p:nvPr>
        </p:nvSpPr>
        <p:spPr/>
        <p:txBody>
          <a:bodyPr>
            <a:normAutofit/>
          </a:bodyPr>
          <a:lstStyle/>
          <a:p>
            <a:r>
              <a:rPr lang="en-US" dirty="0">
                <a:latin typeface="+mj-lt"/>
              </a:rPr>
              <a:t>Jordan B. Schwartz</a:t>
            </a:r>
          </a:p>
        </p:txBody>
      </p:sp>
    </p:spTree>
    <p:extLst>
      <p:ext uri="{BB962C8B-B14F-4D97-AF65-F5344CB8AC3E}">
        <p14:creationId xmlns:p14="http://schemas.microsoft.com/office/powerpoint/2010/main" val="2858819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A1B1C-D50C-6122-7908-194D19A10237}"/>
              </a:ext>
            </a:extLst>
          </p:cNvPr>
          <p:cNvSpPr>
            <a:spLocks noGrp="1"/>
          </p:cNvSpPr>
          <p:nvPr>
            <p:ph type="title"/>
          </p:nvPr>
        </p:nvSpPr>
        <p:spPr/>
        <p:txBody>
          <a:bodyPr>
            <a:normAutofit/>
          </a:bodyPr>
          <a:lstStyle/>
          <a:p>
            <a:r>
              <a:rPr lang="en-US" sz="4400" dirty="0"/>
              <a:t>ADA Legal Standing Requirements:</a:t>
            </a:r>
            <a:br>
              <a:rPr lang="en-US" sz="4400" dirty="0"/>
            </a:br>
            <a:r>
              <a:rPr lang="en-US" sz="4400" dirty="0"/>
              <a:t>Laufer v. Acheson Hotels</a:t>
            </a:r>
          </a:p>
        </p:txBody>
      </p:sp>
      <p:sp>
        <p:nvSpPr>
          <p:cNvPr id="3" name="Text Placeholder 2">
            <a:extLst>
              <a:ext uri="{FF2B5EF4-FFF2-40B4-BE49-F238E27FC236}">
                <a16:creationId xmlns:a16="http://schemas.microsoft.com/office/drawing/2014/main" id="{60EF51D6-CF15-0CF4-EE4C-D934B90B3739}"/>
              </a:ext>
            </a:extLst>
          </p:cNvPr>
          <p:cNvSpPr>
            <a:spLocks noGrp="1"/>
          </p:cNvSpPr>
          <p:nvPr>
            <p:ph idx="1"/>
          </p:nvPr>
        </p:nvSpPr>
        <p:spPr/>
        <p:txBody>
          <a:bodyPr>
            <a:normAutofit fontScale="77500" lnSpcReduction="20000"/>
          </a:bodyPr>
          <a:lstStyle/>
          <a:p>
            <a:pPr>
              <a:lnSpc>
                <a:spcPct val="100000"/>
              </a:lnSpc>
              <a:spcBef>
                <a:spcPts val="0"/>
              </a:spcBef>
              <a:spcAft>
                <a:spcPts val="1800"/>
              </a:spcAft>
            </a:pPr>
            <a:r>
              <a:rPr lang="en-US" sz="2400" dirty="0">
                <a:solidFill>
                  <a:schemeClr val="bg1"/>
                </a:solidFill>
              </a:rPr>
              <a:t>But the First Circuit reversed. It concluded that the denial of accessibility information was an actionable injury—and “[t]hat Laufer had no intent to use the information for anything but a lawsuit doesn’t change things.”</a:t>
            </a:r>
          </a:p>
          <a:p>
            <a:pPr>
              <a:lnSpc>
                <a:spcPct val="100000"/>
              </a:lnSpc>
              <a:spcBef>
                <a:spcPts val="0"/>
              </a:spcBef>
              <a:spcAft>
                <a:spcPts val="1800"/>
              </a:spcAft>
            </a:pPr>
            <a:r>
              <a:rPr lang="en-US" sz="2400" dirty="0">
                <a:solidFill>
                  <a:schemeClr val="bg1"/>
                </a:solidFill>
              </a:rPr>
              <a:t>The court further held that “Laufer’s feelings of frustration, humiliation, and second-class citizenry” are “‘downstream consequences’ and ‘adverse effects’ of the informational injury she experienced.” </a:t>
            </a:r>
          </a:p>
          <a:p>
            <a:pPr>
              <a:lnSpc>
                <a:spcPct val="100000"/>
              </a:lnSpc>
              <a:spcBef>
                <a:spcPts val="0"/>
              </a:spcBef>
              <a:spcAft>
                <a:spcPts val="1800"/>
              </a:spcAft>
            </a:pPr>
            <a:r>
              <a:rPr lang="en-US" sz="2400" dirty="0">
                <a:solidFill>
                  <a:schemeClr val="bg1"/>
                </a:solidFill>
              </a:rPr>
              <a:t>This ruling is in direct conflict with rulings from other Circuit Courts. Thus, in Oct. 2023, the U.S. Supreme Court heard the case to determine whether a plaintiff is allowed sue a hotel under the ADA even though she does not plan to visit in the future.  </a:t>
            </a:r>
          </a:p>
          <a:p>
            <a:pPr>
              <a:lnSpc>
                <a:spcPct val="100000"/>
              </a:lnSpc>
              <a:spcBef>
                <a:spcPts val="0"/>
              </a:spcBef>
              <a:spcAft>
                <a:spcPts val="1800"/>
              </a:spcAft>
            </a:pPr>
            <a:r>
              <a:rPr lang="en-US" sz="2400" dirty="0">
                <a:solidFill>
                  <a:schemeClr val="bg1"/>
                </a:solidFill>
              </a:rPr>
              <a:t>Parties for both sides were eager for this decision, as </a:t>
            </a:r>
            <a:r>
              <a:rPr lang="en-US" sz="2400" spc="-50" dirty="0">
                <a:solidFill>
                  <a:schemeClr val="bg1"/>
                </a:solidFill>
              </a:rPr>
              <a:t>it would have made it much easier or much more difficult for plaintiffs to bring viable ADA lawsuits against hotels. This</a:t>
            </a:r>
            <a:r>
              <a:rPr lang="en-US" sz="2400" dirty="0">
                <a:solidFill>
                  <a:schemeClr val="bg1"/>
                </a:solidFill>
              </a:rPr>
              <a:t> agreed to hear this case to determine whether a plaintiff is allowed sue a hotel under the ADA even though she does not plan to visit in the future.</a:t>
            </a:r>
          </a:p>
          <a:p>
            <a:pPr>
              <a:lnSpc>
                <a:spcPct val="110000"/>
              </a:lnSpc>
              <a:spcBef>
                <a:spcPts val="0"/>
              </a:spcBef>
            </a:pPr>
            <a:r>
              <a:rPr lang="en-US" sz="2400" spc="-50" dirty="0">
                <a:solidFill>
                  <a:schemeClr val="bg1"/>
                </a:solidFill>
              </a:rPr>
              <a:t>Alas, the Supreme Court “punted.”</a:t>
            </a:r>
            <a:endParaRPr lang="en-US" dirty="0"/>
          </a:p>
          <a:p>
            <a:endParaRPr lang="en-US" dirty="0"/>
          </a:p>
        </p:txBody>
      </p:sp>
    </p:spTree>
    <p:extLst>
      <p:ext uri="{BB962C8B-B14F-4D97-AF65-F5344CB8AC3E}">
        <p14:creationId xmlns:p14="http://schemas.microsoft.com/office/powerpoint/2010/main" val="25066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02C34-0AEC-62A8-DFDA-559998A73010}"/>
              </a:ext>
            </a:extLst>
          </p:cNvPr>
          <p:cNvSpPr>
            <a:spLocks noGrp="1"/>
          </p:cNvSpPr>
          <p:nvPr>
            <p:ph type="title"/>
          </p:nvPr>
        </p:nvSpPr>
        <p:spPr/>
        <p:txBody>
          <a:bodyPr/>
          <a:lstStyle/>
          <a:p>
            <a:r>
              <a:rPr lang="en-US" dirty="0"/>
              <a:t>ADA and Website Accessibility</a:t>
            </a:r>
          </a:p>
        </p:txBody>
      </p:sp>
      <p:grpSp>
        <p:nvGrpSpPr>
          <p:cNvPr id="5" name="Group 4">
            <a:extLst>
              <a:ext uri="{FF2B5EF4-FFF2-40B4-BE49-F238E27FC236}">
                <a16:creationId xmlns:a16="http://schemas.microsoft.com/office/drawing/2014/main" id="{92B75566-31B6-BF4A-FD75-F0858688775B}"/>
              </a:ext>
            </a:extLst>
          </p:cNvPr>
          <p:cNvGrpSpPr/>
          <p:nvPr/>
        </p:nvGrpSpPr>
        <p:grpSpPr>
          <a:xfrm>
            <a:off x="838200" y="1856200"/>
            <a:ext cx="10515600" cy="4290187"/>
            <a:chOff x="838200" y="1856200"/>
            <a:chExt cx="10515600" cy="4290187"/>
          </a:xfrm>
        </p:grpSpPr>
        <p:sp>
          <p:nvSpPr>
            <p:cNvPr id="6" name="Freeform: Shape 5">
              <a:extLst>
                <a:ext uri="{FF2B5EF4-FFF2-40B4-BE49-F238E27FC236}">
                  <a16:creationId xmlns:a16="http://schemas.microsoft.com/office/drawing/2014/main" id="{D1AF3E6B-575F-477F-7711-F1E072F5DDC2}"/>
                </a:ext>
              </a:extLst>
            </p:cNvPr>
            <p:cNvSpPr/>
            <p:nvPr/>
          </p:nvSpPr>
          <p:spPr>
            <a:xfrm>
              <a:off x="838200" y="1856200"/>
              <a:ext cx="10515600" cy="1357200"/>
            </a:xfrm>
            <a:custGeom>
              <a:avLst/>
              <a:gdLst>
                <a:gd name="connsiteX0" fmla="*/ 0 w 10515600"/>
                <a:gd name="connsiteY0" fmla="*/ 226205 h 1357200"/>
                <a:gd name="connsiteX1" fmla="*/ 226205 w 10515600"/>
                <a:gd name="connsiteY1" fmla="*/ 0 h 1357200"/>
                <a:gd name="connsiteX2" fmla="*/ 10289395 w 10515600"/>
                <a:gd name="connsiteY2" fmla="*/ 0 h 1357200"/>
                <a:gd name="connsiteX3" fmla="*/ 10515600 w 10515600"/>
                <a:gd name="connsiteY3" fmla="*/ 226205 h 1357200"/>
                <a:gd name="connsiteX4" fmla="*/ 10515600 w 10515600"/>
                <a:gd name="connsiteY4" fmla="*/ 1130995 h 1357200"/>
                <a:gd name="connsiteX5" fmla="*/ 10289395 w 10515600"/>
                <a:gd name="connsiteY5" fmla="*/ 1357200 h 1357200"/>
                <a:gd name="connsiteX6" fmla="*/ 226205 w 10515600"/>
                <a:gd name="connsiteY6" fmla="*/ 1357200 h 1357200"/>
                <a:gd name="connsiteX7" fmla="*/ 0 w 10515600"/>
                <a:gd name="connsiteY7" fmla="*/ 1130995 h 1357200"/>
                <a:gd name="connsiteX8" fmla="*/ 0 w 10515600"/>
                <a:gd name="connsiteY8" fmla="*/ 226205 h 13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1357200">
                  <a:moveTo>
                    <a:pt x="0" y="226205"/>
                  </a:moveTo>
                  <a:cubicBezTo>
                    <a:pt x="0" y="101275"/>
                    <a:pt x="101275" y="0"/>
                    <a:pt x="226205" y="0"/>
                  </a:cubicBezTo>
                  <a:lnTo>
                    <a:pt x="10289395" y="0"/>
                  </a:lnTo>
                  <a:cubicBezTo>
                    <a:pt x="10414325" y="0"/>
                    <a:pt x="10515600" y="101275"/>
                    <a:pt x="10515600" y="226205"/>
                  </a:cubicBezTo>
                  <a:lnTo>
                    <a:pt x="10515600" y="1130995"/>
                  </a:lnTo>
                  <a:cubicBezTo>
                    <a:pt x="10515600" y="1255925"/>
                    <a:pt x="10414325" y="1357200"/>
                    <a:pt x="10289395" y="1357200"/>
                  </a:cubicBezTo>
                  <a:lnTo>
                    <a:pt x="226205" y="1357200"/>
                  </a:lnTo>
                  <a:cubicBezTo>
                    <a:pt x="101275" y="1357200"/>
                    <a:pt x="0" y="1255925"/>
                    <a:pt x="0" y="1130995"/>
                  </a:cubicBezTo>
                  <a:lnTo>
                    <a:pt x="0" y="226205"/>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743" tIns="176743" rIns="176743" bIns="176743"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bg1"/>
                  </a:solidFill>
                </a:rPr>
                <a:t>I. Does your website need to be accessible for users with visual, hearing and physical impairments?</a:t>
              </a:r>
            </a:p>
          </p:txBody>
        </p:sp>
        <p:sp>
          <p:nvSpPr>
            <p:cNvPr id="7" name="Freeform: Shape 6">
              <a:extLst>
                <a:ext uri="{FF2B5EF4-FFF2-40B4-BE49-F238E27FC236}">
                  <a16:creationId xmlns:a16="http://schemas.microsoft.com/office/drawing/2014/main" id="{A357D01D-0F56-379B-51E3-1F50CDCBEB88}"/>
                </a:ext>
              </a:extLst>
            </p:cNvPr>
            <p:cNvSpPr/>
            <p:nvPr/>
          </p:nvSpPr>
          <p:spPr>
            <a:xfrm>
              <a:off x="838200" y="3213400"/>
              <a:ext cx="10515600" cy="1020509"/>
            </a:xfrm>
            <a:custGeom>
              <a:avLst/>
              <a:gdLst>
                <a:gd name="connsiteX0" fmla="*/ 0 w 10515600"/>
                <a:gd name="connsiteY0" fmla="*/ 0 h 1020509"/>
                <a:gd name="connsiteX1" fmla="*/ 10515600 w 10515600"/>
                <a:gd name="connsiteY1" fmla="*/ 0 h 1020509"/>
                <a:gd name="connsiteX2" fmla="*/ 10515600 w 10515600"/>
                <a:gd name="connsiteY2" fmla="*/ 1020509 h 1020509"/>
                <a:gd name="connsiteX3" fmla="*/ 0 w 10515600"/>
                <a:gd name="connsiteY3" fmla="*/ 1020509 h 1020509"/>
                <a:gd name="connsiteX4" fmla="*/ 0 w 10515600"/>
                <a:gd name="connsiteY4" fmla="*/ 0 h 1020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20509">
                  <a:moveTo>
                    <a:pt x="0" y="0"/>
                  </a:moveTo>
                  <a:lnTo>
                    <a:pt x="10515600" y="0"/>
                  </a:lnTo>
                  <a:lnTo>
                    <a:pt x="10515600" y="1020509"/>
                  </a:lnTo>
                  <a:lnTo>
                    <a:pt x="0" y="10205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870" tIns="35560" rIns="199136" bIns="35560" numCol="1" spcCol="1270" anchor="t" anchorCtr="0">
              <a:noAutofit/>
            </a:bodyPr>
            <a:lstStyle/>
            <a:p>
              <a:pPr marL="285750" lvl="1" indent="-285750" algn="l" defTabSz="1244600">
                <a:spcBef>
                  <a:spcPts val="600"/>
                </a:spcBef>
                <a:spcAft>
                  <a:spcPts val="600"/>
                </a:spcAft>
                <a:buChar char="•"/>
              </a:pPr>
              <a:r>
                <a:rPr lang="en-US" sz="2800" kern="1200" dirty="0">
                  <a:solidFill>
                    <a:schemeClr val="bg1"/>
                  </a:solidFill>
                  <a:latin typeface="Noto Serif JP" panose="020B0604020202020204" charset="-128"/>
                  <a:ea typeface="Noto Serif JP" panose="020B0604020202020204" charset="-128"/>
                </a:rPr>
                <a:t>Slightly more complicated and may depend on jurisdiction, but generally, yes</a:t>
              </a:r>
              <a:endParaRPr lang="en-US" sz="2800" kern="1200" dirty="0">
                <a:solidFill>
                  <a:schemeClr val="bg1"/>
                </a:solidFill>
              </a:endParaRPr>
            </a:p>
          </p:txBody>
        </p:sp>
        <p:sp>
          <p:nvSpPr>
            <p:cNvPr id="8" name="Freeform: Shape 7">
              <a:extLst>
                <a:ext uri="{FF2B5EF4-FFF2-40B4-BE49-F238E27FC236}">
                  <a16:creationId xmlns:a16="http://schemas.microsoft.com/office/drawing/2014/main" id="{8C3951D4-785B-239F-472D-6F3B17D92771}"/>
                </a:ext>
              </a:extLst>
            </p:cNvPr>
            <p:cNvSpPr/>
            <p:nvPr/>
          </p:nvSpPr>
          <p:spPr>
            <a:xfrm>
              <a:off x="838200" y="4233910"/>
              <a:ext cx="10515600" cy="1357200"/>
            </a:xfrm>
            <a:custGeom>
              <a:avLst/>
              <a:gdLst>
                <a:gd name="connsiteX0" fmla="*/ 0 w 10515600"/>
                <a:gd name="connsiteY0" fmla="*/ 226205 h 1357200"/>
                <a:gd name="connsiteX1" fmla="*/ 226205 w 10515600"/>
                <a:gd name="connsiteY1" fmla="*/ 0 h 1357200"/>
                <a:gd name="connsiteX2" fmla="*/ 10289395 w 10515600"/>
                <a:gd name="connsiteY2" fmla="*/ 0 h 1357200"/>
                <a:gd name="connsiteX3" fmla="*/ 10515600 w 10515600"/>
                <a:gd name="connsiteY3" fmla="*/ 226205 h 1357200"/>
                <a:gd name="connsiteX4" fmla="*/ 10515600 w 10515600"/>
                <a:gd name="connsiteY4" fmla="*/ 1130995 h 1357200"/>
                <a:gd name="connsiteX5" fmla="*/ 10289395 w 10515600"/>
                <a:gd name="connsiteY5" fmla="*/ 1357200 h 1357200"/>
                <a:gd name="connsiteX6" fmla="*/ 226205 w 10515600"/>
                <a:gd name="connsiteY6" fmla="*/ 1357200 h 1357200"/>
                <a:gd name="connsiteX7" fmla="*/ 0 w 10515600"/>
                <a:gd name="connsiteY7" fmla="*/ 1130995 h 1357200"/>
                <a:gd name="connsiteX8" fmla="*/ 0 w 10515600"/>
                <a:gd name="connsiteY8" fmla="*/ 226205 h 13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1357200">
                  <a:moveTo>
                    <a:pt x="0" y="226205"/>
                  </a:moveTo>
                  <a:cubicBezTo>
                    <a:pt x="0" y="101275"/>
                    <a:pt x="101275" y="0"/>
                    <a:pt x="226205" y="0"/>
                  </a:cubicBezTo>
                  <a:lnTo>
                    <a:pt x="10289395" y="0"/>
                  </a:lnTo>
                  <a:cubicBezTo>
                    <a:pt x="10414325" y="0"/>
                    <a:pt x="10515600" y="101275"/>
                    <a:pt x="10515600" y="226205"/>
                  </a:cubicBezTo>
                  <a:lnTo>
                    <a:pt x="10515600" y="1130995"/>
                  </a:lnTo>
                  <a:cubicBezTo>
                    <a:pt x="10515600" y="1255925"/>
                    <a:pt x="10414325" y="1357200"/>
                    <a:pt x="10289395" y="1357200"/>
                  </a:cubicBezTo>
                  <a:lnTo>
                    <a:pt x="226205" y="1357200"/>
                  </a:lnTo>
                  <a:cubicBezTo>
                    <a:pt x="101275" y="1357200"/>
                    <a:pt x="0" y="1255925"/>
                    <a:pt x="0" y="1130995"/>
                  </a:cubicBezTo>
                  <a:lnTo>
                    <a:pt x="0" y="226205"/>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743" tIns="176743" rIns="176743" bIns="176743"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bg1"/>
                  </a:solidFill>
                </a:rPr>
                <a:t>II. Does your website need to provide information regarding various accessibility features at your hotel?</a:t>
              </a:r>
            </a:p>
          </p:txBody>
        </p:sp>
        <p:sp>
          <p:nvSpPr>
            <p:cNvPr id="9" name="Freeform: Shape 8">
              <a:extLst>
                <a:ext uri="{FF2B5EF4-FFF2-40B4-BE49-F238E27FC236}">
                  <a16:creationId xmlns:a16="http://schemas.microsoft.com/office/drawing/2014/main" id="{0B1E8B6E-C1FE-53D2-8846-98E120024685}"/>
                </a:ext>
              </a:extLst>
            </p:cNvPr>
            <p:cNvSpPr/>
            <p:nvPr/>
          </p:nvSpPr>
          <p:spPr>
            <a:xfrm>
              <a:off x="838200" y="5591110"/>
              <a:ext cx="10515600" cy="555277"/>
            </a:xfrm>
            <a:custGeom>
              <a:avLst/>
              <a:gdLst>
                <a:gd name="connsiteX0" fmla="*/ 0 w 10515600"/>
                <a:gd name="connsiteY0" fmla="*/ 0 h 555277"/>
                <a:gd name="connsiteX1" fmla="*/ 10515600 w 10515600"/>
                <a:gd name="connsiteY1" fmla="*/ 0 h 555277"/>
                <a:gd name="connsiteX2" fmla="*/ 10515600 w 10515600"/>
                <a:gd name="connsiteY2" fmla="*/ 555277 h 555277"/>
                <a:gd name="connsiteX3" fmla="*/ 0 w 10515600"/>
                <a:gd name="connsiteY3" fmla="*/ 555277 h 555277"/>
                <a:gd name="connsiteX4" fmla="*/ 0 w 10515600"/>
                <a:gd name="connsiteY4" fmla="*/ 0 h 55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555277">
                  <a:moveTo>
                    <a:pt x="0" y="0"/>
                  </a:moveTo>
                  <a:lnTo>
                    <a:pt x="10515600" y="0"/>
                  </a:lnTo>
                  <a:lnTo>
                    <a:pt x="10515600" y="555277"/>
                  </a:lnTo>
                  <a:lnTo>
                    <a:pt x="0" y="5552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87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solidFill>
                    <a:schemeClr val="bg1"/>
                  </a:solidFill>
                  <a:latin typeface="Noto Serif JP" panose="020B0604020202020204" charset="-128"/>
                  <a:ea typeface="Noto Serif JP" panose="020B0604020202020204" charset="-128"/>
                </a:rPr>
                <a:t>Yes</a:t>
              </a:r>
              <a:endParaRPr lang="en-US" sz="2800" kern="1200" dirty="0">
                <a:solidFill>
                  <a:schemeClr val="bg1"/>
                </a:solidFill>
              </a:endParaRPr>
            </a:p>
          </p:txBody>
        </p:sp>
      </p:grpSp>
    </p:spTree>
    <p:extLst>
      <p:ext uri="{BB962C8B-B14F-4D97-AF65-F5344CB8AC3E}">
        <p14:creationId xmlns:p14="http://schemas.microsoft.com/office/powerpoint/2010/main" val="605082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E3F0022-A123-4E64-85E0-5F947FBD5201}"/>
              </a:ext>
            </a:extLst>
          </p:cNvPr>
          <p:cNvSpPr>
            <a:spLocks noGrp="1"/>
          </p:cNvSpPr>
          <p:nvPr>
            <p:ph type="title"/>
          </p:nvPr>
        </p:nvSpPr>
        <p:spPr/>
        <p:txBody>
          <a:bodyPr>
            <a:normAutofit/>
          </a:bodyPr>
          <a:lstStyle/>
          <a:p>
            <a:r>
              <a:rPr lang="en-US" dirty="0"/>
              <a:t>Must my website be accessible for those hard of hearing and seeing?</a:t>
            </a:r>
          </a:p>
        </p:txBody>
      </p:sp>
      <p:sp>
        <p:nvSpPr>
          <p:cNvPr id="9" name="Content Placeholder 8">
            <a:extLst>
              <a:ext uri="{FF2B5EF4-FFF2-40B4-BE49-F238E27FC236}">
                <a16:creationId xmlns:a16="http://schemas.microsoft.com/office/drawing/2014/main" id="{D6B61B35-EA54-4C3D-9F3E-192FAA477894}"/>
              </a:ext>
            </a:extLst>
          </p:cNvPr>
          <p:cNvSpPr>
            <a:spLocks noGrp="1"/>
          </p:cNvSpPr>
          <p:nvPr>
            <p:ph idx="1"/>
          </p:nvPr>
        </p:nvSpPr>
        <p:spPr/>
        <p:txBody>
          <a:bodyPr>
            <a:normAutofit/>
          </a:bodyPr>
          <a:lstStyle/>
          <a:p>
            <a:pPr>
              <a:lnSpc>
                <a:spcPct val="100000"/>
              </a:lnSpc>
              <a:spcBef>
                <a:spcPts val="0"/>
              </a:spcBef>
              <a:spcAft>
                <a:spcPts val="2400"/>
              </a:spcAft>
            </a:pPr>
            <a:r>
              <a:rPr lang="en-US" sz="2400" dirty="0">
                <a:solidFill>
                  <a:schemeClr val="bg1"/>
                </a:solidFill>
              </a:rPr>
              <a:t>Most Likely, yes! Tension exists in courts and DOJ whether title iii applies to websites</a:t>
            </a:r>
          </a:p>
          <a:p>
            <a:pPr lvl="1">
              <a:lnSpc>
                <a:spcPct val="100000"/>
              </a:lnSpc>
              <a:spcBef>
                <a:spcPts val="0"/>
              </a:spcBef>
              <a:spcAft>
                <a:spcPts val="2400"/>
              </a:spcAft>
            </a:pPr>
            <a:r>
              <a:rPr lang="en-US" dirty="0">
                <a:solidFill>
                  <a:schemeClr val="bg1"/>
                </a:solidFill>
                <a:ea typeface="Noto Serif JP" panose="020B0604020202020204" charset="-128"/>
              </a:rPr>
              <a:t>Courts have ruled on both sides of the issue</a:t>
            </a:r>
          </a:p>
          <a:p>
            <a:pPr lvl="1">
              <a:lnSpc>
                <a:spcPct val="100000"/>
              </a:lnSpc>
              <a:spcBef>
                <a:spcPts val="0"/>
              </a:spcBef>
              <a:spcAft>
                <a:spcPts val="2400"/>
              </a:spcAft>
            </a:pPr>
            <a:r>
              <a:rPr lang="en-US" spc="-40" dirty="0">
                <a:solidFill>
                  <a:schemeClr val="bg1"/>
                </a:solidFill>
                <a:ea typeface="Noto Serif JP" panose="020B0604020202020204" charset="-128"/>
              </a:rPr>
              <a:t>No universally recognized standard for achieving website accessibility</a:t>
            </a:r>
          </a:p>
          <a:p>
            <a:pPr lvl="1">
              <a:lnSpc>
                <a:spcPct val="100000"/>
              </a:lnSpc>
              <a:spcBef>
                <a:spcPts val="0"/>
              </a:spcBef>
              <a:spcAft>
                <a:spcPts val="2400"/>
              </a:spcAft>
            </a:pPr>
            <a:r>
              <a:rPr lang="en-US" dirty="0">
                <a:solidFill>
                  <a:schemeClr val="bg1"/>
                </a:solidFill>
                <a:ea typeface="Noto Serif JP" panose="020B0604020202020204" charset="-128"/>
              </a:rPr>
              <a:t>Trend is still for courts to find that websites are places of public accommodation</a:t>
            </a:r>
          </a:p>
          <a:p>
            <a:pPr lvl="1">
              <a:lnSpc>
                <a:spcPct val="100000"/>
              </a:lnSpc>
              <a:spcBef>
                <a:spcPts val="0"/>
              </a:spcBef>
            </a:pPr>
            <a:r>
              <a:rPr lang="en-US" dirty="0">
                <a:solidFill>
                  <a:schemeClr val="bg1"/>
                </a:solidFill>
                <a:ea typeface="Noto Serif JP" panose="020B0604020202020204" charset="-128"/>
              </a:rPr>
              <a:t>This, even in the absence of guidelines for private companies’ websites, the trend is to comply with the gold standard – WCAG 2.1.</a:t>
            </a:r>
          </a:p>
        </p:txBody>
      </p:sp>
    </p:spTree>
    <p:extLst>
      <p:ext uri="{BB962C8B-B14F-4D97-AF65-F5344CB8AC3E}">
        <p14:creationId xmlns:p14="http://schemas.microsoft.com/office/powerpoint/2010/main" val="4263965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F6DB54E-27E6-765F-855D-708139A9505A}"/>
              </a:ext>
            </a:extLst>
          </p:cNvPr>
          <p:cNvSpPr>
            <a:spLocks noGrp="1"/>
          </p:cNvSpPr>
          <p:nvPr>
            <p:ph type="body" sz="quarter" idx="10"/>
          </p:nvPr>
        </p:nvSpPr>
        <p:spPr/>
        <p:txBody>
          <a:bodyPr/>
          <a:lstStyle/>
          <a:p>
            <a:r>
              <a:rPr lang="en-US" sz="2400" dirty="0"/>
              <a:t>Robles v. Domino’s Pizza (2019)</a:t>
            </a:r>
          </a:p>
        </p:txBody>
      </p:sp>
      <p:sp>
        <p:nvSpPr>
          <p:cNvPr id="5" name="Text Placeholder 4">
            <a:extLst>
              <a:ext uri="{FF2B5EF4-FFF2-40B4-BE49-F238E27FC236}">
                <a16:creationId xmlns:a16="http://schemas.microsoft.com/office/drawing/2014/main" id="{E9803589-844F-D640-7A11-2DC7BA5A8459}"/>
              </a:ext>
            </a:extLst>
          </p:cNvPr>
          <p:cNvSpPr>
            <a:spLocks noGrp="1"/>
          </p:cNvSpPr>
          <p:nvPr>
            <p:ph type="body" sz="quarter" idx="12"/>
          </p:nvPr>
        </p:nvSpPr>
        <p:spPr>
          <a:xfrm>
            <a:off x="148046" y="1680752"/>
            <a:ext cx="5947954" cy="839835"/>
          </a:xfrm>
        </p:spPr>
        <p:txBody>
          <a:bodyPr anchor="ctr">
            <a:normAutofit/>
          </a:bodyPr>
          <a:lstStyle/>
          <a:p>
            <a:r>
              <a:rPr lang="en-US" sz="1200" dirty="0">
                <a:latin typeface="Noto Serif JP" panose="020B0604020202020204" charset="-128"/>
                <a:ea typeface="Noto Serif JP" panose="020B0604020202020204" charset="-128"/>
              </a:rPr>
              <a:t>Case centered on the inability of individuals who had limited vision to use Domino’s website to order pizzas online with the use of screen-reading software.</a:t>
            </a:r>
            <a:endParaRPr lang="en-US" sz="1200" dirty="0"/>
          </a:p>
        </p:txBody>
      </p:sp>
      <p:sp>
        <p:nvSpPr>
          <p:cNvPr id="6" name="Text Placeholder 5">
            <a:extLst>
              <a:ext uri="{FF2B5EF4-FFF2-40B4-BE49-F238E27FC236}">
                <a16:creationId xmlns:a16="http://schemas.microsoft.com/office/drawing/2014/main" id="{1B6404EB-325F-6E13-C5A1-197D3E16333D}"/>
              </a:ext>
            </a:extLst>
          </p:cNvPr>
          <p:cNvSpPr>
            <a:spLocks noGrp="1"/>
          </p:cNvSpPr>
          <p:nvPr>
            <p:ph type="body" sz="quarter" idx="13"/>
          </p:nvPr>
        </p:nvSpPr>
        <p:spPr>
          <a:xfrm>
            <a:off x="148046" y="2535200"/>
            <a:ext cx="6104972" cy="1040008"/>
          </a:xfrm>
        </p:spPr>
        <p:txBody>
          <a:bodyPr anchor="ctr">
            <a:normAutofit/>
          </a:bodyPr>
          <a:lstStyle/>
          <a:p>
            <a:pPr>
              <a:lnSpc>
                <a:spcPts val="1800"/>
              </a:lnSpc>
              <a:spcBef>
                <a:spcPts val="0"/>
              </a:spcBef>
            </a:pPr>
            <a:r>
              <a:rPr lang="en-US" sz="1200" spc="-10" dirty="0">
                <a:latin typeface="Noto Serif JP" panose="020B0604020202020204" charset="-128"/>
                <a:ea typeface="Noto Serif JP" panose="020B0604020202020204" charset="-128"/>
              </a:rPr>
              <a:t>In March 2017, a California district court dismissed the lawsuit, holding that while Title III applied to the internet, allowing the case to proceed in the absence of clear web accessibility regulations from the DOJ would violate Domino’s due process rights.</a:t>
            </a:r>
            <a:endParaRPr lang="en-US" sz="1200" spc="-10" dirty="0"/>
          </a:p>
        </p:txBody>
      </p:sp>
      <p:sp>
        <p:nvSpPr>
          <p:cNvPr id="7" name="Text Placeholder 6">
            <a:extLst>
              <a:ext uri="{FF2B5EF4-FFF2-40B4-BE49-F238E27FC236}">
                <a16:creationId xmlns:a16="http://schemas.microsoft.com/office/drawing/2014/main" id="{5E5BB41B-C20C-05D5-6D1E-0EE6B3C1A3B5}"/>
              </a:ext>
            </a:extLst>
          </p:cNvPr>
          <p:cNvSpPr>
            <a:spLocks noGrp="1"/>
          </p:cNvSpPr>
          <p:nvPr>
            <p:ph type="body" sz="quarter" idx="14"/>
          </p:nvPr>
        </p:nvSpPr>
        <p:spPr>
          <a:xfrm>
            <a:off x="148046" y="3580833"/>
            <a:ext cx="5947954" cy="1143629"/>
          </a:xfrm>
        </p:spPr>
        <p:txBody>
          <a:bodyPr anchor="ctr">
            <a:normAutofit/>
          </a:bodyPr>
          <a:lstStyle/>
          <a:p>
            <a:pPr>
              <a:lnSpc>
                <a:spcPts val="1500"/>
              </a:lnSpc>
              <a:spcBef>
                <a:spcPts val="0"/>
              </a:spcBef>
              <a:spcAft>
                <a:spcPts val="600"/>
              </a:spcAft>
            </a:pPr>
            <a:r>
              <a:rPr lang="en-US" sz="1200" dirty="0">
                <a:latin typeface="Noto Serif JP" panose="020B0604020202020204" charset="-128"/>
                <a:ea typeface="Noto Serif JP" panose="020B0604020202020204" charset="-128"/>
              </a:rPr>
              <a:t>The 9th Circuit reversed.  It held that Title III applies to websites and that the lack of official web accessibility regulations does not raise due process concerns.  It also suggested that lower courts could reference WCAG 2.0 guidelines when structuring remedies.</a:t>
            </a:r>
            <a:endParaRPr lang="en-US" sz="1200" dirty="0"/>
          </a:p>
        </p:txBody>
      </p:sp>
      <p:sp>
        <p:nvSpPr>
          <p:cNvPr id="8" name="Text Placeholder 7">
            <a:extLst>
              <a:ext uri="{FF2B5EF4-FFF2-40B4-BE49-F238E27FC236}">
                <a16:creationId xmlns:a16="http://schemas.microsoft.com/office/drawing/2014/main" id="{F9FC7EC2-D1CD-3FCE-FD29-8641A7924F5C}"/>
              </a:ext>
            </a:extLst>
          </p:cNvPr>
          <p:cNvSpPr>
            <a:spLocks noGrp="1"/>
          </p:cNvSpPr>
          <p:nvPr>
            <p:ph type="body" sz="quarter" idx="15"/>
          </p:nvPr>
        </p:nvSpPr>
        <p:spPr>
          <a:xfrm>
            <a:off x="148046" y="4716359"/>
            <a:ext cx="5947954" cy="1040008"/>
          </a:xfrm>
        </p:spPr>
        <p:txBody>
          <a:bodyPr anchor="ctr">
            <a:normAutofit/>
          </a:bodyPr>
          <a:lstStyle/>
          <a:p>
            <a:pPr>
              <a:lnSpc>
                <a:spcPts val="1700"/>
              </a:lnSpc>
              <a:spcBef>
                <a:spcPts val="0"/>
              </a:spcBef>
              <a:spcAft>
                <a:spcPts val="600"/>
              </a:spcAft>
            </a:pPr>
            <a:r>
              <a:rPr lang="en-US" sz="1200" dirty="0">
                <a:latin typeface="Noto Serif JP" panose="020B0604020202020204" charset="-128"/>
                <a:ea typeface="Noto Serif JP" panose="020B0604020202020204" charset="-128"/>
              </a:rPr>
              <a:t>Domino’s petitioned the Supreme Court to hear this case, where it could prove to be a landmark battle over the rights of disabled people on the internet.</a:t>
            </a:r>
            <a:endParaRPr lang="en-US" sz="1200" dirty="0"/>
          </a:p>
        </p:txBody>
      </p:sp>
      <p:sp>
        <p:nvSpPr>
          <p:cNvPr id="9" name="Text Placeholder 8">
            <a:extLst>
              <a:ext uri="{FF2B5EF4-FFF2-40B4-BE49-F238E27FC236}">
                <a16:creationId xmlns:a16="http://schemas.microsoft.com/office/drawing/2014/main" id="{FAC490C1-7DEE-47F1-EB5D-781F701B578C}"/>
              </a:ext>
            </a:extLst>
          </p:cNvPr>
          <p:cNvSpPr>
            <a:spLocks noGrp="1"/>
          </p:cNvSpPr>
          <p:nvPr>
            <p:ph type="body" sz="quarter" idx="16"/>
          </p:nvPr>
        </p:nvSpPr>
        <p:spPr>
          <a:xfrm>
            <a:off x="148046" y="5892974"/>
            <a:ext cx="5947954" cy="821762"/>
          </a:xfrm>
        </p:spPr>
        <p:txBody>
          <a:bodyPr anchor="ctr">
            <a:normAutofit/>
          </a:bodyPr>
          <a:lstStyle/>
          <a:p>
            <a:r>
              <a:rPr lang="en-US" sz="1200" dirty="0">
                <a:latin typeface="Noto Serif JP" panose="020B0604020202020204" charset="-128"/>
                <a:ea typeface="Noto Serif JP" panose="020B0604020202020204" charset="-128"/>
              </a:rPr>
              <a:t>On Oct. 7, 2019, the Supreme Court denied Cert.</a:t>
            </a:r>
            <a:endParaRPr lang="en-US" sz="1200" dirty="0"/>
          </a:p>
        </p:txBody>
      </p:sp>
    </p:spTree>
    <p:extLst>
      <p:ext uri="{BB962C8B-B14F-4D97-AF65-F5344CB8AC3E}">
        <p14:creationId xmlns:p14="http://schemas.microsoft.com/office/powerpoint/2010/main" val="2736714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C32F02-DE7E-44E1-B629-B6DB38E60A98}"/>
              </a:ext>
            </a:extLst>
          </p:cNvPr>
          <p:cNvSpPr>
            <a:spLocks noGrp="1"/>
          </p:cNvSpPr>
          <p:nvPr>
            <p:ph type="title"/>
          </p:nvPr>
        </p:nvSpPr>
        <p:spPr/>
        <p:txBody>
          <a:bodyPr>
            <a:normAutofit/>
          </a:bodyPr>
          <a:lstStyle/>
          <a:p>
            <a:r>
              <a:rPr lang="en-US" sz="4400" dirty="0"/>
              <a:t>Gil v. Winn-Dixie (11</a:t>
            </a:r>
            <a:r>
              <a:rPr lang="en-US" sz="4400" baseline="30000" dirty="0"/>
              <a:t>th</a:t>
            </a:r>
            <a:r>
              <a:rPr lang="en-US" sz="4400" dirty="0"/>
              <a:t> Circuit 2021)</a:t>
            </a:r>
            <a:endParaRPr lang="en-US" dirty="0"/>
          </a:p>
        </p:txBody>
      </p:sp>
      <p:sp>
        <p:nvSpPr>
          <p:cNvPr id="5" name="Content Placeholder 4">
            <a:extLst>
              <a:ext uri="{FF2B5EF4-FFF2-40B4-BE49-F238E27FC236}">
                <a16:creationId xmlns:a16="http://schemas.microsoft.com/office/drawing/2014/main" id="{785A2C88-C822-452B-8CC7-86772DAB80FC}"/>
              </a:ext>
            </a:extLst>
          </p:cNvPr>
          <p:cNvSpPr>
            <a:spLocks noGrp="1"/>
          </p:cNvSpPr>
          <p:nvPr>
            <p:ph idx="1"/>
          </p:nvPr>
        </p:nvSpPr>
        <p:spPr/>
        <p:txBody>
          <a:bodyPr>
            <a:normAutofit fontScale="92500" lnSpcReduction="20000"/>
          </a:bodyPr>
          <a:lstStyle/>
          <a:p>
            <a:pPr>
              <a:lnSpc>
                <a:spcPct val="100000"/>
              </a:lnSpc>
              <a:spcBef>
                <a:spcPts val="0"/>
              </a:spcBef>
              <a:spcAft>
                <a:spcPts val="2400"/>
              </a:spcAft>
            </a:pPr>
            <a:r>
              <a:rPr lang="en-US" sz="2400" dirty="0">
                <a:latin typeface="Noto Serif JP" panose="020B0604020202020204" charset="-128"/>
                <a:ea typeface="Noto Serif JP" panose="020B0604020202020204" charset="-128"/>
              </a:rPr>
              <a:t>Customer alleged that Winn-Dixie’s website was incompatible with technology software that assists the visually impaired, in violation of Title III of the ADA.</a:t>
            </a:r>
          </a:p>
          <a:p>
            <a:pPr>
              <a:lnSpc>
                <a:spcPct val="100000"/>
              </a:lnSpc>
              <a:spcBef>
                <a:spcPts val="0"/>
              </a:spcBef>
              <a:spcAft>
                <a:spcPts val="2400"/>
              </a:spcAft>
            </a:pPr>
            <a:r>
              <a:rPr lang="en-US" sz="2400" dirty="0">
                <a:latin typeface="Noto Serif JP" panose="020B0604020202020204" charset="-128"/>
                <a:ea typeface="Noto Serif JP" panose="020B0604020202020204" charset="-128"/>
              </a:rPr>
              <a:t>Court held that a website that is heavily integrated with physical store location and operates as “a gateway to the physical store locations” constitutes a service of a public accommodation covered by the ADA</a:t>
            </a:r>
          </a:p>
          <a:p>
            <a:pPr>
              <a:lnSpc>
                <a:spcPct val="100000"/>
              </a:lnSpc>
              <a:spcBef>
                <a:spcPts val="0"/>
              </a:spcBef>
              <a:spcAft>
                <a:spcPts val="2400"/>
              </a:spcAft>
            </a:pPr>
            <a:r>
              <a:rPr lang="en-US" sz="2400" dirty="0">
                <a:latin typeface="Noto Serif JP" panose="020B0604020202020204" charset="-128"/>
                <a:ea typeface="Noto Serif JP" panose="020B0604020202020204" charset="-128"/>
              </a:rPr>
              <a:t>The 11</a:t>
            </a:r>
            <a:r>
              <a:rPr lang="en-US" sz="2400" baseline="30000" dirty="0">
                <a:latin typeface="Noto Serif JP" panose="020B0604020202020204" charset="-128"/>
                <a:ea typeface="Noto Serif JP" panose="020B0604020202020204" charset="-128"/>
              </a:rPr>
              <a:t>th</a:t>
            </a:r>
            <a:r>
              <a:rPr lang="en-US" sz="2400" dirty="0">
                <a:latin typeface="Noto Serif JP" panose="020B0604020202020204" charset="-128"/>
                <a:ea typeface="Noto Serif JP" panose="020B0604020202020204" charset="-128"/>
              </a:rPr>
              <a:t> Circuit reversed the District Court ruling and found that websites are NOT places of public accommodation and the website did not pose an intangible barrier to access goods and services of store.</a:t>
            </a:r>
          </a:p>
          <a:p>
            <a:pPr>
              <a:lnSpc>
                <a:spcPct val="100000"/>
              </a:lnSpc>
              <a:spcBef>
                <a:spcPts val="0"/>
              </a:spcBef>
              <a:spcAft>
                <a:spcPts val="2400"/>
              </a:spcAft>
            </a:pPr>
            <a:r>
              <a:rPr lang="en-US" sz="2400" dirty="0">
                <a:latin typeface="Noto Serif JP" panose="020B0604020202020204" charset="-128"/>
                <a:ea typeface="Noto Serif JP" panose="020B0604020202020204" charset="-128"/>
              </a:rPr>
              <a:t>Court reasoned that the plain language of the statute limits places of public accommodation to actual physical places.  </a:t>
            </a:r>
          </a:p>
          <a:p>
            <a:pPr>
              <a:lnSpc>
                <a:spcPct val="100000"/>
              </a:lnSpc>
              <a:spcBef>
                <a:spcPts val="0"/>
              </a:spcBef>
              <a:spcAft>
                <a:spcPts val="2400"/>
              </a:spcAft>
            </a:pPr>
            <a:r>
              <a:rPr lang="en-US" sz="2400" dirty="0">
                <a:latin typeface="Noto Serif JP" panose="020B0604020202020204" charset="-128"/>
                <a:ea typeface="Noto Serif JP" panose="020B0604020202020204" charset="-128"/>
              </a:rPr>
              <a:t>Supreme Court will need to resolve Circuit split</a:t>
            </a:r>
          </a:p>
        </p:txBody>
      </p:sp>
    </p:spTree>
    <p:extLst>
      <p:ext uri="{BB962C8B-B14F-4D97-AF65-F5344CB8AC3E}">
        <p14:creationId xmlns:p14="http://schemas.microsoft.com/office/powerpoint/2010/main" val="1972957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19A4501-A487-338A-DEAD-EFCFB1E9F636}"/>
              </a:ext>
            </a:extLst>
          </p:cNvPr>
          <p:cNvSpPr>
            <a:spLocks noGrp="1"/>
          </p:cNvSpPr>
          <p:nvPr>
            <p:ph type="title"/>
          </p:nvPr>
        </p:nvSpPr>
        <p:spPr/>
        <p:txBody>
          <a:bodyPr/>
          <a:lstStyle/>
          <a:p>
            <a:r>
              <a:rPr lang="en-US" dirty="0"/>
              <a:t>Common Website Accessibility Issues</a:t>
            </a:r>
          </a:p>
        </p:txBody>
      </p:sp>
      <p:grpSp>
        <p:nvGrpSpPr>
          <p:cNvPr id="16" name="Group 15">
            <a:extLst>
              <a:ext uri="{FF2B5EF4-FFF2-40B4-BE49-F238E27FC236}">
                <a16:creationId xmlns:a16="http://schemas.microsoft.com/office/drawing/2014/main" id="{0147B1D6-CD85-2AB0-F611-5B6EC6A6E26F}"/>
              </a:ext>
            </a:extLst>
          </p:cNvPr>
          <p:cNvGrpSpPr/>
          <p:nvPr/>
        </p:nvGrpSpPr>
        <p:grpSpPr>
          <a:xfrm>
            <a:off x="838200" y="1845074"/>
            <a:ext cx="10515600" cy="4398972"/>
            <a:chOff x="838200" y="1845074"/>
            <a:chExt cx="10515600" cy="4398972"/>
          </a:xfrm>
        </p:grpSpPr>
        <p:sp>
          <p:nvSpPr>
            <p:cNvPr id="17" name="Rectangle 16">
              <a:extLst>
                <a:ext uri="{FF2B5EF4-FFF2-40B4-BE49-F238E27FC236}">
                  <a16:creationId xmlns:a16="http://schemas.microsoft.com/office/drawing/2014/main" id="{A7459C08-132E-66E0-5FC9-9E204CAF6407}"/>
                </a:ext>
              </a:extLst>
            </p:cNvPr>
            <p:cNvSpPr/>
            <p:nvPr/>
          </p:nvSpPr>
          <p:spPr>
            <a:xfrm>
              <a:off x="838200" y="2116183"/>
              <a:ext cx="10515600" cy="1134102"/>
            </a:xfrm>
            <a:prstGeom prst="rect">
              <a:avLst/>
            </a:prstGeom>
            <a:noFill/>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Freeform: Shape 17">
              <a:extLst>
                <a:ext uri="{FF2B5EF4-FFF2-40B4-BE49-F238E27FC236}">
                  <a16:creationId xmlns:a16="http://schemas.microsoft.com/office/drawing/2014/main" id="{D88F9A4D-4BDF-8CCF-B4E7-18521C4949CF}"/>
                </a:ext>
              </a:extLst>
            </p:cNvPr>
            <p:cNvSpPr/>
            <p:nvPr/>
          </p:nvSpPr>
          <p:spPr>
            <a:xfrm>
              <a:off x="1363980" y="1845074"/>
              <a:ext cx="7360920" cy="487080"/>
            </a:xfrm>
            <a:custGeom>
              <a:avLst/>
              <a:gdLst>
                <a:gd name="connsiteX0" fmla="*/ 0 w 7360920"/>
                <a:gd name="connsiteY0" fmla="*/ 162363 h 974160"/>
                <a:gd name="connsiteX1" fmla="*/ 162363 w 7360920"/>
                <a:gd name="connsiteY1" fmla="*/ 0 h 974160"/>
                <a:gd name="connsiteX2" fmla="*/ 7198557 w 7360920"/>
                <a:gd name="connsiteY2" fmla="*/ 0 h 974160"/>
                <a:gd name="connsiteX3" fmla="*/ 7360920 w 7360920"/>
                <a:gd name="connsiteY3" fmla="*/ 162363 h 974160"/>
                <a:gd name="connsiteX4" fmla="*/ 7360920 w 7360920"/>
                <a:gd name="connsiteY4" fmla="*/ 811797 h 974160"/>
                <a:gd name="connsiteX5" fmla="*/ 7198557 w 7360920"/>
                <a:gd name="connsiteY5" fmla="*/ 974160 h 974160"/>
                <a:gd name="connsiteX6" fmla="*/ 162363 w 7360920"/>
                <a:gd name="connsiteY6" fmla="*/ 974160 h 974160"/>
                <a:gd name="connsiteX7" fmla="*/ 0 w 7360920"/>
                <a:gd name="connsiteY7" fmla="*/ 811797 h 974160"/>
                <a:gd name="connsiteX8" fmla="*/ 0 w 7360920"/>
                <a:gd name="connsiteY8" fmla="*/ 162363 h 97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20" h="974160">
                  <a:moveTo>
                    <a:pt x="0" y="162363"/>
                  </a:moveTo>
                  <a:cubicBezTo>
                    <a:pt x="0" y="72692"/>
                    <a:pt x="72692" y="0"/>
                    <a:pt x="162363" y="0"/>
                  </a:cubicBezTo>
                  <a:lnTo>
                    <a:pt x="7198557" y="0"/>
                  </a:lnTo>
                  <a:cubicBezTo>
                    <a:pt x="7288228" y="0"/>
                    <a:pt x="7360920" y="72692"/>
                    <a:pt x="7360920" y="162363"/>
                  </a:cubicBezTo>
                  <a:lnTo>
                    <a:pt x="7360920" y="811797"/>
                  </a:lnTo>
                  <a:cubicBezTo>
                    <a:pt x="7360920" y="901468"/>
                    <a:pt x="7288228" y="974160"/>
                    <a:pt x="7198557" y="974160"/>
                  </a:cubicBezTo>
                  <a:lnTo>
                    <a:pt x="162363" y="974160"/>
                  </a:lnTo>
                  <a:cubicBezTo>
                    <a:pt x="72692" y="974160"/>
                    <a:pt x="0" y="901468"/>
                    <a:pt x="0" y="811797"/>
                  </a:cubicBezTo>
                  <a:lnTo>
                    <a:pt x="0" y="162363"/>
                  </a:lnTo>
                  <a:close/>
                </a:path>
              </a:pathLst>
            </a:custGeom>
            <a:solidFill>
              <a:schemeClr val="accent1">
                <a:lumMod val="50000"/>
              </a:schemeClr>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780" tIns="47555" rIns="325780" bIns="47555" numCol="1" spcCol="1270" anchor="ctr" anchorCtr="0">
              <a:noAutofit/>
            </a:bodyPr>
            <a:lstStyle/>
            <a:p>
              <a:pPr marL="0" lvl="0" indent="0" algn="l" defTabSz="1466850">
                <a:lnSpc>
                  <a:spcPct val="90000"/>
                </a:lnSpc>
                <a:spcBef>
                  <a:spcPct val="0"/>
                </a:spcBef>
                <a:spcAft>
                  <a:spcPct val="35000"/>
                </a:spcAft>
                <a:buNone/>
              </a:pPr>
              <a:r>
                <a:rPr lang="en-US" sz="2400" kern="1200" dirty="0"/>
                <a:t>Users with visual impairments:</a:t>
              </a:r>
            </a:p>
          </p:txBody>
        </p:sp>
        <p:sp>
          <p:nvSpPr>
            <p:cNvPr id="19" name="Rectangle 18">
              <a:extLst>
                <a:ext uri="{FF2B5EF4-FFF2-40B4-BE49-F238E27FC236}">
                  <a16:creationId xmlns:a16="http://schemas.microsoft.com/office/drawing/2014/main" id="{776F0AAB-026B-43E7-1FF2-747CF89F68EB}"/>
                </a:ext>
              </a:extLst>
            </p:cNvPr>
            <p:cNvSpPr/>
            <p:nvPr/>
          </p:nvSpPr>
          <p:spPr>
            <a:xfrm>
              <a:off x="838200" y="3613064"/>
              <a:ext cx="10515600" cy="1134102"/>
            </a:xfrm>
            <a:prstGeom prst="rect">
              <a:avLst/>
            </a:prstGeom>
            <a:noFill/>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Freeform: Shape 19">
              <a:extLst>
                <a:ext uri="{FF2B5EF4-FFF2-40B4-BE49-F238E27FC236}">
                  <a16:creationId xmlns:a16="http://schemas.microsoft.com/office/drawing/2014/main" id="{D15CB4F9-6307-5716-B70E-943EA733F1B5}"/>
                </a:ext>
              </a:extLst>
            </p:cNvPr>
            <p:cNvSpPr/>
            <p:nvPr/>
          </p:nvSpPr>
          <p:spPr>
            <a:xfrm>
              <a:off x="1363980" y="3341955"/>
              <a:ext cx="7360920" cy="487080"/>
            </a:xfrm>
            <a:custGeom>
              <a:avLst/>
              <a:gdLst>
                <a:gd name="connsiteX0" fmla="*/ 0 w 7360920"/>
                <a:gd name="connsiteY0" fmla="*/ 162363 h 974160"/>
                <a:gd name="connsiteX1" fmla="*/ 162363 w 7360920"/>
                <a:gd name="connsiteY1" fmla="*/ 0 h 974160"/>
                <a:gd name="connsiteX2" fmla="*/ 7198557 w 7360920"/>
                <a:gd name="connsiteY2" fmla="*/ 0 h 974160"/>
                <a:gd name="connsiteX3" fmla="*/ 7360920 w 7360920"/>
                <a:gd name="connsiteY3" fmla="*/ 162363 h 974160"/>
                <a:gd name="connsiteX4" fmla="*/ 7360920 w 7360920"/>
                <a:gd name="connsiteY4" fmla="*/ 811797 h 974160"/>
                <a:gd name="connsiteX5" fmla="*/ 7198557 w 7360920"/>
                <a:gd name="connsiteY5" fmla="*/ 974160 h 974160"/>
                <a:gd name="connsiteX6" fmla="*/ 162363 w 7360920"/>
                <a:gd name="connsiteY6" fmla="*/ 974160 h 974160"/>
                <a:gd name="connsiteX7" fmla="*/ 0 w 7360920"/>
                <a:gd name="connsiteY7" fmla="*/ 811797 h 974160"/>
                <a:gd name="connsiteX8" fmla="*/ 0 w 7360920"/>
                <a:gd name="connsiteY8" fmla="*/ 162363 h 97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20" h="974160">
                  <a:moveTo>
                    <a:pt x="0" y="162363"/>
                  </a:moveTo>
                  <a:cubicBezTo>
                    <a:pt x="0" y="72692"/>
                    <a:pt x="72692" y="0"/>
                    <a:pt x="162363" y="0"/>
                  </a:cubicBezTo>
                  <a:lnTo>
                    <a:pt x="7198557" y="0"/>
                  </a:lnTo>
                  <a:cubicBezTo>
                    <a:pt x="7288228" y="0"/>
                    <a:pt x="7360920" y="72692"/>
                    <a:pt x="7360920" y="162363"/>
                  </a:cubicBezTo>
                  <a:lnTo>
                    <a:pt x="7360920" y="811797"/>
                  </a:lnTo>
                  <a:cubicBezTo>
                    <a:pt x="7360920" y="901468"/>
                    <a:pt x="7288228" y="974160"/>
                    <a:pt x="7198557" y="974160"/>
                  </a:cubicBezTo>
                  <a:lnTo>
                    <a:pt x="162363" y="974160"/>
                  </a:lnTo>
                  <a:cubicBezTo>
                    <a:pt x="72692" y="974160"/>
                    <a:pt x="0" y="901468"/>
                    <a:pt x="0" y="811797"/>
                  </a:cubicBezTo>
                  <a:lnTo>
                    <a:pt x="0" y="162363"/>
                  </a:lnTo>
                  <a:close/>
                </a:path>
              </a:pathLst>
            </a:custGeom>
            <a:solidFill>
              <a:schemeClr val="accent1">
                <a:lumMod val="60000"/>
                <a:lumOff val="40000"/>
              </a:schemeClr>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780" tIns="47555" rIns="325780" bIns="47555" numCol="1" spcCol="1270" anchor="ctr" anchorCtr="0">
              <a:noAutofit/>
            </a:bodyPr>
            <a:lstStyle/>
            <a:p>
              <a:pPr marL="0" lvl="0" indent="0" algn="l" defTabSz="1466850">
                <a:lnSpc>
                  <a:spcPct val="90000"/>
                </a:lnSpc>
                <a:spcBef>
                  <a:spcPct val="0"/>
                </a:spcBef>
                <a:spcAft>
                  <a:spcPct val="35000"/>
                </a:spcAft>
                <a:buNone/>
              </a:pPr>
              <a:r>
                <a:rPr lang="en-US" sz="2400" kern="1200" dirty="0"/>
                <a:t>Users with hearing impairments:</a:t>
              </a:r>
            </a:p>
          </p:txBody>
        </p:sp>
        <p:sp>
          <p:nvSpPr>
            <p:cNvPr id="21" name="Rectangle 20">
              <a:extLst>
                <a:ext uri="{FF2B5EF4-FFF2-40B4-BE49-F238E27FC236}">
                  <a16:creationId xmlns:a16="http://schemas.microsoft.com/office/drawing/2014/main" id="{340502C7-72A8-8060-74B7-0EAAD76E928F}"/>
                </a:ext>
              </a:extLst>
            </p:cNvPr>
            <p:cNvSpPr/>
            <p:nvPr/>
          </p:nvSpPr>
          <p:spPr>
            <a:xfrm>
              <a:off x="838200" y="5109944"/>
              <a:ext cx="10515600" cy="1134102"/>
            </a:xfrm>
            <a:prstGeom prst="rect">
              <a:avLst/>
            </a:prstGeom>
            <a:noFill/>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Freeform: Shape 21">
              <a:extLst>
                <a:ext uri="{FF2B5EF4-FFF2-40B4-BE49-F238E27FC236}">
                  <a16:creationId xmlns:a16="http://schemas.microsoft.com/office/drawing/2014/main" id="{367F0EA1-EA89-583D-86A2-6C7E77E35059}"/>
                </a:ext>
              </a:extLst>
            </p:cNvPr>
            <p:cNvSpPr/>
            <p:nvPr/>
          </p:nvSpPr>
          <p:spPr>
            <a:xfrm>
              <a:off x="1363980" y="4838835"/>
              <a:ext cx="7360920" cy="487080"/>
            </a:xfrm>
            <a:custGeom>
              <a:avLst/>
              <a:gdLst>
                <a:gd name="connsiteX0" fmla="*/ 0 w 7360920"/>
                <a:gd name="connsiteY0" fmla="*/ 162363 h 974160"/>
                <a:gd name="connsiteX1" fmla="*/ 162363 w 7360920"/>
                <a:gd name="connsiteY1" fmla="*/ 0 h 974160"/>
                <a:gd name="connsiteX2" fmla="*/ 7198557 w 7360920"/>
                <a:gd name="connsiteY2" fmla="*/ 0 h 974160"/>
                <a:gd name="connsiteX3" fmla="*/ 7360920 w 7360920"/>
                <a:gd name="connsiteY3" fmla="*/ 162363 h 974160"/>
                <a:gd name="connsiteX4" fmla="*/ 7360920 w 7360920"/>
                <a:gd name="connsiteY4" fmla="*/ 811797 h 974160"/>
                <a:gd name="connsiteX5" fmla="*/ 7198557 w 7360920"/>
                <a:gd name="connsiteY5" fmla="*/ 974160 h 974160"/>
                <a:gd name="connsiteX6" fmla="*/ 162363 w 7360920"/>
                <a:gd name="connsiteY6" fmla="*/ 974160 h 974160"/>
                <a:gd name="connsiteX7" fmla="*/ 0 w 7360920"/>
                <a:gd name="connsiteY7" fmla="*/ 811797 h 974160"/>
                <a:gd name="connsiteX8" fmla="*/ 0 w 7360920"/>
                <a:gd name="connsiteY8" fmla="*/ 162363 h 97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20" h="974160">
                  <a:moveTo>
                    <a:pt x="0" y="162363"/>
                  </a:moveTo>
                  <a:cubicBezTo>
                    <a:pt x="0" y="72692"/>
                    <a:pt x="72692" y="0"/>
                    <a:pt x="162363" y="0"/>
                  </a:cubicBezTo>
                  <a:lnTo>
                    <a:pt x="7198557" y="0"/>
                  </a:lnTo>
                  <a:cubicBezTo>
                    <a:pt x="7288228" y="0"/>
                    <a:pt x="7360920" y="72692"/>
                    <a:pt x="7360920" y="162363"/>
                  </a:cubicBezTo>
                  <a:lnTo>
                    <a:pt x="7360920" y="811797"/>
                  </a:lnTo>
                  <a:cubicBezTo>
                    <a:pt x="7360920" y="901468"/>
                    <a:pt x="7288228" y="974160"/>
                    <a:pt x="7198557" y="974160"/>
                  </a:cubicBezTo>
                  <a:lnTo>
                    <a:pt x="162363" y="974160"/>
                  </a:lnTo>
                  <a:cubicBezTo>
                    <a:pt x="72692" y="974160"/>
                    <a:pt x="0" y="901468"/>
                    <a:pt x="0" y="811797"/>
                  </a:cubicBezTo>
                  <a:lnTo>
                    <a:pt x="0" y="162363"/>
                  </a:lnTo>
                  <a:close/>
                </a:path>
              </a:pathLst>
            </a:custGeom>
            <a:solidFill>
              <a:schemeClr val="tx2">
                <a:lumMod val="40000"/>
                <a:lumOff val="60000"/>
              </a:schemeClr>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5780" tIns="47555" rIns="325780" bIns="47555" numCol="1" spcCol="1270" anchor="ctr" anchorCtr="0">
              <a:noAutofit/>
            </a:bodyPr>
            <a:lstStyle/>
            <a:p>
              <a:pPr marL="0" lvl="0" indent="0" algn="l" defTabSz="1466850">
                <a:lnSpc>
                  <a:spcPct val="90000"/>
                </a:lnSpc>
                <a:spcBef>
                  <a:spcPct val="0"/>
                </a:spcBef>
                <a:spcAft>
                  <a:spcPct val="35000"/>
                </a:spcAft>
                <a:buNone/>
              </a:pPr>
              <a:r>
                <a:rPr lang="en-US" sz="2400" kern="1200" dirty="0"/>
                <a:t>Users with physical impairments:</a:t>
              </a:r>
            </a:p>
          </p:txBody>
        </p:sp>
      </p:grpSp>
      <p:sp>
        <p:nvSpPr>
          <p:cNvPr id="26" name="TextBox 25">
            <a:extLst>
              <a:ext uri="{FF2B5EF4-FFF2-40B4-BE49-F238E27FC236}">
                <a16:creationId xmlns:a16="http://schemas.microsoft.com/office/drawing/2014/main" id="{2203B6B2-720B-5B30-CC38-DD71A28104A0}"/>
              </a:ext>
            </a:extLst>
          </p:cNvPr>
          <p:cNvSpPr txBox="1"/>
          <p:nvPr/>
        </p:nvSpPr>
        <p:spPr>
          <a:xfrm>
            <a:off x="209006" y="5597024"/>
            <a:ext cx="10222774" cy="400110"/>
          </a:xfrm>
          <a:prstGeom prst="rect">
            <a:avLst/>
          </a:prstGeom>
          <a:noFill/>
        </p:spPr>
        <p:txBody>
          <a:bodyPr wrap="square" rtlCol="0">
            <a:spAutoFit/>
          </a:bodyPr>
          <a:lstStyle/>
          <a:p>
            <a:pPr marL="990650" lvl="1" indent="-304815">
              <a:lnSpc>
                <a:spcPct val="100000"/>
              </a:lnSpc>
              <a:spcBef>
                <a:spcPts val="0"/>
              </a:spcBef>
              <a:spcAft>
                <a:spcPts val="400"/>
              </a:spcAft>
              <a:buFont typeface="Wingdings" panose="05000000000000000000" pitchFamily="2" charset="2"/>
              <a:buChar char="Ø"/>
            </a:pPr>
            <a:r>
              <a:rPr lang="en-US" sz="2000" dirty="0">
                <a:solidFill>
                  <a:schemeClr val="bg1"/>
                </a:solidFill>
              </a:rPr>
              <a:t>Navigating website without a mouse or a keyboard</a:t>
            </a:r>
          </a:p>
        </p:txBody>
      </p:sp>
      <p:sp>
        <p:nvSpPr>
          <p:cNvPr id="28" name="TextBox 27">
            <a:extLst>
              <a:ext uri="{FF2B5EF4-FFF2-40B4-BE49-F238E27FC236}">
                <a16:creationId xmlns:a16="http://schemas.microsoft.com/office/drawing/2014/main" id="{E65C320F-D839-C3E7-F5D5-357B2A352818}"/>
              </a:ext>
            </a:extLst>
          </p:cNvPr>
          <p:cNvSpPr txBox="1"/>
          <p:nvPr/>
        </p:nvSpPr>
        <p:spPr>
          <a:xfrm>
            <a:off x="209006" y="4054323"/>
            <a:ext cx="6096000" cy="400110"/>
          </a:xfrm>
          <a:prstGeom prst="rect">
            <a:avLst/>
          </a:prstGeom>
          <a:noFill/>
        </p:spPr>
        <p:txBody>
          <a:bodyPr wrap="square">
            <a:spAutoFit/>
          </a:bodyPr>
          <a:lstStyle/>
          <a:p>
            <a:pPr marL="990650" lvl="1" indent="-304815">
              <a:lnSpc>
                <a:spcPct val="100000"/>
              </a:lnSpc>
              <a:spcBef>
                <a:spcPts val="0"/>
              </a:spcBef>
              <a:spcAft>
                <a:spcPts val="1200"/>
              </a:spcAft>
              <a:buFont typeface="Wingdings" panose="05000000000000000000" pitchFamily="2" charset="2"/>
              <a:buChar char="Ø"/>
            </a:pPr>
            <a:r>
              <a:rPr lang="en-US" sz="2000" dirty="0">
                <a:solidFill>
                  <a:schemeClr val="bg1"/>
                </a:solidFill>
              </a:rPr>
              <a:t>Video and audio files with no captioning</a:t>
            </a:r>
          </a:p>
        </p:txBody>
      </p:sp>
      <p:sp>
        <p:nvSpPr>
          <p:cNvPr id="30" name="TextBox 29">
            <a:extLst>
              <a:ext uri="{FF2B5EF4-FFF2-40B4-BE49-F238E27FC236}">
                <a16:creationId xmlns:a16="http://schemas.microsoft.com/office/drawing/2014/main" id="{309DB14C-B7A1-BD12-05CB-3BF1ADC52536}"/>
              </a:ext>
            </a:extLst>
          </p:cNvPr>
          <p:cNvSpPr txBox="1"/>
          <p:nvPr/>
        </p:nvSpPr>
        <p:spPr>
          <a:xfrm>
            <a:off x="209005" y="2333988"/>
            <a:ext cx="6096000" cy="974626"/>
          </a:xfrm>
          <a:prstGeom prst="rect">
            <a:avLst/>
          </a:prstGeom>
          <a:noFill/>
        </p:spPr>
        <p:txBody>
          <a:bodyPr wrap="square">
            <a:spAutoFit/>
          </a:bodyPr>
          <a:lstStyle/>
          <a:p>
            <a:pPr marL="990650" lvl="1" indent="-304815">
              <a:lnSpc>
                <a:spcPct val="100000"/>
              </a:lnSpc>
              <a:spcBef>
                <a:spcPts val="0"/>
              </a:spcBef>
              <a:spcAft>
                <a:spcPts val="400"/>
              </a:spcAft>
              <a:buFont typeface="Wingdings" panose="05000000000000000000" pitchFamily="2" charset="2"/>
              <a:buChar char="Ø"/>
            </a:pPr>
            <a:r>
              <a:rPr lang="en-US" sz="1800" dirty="0">
                <a:solidFill>
                  <a:schemeClr val="bg1"/>
                </a:solidFill>
              </a:rPr>
              <a:t>Menus in PDF format</a:t>
            </a:r>
          </a:p>
          <a:p>
            <a:pPr marL="990650" lvl="1" indent="-304815">
              <a:lnSpc>
                <a:spcPct val="100000"/>
              </a:lnSpc>
              <a:spcBef>
                <a:spcPts val="0"/>
              </a:spcBef>
              <a:spcAft>
                <a:spcPts val="400"/>
              </a:spcAft>
              <a:buFont typeface="Wingdings" panose="05000000000000000000" pitchFamily="2" charset="2"/>
              <a:buChar char="Ø"/>
            </a:pPr>
            <a:r>
              <a:rPr lang="en-US" sz="1800" dirty="0">
                <a:solidFill>
                  <a:schemeClr val="bg1"/>
                </a:solidFill>
              </a:rPr>
              <a:t>Pictures, symbols, maps, diagrams, etc. with no written descriptions</a:t>
            </a:r>
          </a:p>
        </p:txBody>
      </p:sp>
      <p:sp>
        <p:nvSpPr>
          <p:cNvPr id="32" name="TextBox 31">
            <a:extLst>
              <a:ext uri="{FF2B5EF4-FFF2-40B4-BE49-F238E27FC236}">
                <a16:creationId xmlns:a16="http://schemas.microsoft.com/office/drawing/2014/main" id="{105CC772-C53C-A1CE-A5AB-C8A119AF0F24}"/>
              </a:ext>
            </a:extLst>
          </p:cNvPr>
          <p:cNvSpPr txBox="1"/>
          <p:nvPr/>
        </p:nvSpPr>
        <p:spPr>
          <a:xfrm>
            <a:off x="5886995" y="2524784"/>
            <a:ext cx="6096000" cy="697627"/>
          </a:xfrm>
          <a:prstGeom prst="rect">
            <a:avLst/>
          </a:prstGeom>
          <a:noFill/>
        </p:spPr>
        <p:txBody>
          <a:bodyPr wrap="square">
            <a:spAutoFit/>
          </a:bodyPr>
          <a:lstStyle/>
          <a:p>
            <a:pPr marL="990650" lvl="1" indent="-304815">
              <a:lnSpc>
                <a:spcPct val="100000"/>
              </a:lnSpc>
              <a:spcBef>
                <a:spcPts val="0"/>
              </a:spcBef>
              <a:spcAft>
                <a:spcPts val="400"/>
              </a:spcAft>
              <a:buFont typeface="Wingdings" panose="05000000000000000000" pitchFamily="2" charset="2"/>
              <a:buChar char="Ø"/>
            </a:pPr>
            <a:r>
              <a:rPr lang="en-US" sz="1800" dirty="0">
                <a:solidFill>
                  <a:schemeClr val="bg1"/>
                </a:solidFill>
              </a:rPr>
              <a:t>“Click here” links</a:t>
            </a:r>
          </a:p>
          <a:p>
            <a:pPr marL="990650" lvl="1" indent="-304815">
              <a:lnSpc>
                <a:spcPct val="100000"/>
              </a:lnSpc>
              <a:spcBef>
                <a:spcPts val="0"/>
              </a:spcBef>
              <a:spcAft>
                <a:spcPts val="1200"/>
              </a:spcAft>
              <a:buFont typeface="Wingdings" panose="05000000000000000000" pitchFamily="2" charset="2"/>
              <a:buChar char="Ø"/>
            </a:pPr>
            <a:r>
              <a:rPr lang="en-US" sz="1800" dirty="0">
                <a:solidFill>
                  <a:schemeClr val="bg1"/>
                </a:solidFill>
              </a:rPr>
              <a:t>Text as an image file (as opposed to html)</a:t>
            </a:r>
          </a:p>
        </p:txBody>
      </p:sp>
    </p:spTree>
    <p:extLst>
      <p:ext uri="{BB962C8B-B14F-4D97-AF65-F5344CB8AC3E}">
        <p14:creationId xmlns:p14="http://schemas.microsoft.com/office/powerpoint/2010/main" val="1870742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39F8-6E82-4157-8EAF-2C985C14E42F}"/>
              </a:ext>
            </a:extLst>
          </p:cNvPr>
          <p:cNvSpPr>
            <a:spLocks noGrp="1"/>
          </p:cNvSpPr>
          <p:nvPr>
            <p:ph type="title"/>
          </p:nvPr>
        </p:nvSpPr>
        <p:spPr/>
        <p:txBody>
          <a:bodyPr vert="horz" lIns="60960" tIns="30480" rIns="60960" bIns="30480" rtlCol="0" anchor="ctr">
            <a:normAutofit/>
          </a:bodyPr>
          <a:lstStyle/>
          <a:p>
            <a:pPr defTabSz="609630"/>
            <a:r>
              <a:rPr lang="en-US" dirty="0">
                <a:solidFill>
                  <a:schemeClr val="bg1"/>
                </a:solidFill>
              </a:rPr>
              <a:t>Policy and Remediation</a:t>
            </a:r>
          </a:p>
        </p:txBody>
      </p:sp>
      <p:sp>
        <p:nvSpPr>
          <p:cNvPr id="3" name="Content Placeholder 2">
            <a:extLst>
              <a:ext uri="{FF2B5EF4-FFF2-40B4-BE49-F238E27FC236}">
                <a16:creationId xmlns:a16="http://schemas.microsoft.com/office/drawing/2014/main" id="{663072DF-3FD8-410C-A7D0-F4E9660C1BD3}"/>
              </a:ext>
            </a:extLst>
          </p:cNvPr>
          <p:cNvSpPr>
            <a:spLocks noGrp="1"/>
          </p:cNvSpPr>
          <p:nvPr>
            <p:ph idx="1"/>
          </p:nvPr>
        </p:nvSpPr>
        <p:spPr/>
        <p:txBody>
          <a:bodyPr vert="horz" lIns="60960" tIns="30480" rIns="60960" bIns="30480" rtlCol="0" anchor="t">
            <a:normAutofit/>
          </a:bodyPr>
          <a:lstStyle/>
          <a:p>
            <a:pPr defTabSz="609630">
              <a:lnSpc>
                <a:spcPct val="100000"/>
              </a:lnSpc>
              <a:spcBef>
                <a:spcPts val="0"/>
              </a:spcBef>
              <a:spcAft>
                <a:spcPts val="2400"/>
              </a:spcAft>
            </a:pPr>
            <a:r>
              <a:rPr lang="en-US" sz="3200" dirty="0">
                <a:solidFill>
                  <a:schemeClr val="bg1"/>
                </a:solidFill>
                <a:ea typeface="Noto Serif JP" panose="020B0604020202020204" charset="-128"/>
              </a:rPr>
              <a:t>Retain an accessibility consultant</a:t>
            </a:r>
          </a:p>
          <a:p>
            <a:pPr marL="614923" lvl="1" indent="-304815" defTabSz="609630">
              <a:lnSpc>
                <a:spcPct val="100000"/>
              </a:lnSpc>
              <a:spcBef>
                <a:spcPts val="0"/>
              </a:spcBef>
              <a:spcAft>
                <a:spcPts val="2400"/>
              </a:spcAft>
              <a:buFont typeface="Wingdings" panose="05000000000000000000" pitchFamily="2" charset="2"/>
              <a:buChar char="Ø"/>
            </a:pPr>
            <a:r>
              <a:rPr lang="en-US" sz="3200" dirty="0">
                <a:solidFill>
                  <a:schemeClr val="bg1"/>
                </a:solidFill>
              </a:rPr>
              <a:t>They can help you build safeguards into your contracts to protect against client liability for inaccessible deliverables</a:t>
            </a:r>
          </a:p>
          <a:p>
            <a:pPr marL="614923" lvl="1" indent="-304815" defTabSz="609630">
              <a:lnSpc>
                <a:spcPct val="100000"/>
              </a:lnSpc>
              <a:spcBef>
                <a:spcPts val="0"/>
              </a:spcBef>
              <a:spcAft>
                <a:spcPts val="2400"/>
              </a:spcAft>
              <a:buFont typeface="Wingdings" panose="05000000000000000000" pitchFamily="2" charset="2"/>
              <a:buChar char="Ø"/>
            </a:pPr>
            <a:r>
              <a:rPr lang="en-US" sz="3200" dirty="0">
                <a:solidFill>
                  <a:schemeClr val="bg1"/>
                </a:solidFill>
              </a:rPr>
              <a:t>Use legal counsel as well to preserve privilege</a:t>
            </a:r>
          </a:p>
          <a:p>
            <a:pPr marL="614923" lvl="1" indent="-304815" defTabSz="609630">
              <a:lnSpc>
                <a:spcPct val="100000"/>
              </a:lnSpc>
              <a:spcBef>
                <a:spcPts val="0"/>
              </a:spcBef>
              <a:spcAft>
                <a:spcPts val="2400"/>
              </a:spcAft>
              <a:buFont typeface="Wingdings" panose="05000000000000000000" pitchFamily="2" charset="2"/>
              <a:buChar char="Ø"/>
            </a:pPr>
            <a:r>
              <a:rPr lang="en-US" sz="3200" dirty="0">
                <a:solidFill>
                  <a:schemeClr val="bg1"/>
                </a:solidFill>
              </a:rPr>
              <a:t>Using online accessibility widgets is not sufficient</a:t>
            </a:r>
          </a:p>
        </p:txBody>
      </p:sp>
    </p:spTree>
    <p:extLst>
      <p:ext uri="{BB962C8B-B14F-4D97-AF65-F5344CB8AC3E}">
        <p14:creationId xmlns:p14="http://schemas.microsoft.com/office/powerpoint/2010/main" val="3110884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6121AE5-0E12-45E5-B904-068646F0343B}"/>
              </a:ext>
            </a:extLst>
          </p:cNvPr>
          <p:cNvSpPr>
            <a:spLocks noGrp="1"/>
          </p:cNvSpPr>
          <p:nvPr>
            <p:ph type="body" sz="quarter" idx="10"/>
          </p:nvPr>
        </p:nvSpPr>
        <p:spPr/>
        <p:txBody>
          <a:bodyPr/>
          <a:lstStyle/>
          <a:p>
            <a:r>
              <a:rPr lang="en-US" dirty="0"/>
              <a:t>Accessibility Statements</a:t>
            </a:r>
          </a:p>
        </p:txBody>
      </p:sp>
      <p:sp>
        <p:nvSpPr>
          <p:cNvPr id="10" name="Text Placeholder 9">
            <a:extLst>
              <a:ext uri="{FF2B5EF4-FFF2-40B4-BE49-F238E27FC236}">
                <a16:creationId xmlns:a16="http://schemas.microsoft.com/office/drawing/2014/main" id="{79FF1213-3FFA-4882-823B-A8B4542D6CA7}"/>
              </a:ext>
            </a:extLst>
          </p:cNvPr>
          <p:cNvSpPr>
            <a:spLocks noGrp="1"/>
          </p:cNvSpPr>
          <p:nvPr>
            <p:ph type="body" sz="quarter" idx="12"/>
          </p:nvPr>
        </p:nvSpPr>
        <p:spPr>
          <a:xfrm>
            <a:off x="650583" y="1724025"/>
            <a:ext cx="5547016" cy="638175"/>
          </a:xfrm>
        </p:spPr>
        <p:txBody>
          <a:bodyPr>
            <a:noAutofit/>
          </a:bodyPr>
          <a:lstStyle/>
          <a:p>
            <a:pPr>
              <a:lnSpc>
                <a:spcPct val="120000"/>
              </a:lnSpc>
              <a:spcBef>
                <a:spcPts val="0"/>
              </a:spcBef>
              <a:spcAft>
                <a:spcPts val="400"/>
              </a:spcAft>
            </a:pPr>
            <a:r>
              <a:rPr lang="en-US" sz="1467" spc="-40" dirty="0"/>
              <a:t>A prominently displayed accessibility statement on your website reduces your potential legal exposure for an ADA website claim</a:t>
            </a:r>
          </a:p>
        </p:txBody>
      </p:sp>
      <p:sp>
        <p:nvSpPr>
          <p:cNvPr id="11" name="Text Placeholder 10">
            <a:extLst>
              <a:ext uri="{FF2B5EF4-FFF2-40B4-BE49-F238E27FC236}">
                <a16:creationId xmlns:a16="http://schemas.microsoft.com/office/drawing/2014/main" id="{41AC5B20-DD42-4989-80BA-68A5F0B766D9}"/>
              </a:ext>
            </a:extLst>
          </p:cNvPr>
          <p:cNvSpPr>
            <a:spLocks noGrp="1"/>
          </p:cNvSpPr>
          <p:nvPr>
            <p:ph type="body" sz="quarter" idx="13"/>
          </p:nvPr>
        </p:nvSpPr>
        <p:spPr>
          <a:xfrm>
            <a:off x="650584" y="2748021"/>
            <a:ext cx="5547016" cy="884179"/>
          </a:xfrm>
        </p:spPr>
        <p:txBody>
          <a:bodyPr>
            <a:normAutofit/>
          </a:bodyPr>
          <a:lstStyle/>
          <a:p>
            <a:pPr>
              <a:lnSpc>
                <a:spcPct val="100000"/>
              </a:lnSpc>
              <a:spcBef>
                <a:spcPts val="0"/>
              </a:spcBef>
              <a:spcAft>
                <a:spcPts val="400"/>
              </a:spcAft>
            </a:pPr>
            <a:r>
              <a:rPr lang="en-US" sz="1467" dirty="0"/>
              <a:t>If you are an owner or operator of a place of public accommodation, hopefully your website already contains an accessibility statement.  </a:t>
            </a:r>
          </a:p>
          <a:p>
            <a:endParaRPr lang="en-US" dirty="0"/>
          </a:p>
        </p:txBody>
      </p:sp>
      <p:sp>
        <p:nvSpPr>
          <p:cNvPr id="12" name="Text Placeholder 11">
            <a:extLst>
              <a:ext uri="{FF2B5EF4-FFF2-40B4-BE49-F238E27FC236}">
                <a16:creationId xmlns:a16="http://schemas.microsoft.com/office/drawing/2014/main" id="{9809A785-1264-4E7E-A8B8-742F617F9F2F}"/>
              </a:ext>
            </a:extLst>
          </p:cNvPr>
          <p:cNvSpPr>
            <a:spLocks noGrp="1"/>
          </p:cNvSpPr>
          <p:nvPr>
            <p:ph type="body" sz="quarter" idx="14"/>
          </p:nvPr>
        </p:nvSpPr>
        <p:spPr>
          <a:xfrm>
            <a:off x="650584" y="3857625"/>
            <a:ext cx="5547015" cy="544572"/>
          </a:xfrm>
        </p:spPr>
        <p:txBody>
          <a:bodyPr>
            <a:normAutofit fontScale="92500" lnSpcReduction="20000"/>
          </a:bodyPr>
          <a:lstStyle/>
          <a:p>
            <a:pPr>
              <a:lnSpc>
                <a:spcPct val="110000"/>
              </a:lnSpc>
              <a:spcBef>
                <a:spcPts val="0"/>
              </a:spcBef>
            </a:pPr>
            <a:r>
              <a:rPr lang="en-US" sz="1600" dirty="0"/>
              <a:t>At a minimum, it should include language that your website and your property are accessible to all guests.</a:t>
            </a:r>
          </a:p>
          <a:p>
            <a:endParaRPr lang="en-US" dirty="0"/>
          </a:p>
        </p:txBody>
      </p:sp>
      <p:sp>
        <p:nvSpPr>
          <p:cNvPr id="13" name="Text Placeholder 12">
            <a:extLst>
              <a:ext uri="{FF2B5EF4-FFF2-40B4-BE49-F238E27FC236}">
                <a16:creationId xmlns:a16="http://schemas.microsoft.com/office/drawing/2014/main" id="{33CA7AF7-6C6D-44EC-B361-5878BB24F3F9}"/>
              </a:ext>
            </a:extLst>
          </p:cNvPr>
          <p:cNvSpPr>
            <a:spLocks noGrp="1"/>
          </p:cNvSpPr>
          <p:nvPr>
            <p:ph type="body" sz="quarter" idx="15"/>
          </p:nvPr>
        </p:nvSpPr>
        <p:spPr>
          <a:xfrm>
            <a:off x="650584" y="4729222"/>
            <a:ext cx="5547015" cy="884179"/>
          </a:xfrm>
        </p:spPr>
        <p:txBody>
          <a:bodyPr>
            <a:normAutofit lnSpcReduction="10000"/>
          </a:bodyPr>
          <a:lstStyle/>
          <a:p>
            <a:pPr>
              <a:lnSpc>
                <a:spcPct val="120000"/>
              </a:lnSpc>
              <a:spcBef>
                <a:spcPts val="0"/>
              </a:spcBef>
            </a:pPr>
            <a:r>
              <a:rPr lang="en-US" sz="1467" dirty="0"/>
              <a:t>It should also provide a phone number, email address, and contact person for questions regarding potential accommodations that can be made. </a:t>
            </a:r>
          </a:p>
          <a:p>
            <a:endParaRPr lang="en-US" dirty="0"/>
          </a:p>
        </p:txBody>
      </p:sp>
    </p:spTree>
    <p:extLst>
      <p:ext uri="{BB962C8B-B14F-4D97-AF65-F5344CB8AC3E}">
        <p14:creationId xmlns:p14="http://schemas.microsoft.com/office/powerpoint/2010/main" val="2771997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C32F02-DE7E-44E1-B629-B6DB38E60A98}"/>
              </a:ext>
            </a:extLst>
          </p:cNvPr>
          <p:cNvSpPr>
            <a:spLocks noGrp="1"/>
          </p:cNvSpPr>
          <p:nvPr>
            <p:ph type="title"/>
          </p:nvPr>
        </p:nvSpPr>
        <p:spPr/>
        <p:txBody>
          <a:bodyPr vert="horz" lIns="60960" tIns="30480" rIns="60960" bIns="30480" rtlCol="0" anchor="ctr">
            <a:normAutofit/>
          </a:bodyPr>
          <a:lstStyle/>
          <a:p>
            <a:pPr defTabSz="609630"/>
            <a:r>
              <a:rPr lang="en-US" sz="3934" dirty="0">
                <a:solidFill>
                  <a:schemeClr val="bg1"/>
                </a:solidFill>
              </a:rPr>
              <a:t>Question to End This Topic</a:t>
            </a:r>
          </a:p>
        </p:txBody>
      </p:sp>
      <p:sp>
        <p:nvSpPr>
          <p:cNvPr id="5" name="Content Placeholder 4">
            <a:extLst>
              <a:ext uri="{FF2B5EF4-FFF2-40B4-BE49-F238E27FC236}">
                <a16:creationId xmlns:a16="http://schemas.microsoft.com/office/drawing/2014/main" id="{785A2C88-C822-452B-8CC7-86772DAB80FC}"/>
              </a:ext>
            </a:extLst>
          </p:cNvPr>
          <p:cNvSpPr>
            <a:spLocks noGrp="1"/>
          </p:cNvSpPr>
          <p:nvPr>
            <p:ph idx="1"/>
          </p:nvPr>
        </p:nvSpPr>
        <p:spPr/>
        <p:txBody>
          <a:bodyPr vert="horz" lIns="60960" tIns="30480" rIns="60960" bIns="30480" rtlCol="0" anchor="t">
            <a:normAutofit/>
          </a:bodyPr>
          <a:lstStyle/>
          <a:p>
            <a:pPr defTabSz="609630"/>
            <a:r>
              <a:rPr lang="en-US" sz="3600" spc="-80" dirty="0">
                <a:solidFill>
                  <a:schemeClr val="bg1"/>
                </a:solidFill>
                <a:latin typeface="Noto Serif JP" panose="020B0604020202020204" charset="-128"/>
                <a:ea typeface="Noto Serif JP" panose="020B0604020202020204" charset="-128"/>
              </a:rPr>
              <a:t>A business already has been sued for purported ADA violations relating to its website.  </a:t>
            </a:r>
          </a:p>
          <a:p>
            <a:pPr indent="-152408" defTabSz="609630">
              <a:buFont typeface="Arial" panose="020B0604020202020204" pitchFamily="34" charset="0"/>
              <a:buChar char="•"/>
            </a:pPr>
            <a:endParaRPr lang="en-US" sz="3600" u="sng" dirty="0">
              <a:solidFill>
                <a:schemeClr val="bg1"/>
              </a:solidFill>
              <a:latin typeface="Noto Serif JP" panose="020B0604020202020204" charset="-128"/>
              <a:ea typeface="Noto Serif JP" panose="020B0604020202020204" charset="-128"/>
            </a:endParaRPr>
          </a:p>
          <a:p>
            <a:pPr defTabSz="609630"/>
            <a:r>
              <a:rPr lang="en-US" sz="3600" spc="-13" dirty="0">
                <a:solidFill>
                  <a:schemeClr val="bg1"/>
                </a:solidFill>
                <a:latin typeface="Noto Serif JP" panose="020B0604020202020204" charset="-128"/>
                <a:ea typeface="Noto Serif JP" panose="020B0604020202020204" charset="-128"/>
              </a:rPr>
              <a:t>Can that business be sued again for the exact same issues?</a:t>
            </a:r>
          </a:p>
        </p:txBody>
      </p:sp>
    </p:spTree>
    <p:extLst>
      <p:ext uri="{BB962C8B-B14F-4D97-AF65-F5344CB8AC3E}">
        <p14:creationId xmlns:p14="http://schemas.microsoft.com/office/powerpoint/2010/main" val="3811387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4D616A-AECA-4D09-85F8-9D5D8D92D0A8}"/>
              </a:ext>
            </a:extLst>
          </p:cNvPr>
          <p:cNvSpPr>
            <a:spLocks noGrp="1"/>
          </p:cNvSpPr>
          <p:nvPr>
            <p:ph type="title"/>
          </p:nvPr>
        </p:nvSpPr>
        <p:spPr/>
        <p:txBody>
          <a:bodyPr>
            <a:normAutofit/>
          </a:bodyPr>
          <a:lstStyle/>
          <a:p>
            <a:r>
              <a:rPr lang="en-US" dirty="0"/>
              <a:t>Hotel Accessibility Information on Website</a:t>
            </a:r>
          </a:p>
        </p:txBody>
      </p:sp>
      <p:sp>
        <p:nvSpPr>
          <p:cNvPr id="9" name="Content Placeholder 8">
            <a:extLst>
              <a:ext uri="{FF2B5EF4-FFF2-40B4-BE49-F238E27FC236}">
                <a16:creationId xmlns:a16="http://schemas.microsoft.com/office/drawing/2014/main" id="{B7702E21-4B83-4CC8-9E7C-C1F7234EBB42}"/>
              </a:ext>
            </a:extLst>
          </p:cNvPr>
          <p:cNvSpPr>
            <a:spLocks noGrp="1"/>
          </p:cNvSpPr>
          <p:nvPr>
            <p:ph idx="1"/>
          </p:nvPr>
        </p:nvSpPr>
        <p:spPr/>
        <p:txBody>
          <a:bodyPr/>
          <a:lstStyle/>
          <a:p>
            <a:pPr>
              <a:lnSpc>
                <a:spcPct val="100000"/>
              </a:lnSpc>
              <a:spcBef>
                <a:spcPts val="0"/>
              </a:spcBef>
              <a:spcAft>
                <a:spcPts val="400"/>
              </a:spcAft>
            </a:pPr>
            <a:r>
              <a:rPr lang="en-US" dirty="0">
                <a:solidFill>
                  <a:schemeClr val="bg1"/>
                </a:solidFill>
              </a:rPr>
              <a:t>Hotel websites are subject to the ADA because it provides information about their goods and services to the public </a:t>
            </a:r>
          </a:p>
          <a:p>
            <a:pPr marL="990650" lvl="1" indent="-304815">
              <a:lnSpc>
                <a:spcPct val="100000"/>
              </a:lnSpc>
              <a:spcBef>
                <a:spcPts val="0"/>
              </a:spcBef>
              <a:spcAft>
                <a:spcPts val="400"/>
              </a:spcAft>
              <a:buFont typeface="Wingdings" panose="05000000000000000000" pitchFamily="2" charset="2"/>
              <a:buChar char="Ø"/>
            </a:pPr>
            <a:r>
              <a:rPr lang="en-US" dirty="0"/>
              <a:t>ADA regulations – 28 CFR 36.302(e)(I)</a:t>
            </a:r>
          </a:p>
          <a:p>
            <a:pPr marL="914446" lvl="1">
              <a:lnSpc>
                <a:spcPct val="100000"/>
              </a:lnSpc>
              <a:spcBef>
                <a:spcPts val="0"/>
              </a:spcBef>
              <a:spcAft>
                <a:spcPts val="400"/>
              </a:spcAft>
            </a:pPr>
            <a:endParaRPr lang="en-US" dirty="0"/>
          </a:p>
          <a:p>
            <a:pPr>
              <a:lnSpc>
                <a:spcPct val="100000"/>
              </a:lnSpc>
              <a:spcBef>
                <a:spcPts val="0"/>
              </a:spcBef>
              <a:spcAft>
                <a:spcPts val="400"/>
              </a:spcAft>
            </a:pPr>
            <a:r>
              <a:rPr lang="en-US" dirty="0">
                <a:solidFill>
                  <a:schemeClr val="bg1"/>
                </a:solidFill>
              </a:rPr>
              <a:t>A public accommodation that owns, leases, or operates a place of lodging shall:</a:t>
            </a:r>
          </a:p>
          <a:p>
            <a:pPr marL="1028751" lvl="1" indent="-342917">
              <a:lnSpc>
                <a:spcPct val="100000"/>
              </a:lnSpc>
              <a:spcBef>
                <a:spcPts val="0"/>
              </a:spcBef>
              <a:spcAft>
                <a:spcPts val="400"/>
              </a:spcAft>
              <a:buFont typeface="+mj-lt"/>
              <a:buAutoNum type="romanLcPeriod"/>
            </a:pPr>
            <a:r>
              <a:rPr lang="en-US" dirty="0"/>
              <a:t>Modify its policies, practices, or procedures to ensure that individuals with disabilities can make reservations for accessible guest rooms during the same hours and in the same manner as individuals who do not need accessible rooms;</a:t>
            </a:r>
          </a:p>
          <a:p>
            <a:pPr marL="914446" lvl="1"/>
            <a:endParaRPr lang="en-US" dirty="0"/>
          </a:p>
        </p:txBody>
      </p:sp>
    </p:spTree>
    <p:extLst>
      <p:ext uri="{BB962C8B-B14F-4D97-AF65-F5344CB8AC3E}">
        <p14:creationId xmlns:p14="http://schemas.microsoft.com/office/powerpoint/2010/main" val="247012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80A58-E7D5-3285-043C-C3BDEE1081C5}"/>
              </a:ext>
            </a:extLst>
          </p:cNvPr>
          <p:cNvSpPr>
            <a:spLocks noGrp="1"/>
          </p:cNvSpPr>
          <p:nvPr>
            <p:ph type="title"/>
          </p:nvPr>
        </p:nvSpPr>
        <p:spPr/>
        <p:txBody>
          <a:bodyPr>
            <a:normAutofit fontScale="90000"/>
          </a:bodyPr>
          <a:lstStyle/>
          <a:p>
            <a:r>
              <a:rPr lang="en-US" dirty="0"/>
              <a:t>Jordan B. Schwartz</a:t>
            </a:r>
          </a:p>
        </p:txBody>
      </p:sp>
      <p:pic>
        <p:nvPicPr>
          <p:cNvPr id="10" name="Picture Placeholder 9" descr="A person in a suit and tie&#10;&#10;Description automatically generated with medium confidence">
            <a:extLst>
              <a:ext uri="{FF2B5EF4-FFF2-40B4-BE49-F238E27FC236}">
                <a16:creationId xmlns:a16="http://schemas.microsoft.com/office/drawing/2014/main" id="{7B2D611D-6BFF-7EBA-4C0D-74C79221914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546" r="7546"/>
          <a:stretch>
            <a:fillRect/>
          </a:stretch>
        </p:blipFill>
        <p:spPr/>
      </p:pic>
      <p:sp>
        <p:nvSpPr>
          <p:cNvPr id="4" name="Subtitle 3">
            <a:extLst>
              <a:ext uri="{FF2B5EF4-FFF2-40B4-BE49-F238E27FC236}">
                <a16:creationId xmlns:a16="http://schemas.microsoft.com/office/drawing/2014/main" id="{79B304BB-B488-6438-1F38-18E450E70606}"/>
              </a:ext>
            </a:extLst>
          </p:cNvPr>
          <p:cNvSpPr>
            <a:spLocks noGrp="1"/>
          </p:cNvSpPr>
          <p:nvPr>
            <p:ph type="subTitle" idx="1"/>
          </p:nvPr>
        </p:nvSpPr>
        <p:spPr/>
        <p:txBody>
          <a:bodyPr/>
          <a:lstStyle/>
          <a:p>
            <a:r>
              <a:rPr lang="en-US" dirty="0"/>
              <a:t>PARTNER, CONN MACIEL CAREY LLP</a:t>
            </a:r>
            <a:endParaRPr lang="en-US" spc="190" dirty="0"/>
          </a:p>
        </p:txBody>
      </p:sp>
      <p:sp>
        <p:nvSpPr>
          <p:cNvPr id="5" name="Content Placeholder 4">
            <a:extLst>
              <a:ext uri="{FF2B5EF4-FFF2-40B4-BE49-F238E27FC236}">
                <a16:creationId xmlns:a16="http://schemas.microsoft.com/office/drawing/2014/main" id="{FD4A3202-6E45-1C5A-0AD7-5BB9CC6BE300}"/>
              </a:ext>
            </a:extLst>
          </p:cNvPr>
          <p:cNvSpPr>
            <a:spLocks noGrp="1"/>
          </p:cNvSpPr>
          <p:nvPr>
            <p:ph idx="14"/>
          </p:nvPr>
        </p:nvSpPr>
        <p:spPr/>
        <p:txBody>
          <a:bodyPr>
            <a:normAutofit/>
          </a:bodyPr>
          <a:lstStyle/>
          <a:p>
            <a:r>
              <a:rPr lang="en-US" sz="2000" dirty="0"/>
              <a:t>Defends employers in litigation at both federal and state levels</a:t>
            </a:r>
          </a:p>
        </p:txBody>
      </p:sp>
      <p:sp>
        <p:nvSpPr>
          <p:cNvPr id="6" name="Content Placeholder 5">
            <a:extLst>
              <a:ext uri="{FF2B5EF4-FFF2-40B4-BE49-F238E27FC236}">
                <a16:creationId xmlns:a16="http://schemas.microsoft.com/office/drawing/2014/main" id="{B3779409-75D1-9EF8-3B67-737A033FCFA8}"/>
              </a:ext>
            </a:extLst>
          </p:cNvPr>
          <p:cNvSpPr>
            <a:spLocks noGrp="1"/>
          </p:cNvSpPr>
          <p:nvPr>
            <p:ph idx="15"/>
          </p:nvPr>
        </p:nvSpPr>
        <p:spPr/>
        <p:txBody>
          <a:bodyPr>
            <a:normAutofit/>
          </a:bodyPr>
          <a:lstStyle/>
          <a:p>
            <a:r>
              <a:rPr lang="en-US" sz="2000" dirty="0"/>
              <a:t>Counsel employers on compliance with federal and state law</a:t>
            </a:r>
          </a:p>
        </p:txBody>
      </p:sp>
      <p:sp>
        <p:nvSpPr>
          <p:cNvPr id="7" name="Content Placeholder 6">
            <a:extLst>
              <a:ext uri="{FF2B5EF4-FFF2-40B4-BE49-F238E27FC236}">
                <a16:creationId xmlns:a16="http://schemas.microsoft.com/office/drawing/2014/main" id="{64001A72-DF3D-D777-15AF-27FEEA30AA57}"/>
              </a:ext>
            </a:extLst>
          </p:cNvPr>
          <p:cNvSpPr>
            <a:spLocks noGrp="1"/>
          </p:cNvSpPr>
          <p:nvPr>
            <p:ph idx="16"/>
          </p:nvPr>
        </p:nvSpPr>
        <p:spPr/>
        <p:txBody>
          <a:bodyPr>
            <a:noAutofit/>
          </a:bodyPr>
          <a:lstStyle/>
          <a:p>
            <a:r>
              <a:rPr lang="en-US" sz="2000" dirty="0"/>
              <a:t>Visits hotels and other places of public accommodation to proactively advise on all aspects of compliance with Title III of the Americans with Disabilities Act.</a:t>
            </a:r>
          </a:p>
        </p:txBody>
      </p:sp>
      <p:sp>
        <p:nvSpPr>
          <p:cNvPr id="8" name="Text Placeholder 7">
            <a:extLst>
              <a:ext uri="{FF2B5EF4-FFF2-40B4-BE49-F238E27FC236}">
                <a16:creationId xmlns:a16="http://schemas.microsoft.com/office/drawing/2014/main" id="{C86FA43C-07B0-C70B-CB10-19F378C5BA2A}"/>
              </a:ext>
            </a:extLst>
          </p:cNvPr>
          <p:cNvSpPr>
            <a:spLocks noGrp="1"/>
          </p:cNvSpPr>
          <p:nvPr>
            <p:ph type="body" sz="quarter" idx="17"/>
          </p:nvPr>
        </p:nvSpPr>
        <p:spPr/>
        <p:txBody>
          <a:bodyPr/>
          <a:lstStyle/>
          <a:p>
            <a:r>
              <a:rPr lang="en-US" spc="190" dirty="0"/>
              <a:t>WASHINGTON, DC</a:t>
            </a:r>
          </a:p>
        </p:txBody>
      </p:sp>
    </p:spTree>
    <p:extLst>
      <p:ext uri="{BB962C8B-B14F-4D97-AF65-F5344CB8AC3E}">
        <p14:creationId xmlns:p14="http://schemas.microsoft.com/office/powerpoint/2010/main" val="3944022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4D616A-AECA-4D09-85F8-9D5D8D92D0A8}"/>
              </a:ext>
            </a:extLst>
          </p:cNvPr>
          <p:cNvSpPr>
            <a:spLocks noGrp="1"/>
          </p:cNvSpPr>
          <p:nvPr>
            <p:ph type="title"/>
          </p:nvPr>
        </p:nvSpPr>
        <p:spPr>
          <a:xfrm>
            <a:off x="863600" y="3752849"/>
            <a:ext cx="3048001" cy="2452687"/>
          </a:xfrm>
        </p:spPr>
        <p:txBody>
          <a:bodyPr anchor="ctr">
            <a:normAutofit/>
          </a:bodyPr>
          <a:lstStyle/>
          <a:p>
            <a:r>
              <a:rPr lang="en-US" sz="3600" dirty="0"/>
              <a:t>Hotel Accessibility Information on Website</a:t>
            </a:r>
          </a:p>
        </p:txBody>
      </p:sp>
      <p:pic>
        <p:nvPicPr>
          <p:cNvPr id="5" name="Picture 4">
            <a:extLst>
              <a:ext uri="{FF2B5EF4-FFF2-40B4-BE49-F238E27FC236}">
                <a16:creationId xmlns:a16="http://schemas.microsoft.com/office/drawing/2014/main" id="{AEDC12FA-E7DB-4009-9B8D-12A7F0C67899}"/>
              </a:ext>
            </a:extLst>
          </p:cNvPr>
          <p:cNvPicPr>
            <a:picLocks noChangeAspect="1"/>
          </p:cNvPicPr>
          <p:nvPr/>
        </p:nvPicPr>
        <p:blipFill rotWithShape="1">
          <a:blip r:embed="rId2">
            <a:extLst>
              <a:ext uri="{28A0092B-C50C-407E-A947-70E740481C1C}">
                <a14:useLocalDpi xmlns:a14="http://schemas.microsoft.com/office/drawing/2010/main" val="0"/>
              </a:ext>
            </a:extLst>
          </a:blip>
          <a:srcRect t="12315" b="7594"/>
          <a:stretch/>
        </p:blipFill>
        <p:spPr>
          <a:xfrm>
            <a:off x="13" y="7"/>
            <a:ext cx="12191987" cy="371060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Content Placeholder 8">
            <a:extLst>
              <a:ext uri="{FF2B5EF4-FFF2-40B4-BE49-F238E27FC236}">
                <a16:creationId xmlns:a16="http://schemas.microsoft.com/office/drawing/2014/main" id="{B7702E21-4B83-4CC8-9E7C-C1F7234EBB42}"/>
              </a:ext>
            </a:extLst>
          </p:cNvPr>
          <p:cNvSpPr>
            <a:spLocks noGrp="1"/>
          </p:cNvSpPr>
          <p:nvPr>
            <p:ph idx="1"/>
          </p:nvPr>
        </p:nvSpPr>
        <p:spPr>
          <a:xfrm>
            <a:off x="4223982" y="4343401"/>
            <a:ext cx="7485413" cy="2031999"/>
          </a:xfrm>
        </p:spPr>
        <p:txBody>
          <a:bodyPr anchor="ctr">
            <a:normAutofit fontScale="92500"/>
          </a:bodyPr>
          <a:lstStyle/>
          <a:p>
            <a:pPr marL="1066853" lvl="1" indent="-381019">
              <a:lnSpc>
                <a:spcPct val="100000"/>
              </a:lnSpc>
              <a:spcBef>
                <a:spcPts val="0"/>
              </a:spcBef>
              <a:spcAft>
                <a:spcPts val="400"/>
              </a:spcAft>
              <a:buFont typeface="+mj-lt"/>
              <a:buAutoNum type="romanLcPeriod" startAt="2"/>
            </a:pPr>
            <a:r>
              <a:rPr lang="en-US" dirty="0"/>
              <a:t>Ensure that </a:t>
            </a:r>
            <a:r>
              <a:rPr lang="en-US" b="1" dirty="0"/>
              <a:t>accessible guest rooms are held for use by individuals with disabilities until all other guest rooms of that type have been rented</a:t>
            </a:r>
            <a:r>
              <a:rPr lang="en-US" dirty="0"/>
              <a:t> and the accessible room requested is the only remaining room of that type;</a:t>
            </a:r>
          </a:p>
          <a:p>
            <a:pPr marL="1066853" lvl="1" indent="-381019">
              <a:spcBef>
                <a:spcPts val="0"/>
              </a:spcBef>
              <a:spcAft>
                <a:spcPts val="400"/>
              </a:spcAft>
              <a:buFont typeface="+mj-lt"/>
              <a:buAutoNum type="romanLcPeriod" startAt="2"/>
            </a:pPr>
            <a:endParaRPr lang="en-US" sz="1800" dirty="0"/>
          </a:p>
          <a:p>
            <a:pPr marL="914446" lvl="1"/>
            <a:endParaRPr lang="en-US" sz="1800" dirty="0"/>
          </a:p>
        </p:txBody>
      </p:sp>
    </p:spTree>
    <p:extLst>
      <p:ext uri="{BB962C8B-B14F-4D97-AF65-F5344CB8AC3E}">
        <p14:creationId xmlns:p14="http://schemas.microsoft.com/office/powerpoint/2010/main" val="4241367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4D616A-AECA-4D09-85F8-9D5D8D92D0A8}"/>
              </a:ext>
            </a:extLst>
          </p:cNvPr>
          <p:cNvSpPr>
            <a:spLocks noGrp="1"/>
          </p:cNvSpPr>
          <p:nvPr>
            <p:ph type="title"/>
          </p:nvPr>
        </p:nvSpPr>
        <p:spPr/>
        <p:txBody>
          <a:bodyPr>
            <a:normAutofit/>
          </a:bodyPr>
          <a:lstStyle/>
          <a:p>
            <a:r>
              <a:rPr lang="en-US" dirty="0"/>
              <a:t>Hotel Accessibility Information on Website</a:t>
            </a:r>
          </a:p>
        </p:txBody>
      </p:sp>
      <p:sp>
        <p:nvSpPr>
          <p:cNvPr id="9" name="Content Placeholder 8">
            <a:extLst>
              <a:ext uri="{FF2B5EF4-FFF2-40B4-BE49-F238E27FC236}">
                <a16:creationId xmlns:a16="http://schemas.microsoft.com/office/drawing/2014/main" id="{B7702E21-4B83-4CC8-9E7C-C1F7234EBB42}"/>
              </a:ext>
            </a:extLst>
          </p:cNvPr>
          <p:cNvSpPr>
            <a:spLocks noGrp="1"/>
          </p:cNvSpPr>
          <p:nvPr>
            <p:ph idx="1"/>
          </p:nvPr>
        </p:nvSpPr>
        <p:spPr/>
        <p:txBody>
          <a:bodyPr>
            <a:normAutofit fontScale="92500" lnSpcReduction="20000"/>
          </a:bodyPr>
          <a:lstStyle/>
          <a:p>
            <a:pPr marL="1257363" lvl="1" indent="-571529">
              <a:lnSpc>
                <a:spcPct val="120000"/>
              </a:lnSpc>
              <a:spcBef>
                <a:spcPts val="0"/>
              </a:spcBef>
              <a:spcAft>
                <a:spcPts val="800"/>
              </a:spcAft>
              <a:buFont typeface="+mj-lt"/>
              <a:buAutoNum type="romanLcPeriod" startAt="3"/>
            </a:pPr>
            <a:r>
              <a:rPr lang="en-US" sz="2933" dirty="0"/>
              <a:t>Reserve, upon request, accessible guest rooms or specific types of </a:t>
            </a:r>
            <a:r>
              <a:rPr lang="en-US" sz="2933" b="1" u="sng" dirty="0"/>
              <a:t>guest rooms and ensure that the guest room requested are blocked and removed from all reservations systems; </a:t>
            </a:r>
          </a:p>
          <a:p>
            <a:pPr marL="1257363" lvl="1" indent="-571529">
              <a:lnSpc>
                <a:spcPct val="120000"/>
              </a:lnSpc>
              <a:spcBef>
                <a:spcPts val="0"/>
              </a:spcBef>
              <a:spcAft>
                <a:spcPts val="800"/>
              </a:spcAft>
              <a:buFont typeface="+mj-lt"/>
              <a:buAutoNum type="romanLcPeriod" startAt="3"/>
            </a:pPr>
            <a:r>
              <a:rPr lang="en-US" sz="2933" dirty="0"/>
              <a:t>Guarantee that </a:t>
            </a:r>
            <a:r>
              <a:rPr lang="en-US" sz="2933" b="1" u="sng" dirty="0"/>
              <a:t>the specific accessible guest room reserved through its reservations service is held for the reserving customer,</a:t>
            </a:r>
            <a:r>
              <a:rPr lang="en-US" sz="2933" b="1" dirty="0"/>
              <a:t> </a:t>
            </a:r>
            <a:r>
              <a:rPr lang="en-US" sz="2933" dirty="0"/>
              <a:t>regardless of whether a specific room is held in response to reservations made by others;</a:t>
            </a:r>
          </a:p>
          <a:p>
            <a:pPr marL="1257363" lvl="1" indent="-571529">
              <a:lnSpc>
                <a:spcPct val="100000"/>
              </a:lnSpc>
              <a:spcBef>
                <a:spcPts val="0"/>
              </a:spcBef>
              <a:spcAft>
                <a:spcPts val="400"/>
              </a:spcAft>
              <a:buFont typeface="+mj-lt"/>
              <a:buAutoNum type="romanLcPeriod" startAt="3"/>
            </a:pPr>
            <a:endParaRPr lang="en-US" sz="2933" dirty="0"/>
          </a:p>
          <a:p>
            <a:pPr marL="1066853" lvl="1" indent="-381019">
              <a:lnSpc>
                <a:spcPct val="100000"/>
              </a:lnSpc>
              <a:spcBef>
                <a:spcPts val="0"/>
              </a:spcBef>
              <a:spcAft>
                <a:spcPts val="400"/>
              </a:spcAft>
              <a:buFont typeface="+mj-lt"/>
              <a:buAutoNum type="romanLcPeriod" startAt="3"/>
            </a:pPr>
            <a:endParaRPr lang="en-US" sz="1867" dirty="0"/>
          </a:p>
          <a:p>
            <a:pPr marL="914446" lvl="1"/>
            <a:endParaRPr lang="en-US" dirty="0"/>
          </a:p>
        </p:txBody>
      </p:sp>
    </p:spTree>
    <p:extLst>
      <p:ext uri="{BB962C8B-B14F-4D97-AF65-F5344CB8AC3E}">
        <p14:creationId xmlns:p14="http://schemas.microsoft.com/office/powerpoint/2010/main" val="1412157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4D616A-AECA-4D09-85F8-9D5D8D92D0A8}"/>
              </a:ext>
            </a:extLst>
          </p:cNvPr>
          <p:cNvSpPr>
            <a:spLocks noGrp="1"/>
          </p:cNvSpPr>
          <p:nvPr>
            <p:ph type="title"/>
          </p:nvPr>
        </p:nvSpPr>
        <p:spPr/>
        <p:txBody>
          <a:bodyPr>
            <a:normAutofit/>
          </a:bodyPr>
          <a:lstStyle/>
          <a:p>
            <a:r>
              <a:rPr lang="en-US" dirty="0"/>
              <a:t>Hotel Accessibility Information on Website</a:t>
            </a:r>
          </a:p>
        </p:txBody>
      </p:sp>
      <p:sp>
        <p:nvSpPr>
          <p:cNvPr id="9" name="Content Placeholder 8">
            <a:extLst>
              <a:ext uri="{FF2B5EF4-FFF2-40B4-BE49-F238E27FC236}">
                <a16:creationId xmlns:a16="http://schemas.microsoft.com/office/drawing/2014/main" id="{B7702E21-4B83-4CC8-9E7C-C1F7234EBB42}"/>
              </a:ext>
            </a:extLst>
          </p:cNvPr>
          <p:cNvSpPr>
            <a:spLocks noGrp="1"/>
          </p:cNvSpPr>
          <p:nvPr>
            <p:ph idx="1"/>
          </p:nvPr>
        </p:nvSpPr>
        <p:spPr/>
        <p:txBody>
          <a:bodyPr>
            <a:normAutofit/>
          </a:bodyPr>
          <a:lstStyle/>
          <a:p>
            <a:pPr marL="1257363" lvl="1" indent="-571529">
              <a:lnSpc>
                <a:spcPct val="120000"/>
              </a:lnSpc>
              <a:spcBef>
                <a:spcPts val="0"/>
              </a:spcBef>
              <a:spcAft>
                <a:spcPts val="800"/>
              </a:spcAft>
              <a:buFont typeface="+mj-lt"/>
              <a:buAutoNum type="romanLcPeriod" startAt="5"/>
            </a:pPr>
            <a:r>
              <a:rPr lang="en-US" sz="3200" b="1" u="sng" dirty="0"/>
              <a:t>Identify and describe accessible features in the hotels</a:t>
            </a:r>
            <a:r>
              <a:rPr lang="en-US" sz="3200" dirty="0"/>
              <a:t> and guest rooms offered through its reservations service </a:t>
            </a:r>
            <a:r>
              <a:rPr lang="en-US" sz="3200" b="1" u="sng" dirty="0"/>
              <a:t>in enough detail</a:t>
            </a:r>
            <a:r>
              <a:rPr lang="en-US" sz="3200" dirty="0"/>
              <a:t> to reasonably permit individuals with disabilities to assess independently whether a given hotel or guest room meets his or her accessibility needs.</a:t>
            </a:r>
          </a:p>
          <a:p>
            <a:pPr marL="1257363" lvl="1" indent="-571529">
              <a:lnSpc>
                <a:spcPct val="120000"/>
              </a:lnSpc>
              <a:spcBef>
                <a:spcPts val="0"/>
              </a:spcBef>
              <a:spcAft>
                <a:spcPts val="800"/>
              </a:spcAft>
              <a:buFont typeface="+mj-lt"/>
              <a:buAutoNum type="romanLcPeriod" startAt="5"/>
            </a:pPr>
            <a:endParaRPr lang="en-US" sz="2933" b="1" u="sng" dirty="0"/>
          </a:p>
          <a:p>
            <a:pPr marL="1257363" lvl="1" indent="-571529">
              <a:lnSpc>
                <a:spcPct val="100000"/>
              </a:lnSpc>
              <a:spcBef>
                <a:spcPts val="0"/>
              </a:spcBef>
              <a:spcAft>
                <a:spcPts val="400"/>
              </a:spcAft>
              <a:buFont typeface="+mj-lt"/>
              <a:buAutoNum type="romanLcPeriod" startAt="5"/>
            </a:pPr>
            <a:endParaRPr lang="en-US" sz="2933" dirty="0"/>
          </a:p>
          <a:p>
            <a:pPr marL="1066853" lvl="1" indent="-381019">
              <a:lnSpc>
                <a:spcPct val="100000"/>
              </a:lnSpc>
              <a:spcBef>
                <a:spcPts val="0"/>
              </a:spcBef>
              <a:spcAft>
                <a:spcPts val="400"/>
              </a:spcAft>
              <a:buFont typeface="+mj-lt"/>
              <a:buAutoNum type="romanLcPeriod" startAt="5"/>
            </a:pPr>
            <a:endParaRPr lang="en-US" sz="1867" dirty="0"/>
          </a:p>
          <a:p>
            <a:pPr marL="914446" lvl="1"/>
            <a:endParaRPr lang="en-US" dirty="0"/>
          </a:p>
        </p:txBody>
      </p:sp>
    </p:spTree>
    <p:extLst>
      <p:ext uri="{BB962C8B-B14F-4D97-AF65-F5344CB8AC3E}">
        <p14:creationId xmlns:p14="http://schemas.microsoft.com/office/powerpoint/2010/main" val="2505337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634C76-0285-427F-82F9-A3167254A5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18400" y="-25400"/>
            <a:ext cx="4673601" cy="6901754"/>
          </a:xfrm>
          <a:prstGeom prst="rect">
            <a:avLst/>
          </a:prstGeom>
          <a:ln>
            <a:noFill/>
          </a:ln>
          <a:effectLst>
            <a:outerShdw blurRad="190500" algn="tl" rotWithShape="0">
              <a:srgbClr val="000000">
                <a:alpha val="70000"/>
              </a:srgbClr>
            </a:outerShdw>
          </a:effectLst>
        </p:spPr>
      </p:pic>
      <p:sp>
        <p:nvSpPr>
          <p:cNvPr id="4" name="Title 3">
            <a:extLst>
              <a:ext uri="{FF2B5EF4-FFF2-40B4-BE49-F238E27FC236}">
                <a16:creationId xmlns:a16="http://schemas.microsoft.com/office/drawing/2014/main" id="{ABE9934A-97FB-45A2-8C40-DFB7A1AC8158}"/>
              </a:ext>
            </a:extLst>
          </p:cNvPr>
          <p:cNvSpPr>
            <a:spLocks noGrp="1"/>
          </p:cNvSpPr>
          <p:nvPr>
            <p:ph type="title"/>
          </p:nvPr>
        </p:nvSpPr>
        <p:spPr>
          <a:xfrm>
            <a:off x="838200" y="1143000"/>
            <a:ext cx="6477000" cy="547689"/>
          </a:xfrm>
        </p:spPr>
        <p:txBody>
          <a:bodyPr>
            <a:normAutofit fontScale="90000"/>
          </a:bodyPr>
          <a:lstStyle/>
          <a:p>
            <a:r>
              <a:rPr lang="en-US" dirty="0"/>
              <a:t>Hotel Accessibility Information on Website</a:t>
            </a:r>
          </a:p>
        </p:txBody>
      </p:sp>
      <p:sp>
        <p:nvSpPr>
          <p:cNvPr id="5" name="Content Placeholder 4">
            <a:extLst>
              <a:ext uri="{FF2B5EF4-FFF2-40B4-BE49-F238E27FC236}">
                <a16:creationId xmlns:a16="http://schemas.microsoft.com/office/drawing/2014/main" id="{FD94A5F3-9781-41A9-8144-90BE7934F9E2}"/>
              </a:ext>
            </a:extLst>
          </p:cNvPr>
          <p:cNvSpPr>
            <a:spLocks noGrp="1"/>
          </p:cNvSpPr>
          <p:nvPr>
            <p:ph idx="1"/>
          </p:nvPr>
        </p:nvSpPr>
        <p:spPr>
          <a:xfrm>
            <a:off x="838200" y="2616200"/>
            <a:ext cx="10515600" cy="3810000"/>
          </a:xfrm>
        </p:spPr>
        <p:txBody>
          <a:bodyPr>
            <a:normAutofit fontScale="92500" lnSpcReduction="10000"/>
          </a:bodyPr>
          <a:lstStyle/>
          <a:p>
            <a:pPr marL="304815" indent="-304815">
              <a:lnSpc>
                <a:spcPct val="100000"/>
              </a:lnSpc>
              <a:spcBef>
                <a:spcPts val="0"/>
              </a:spcBef>
              <a:spcAft>
                <a:spcPts val="1600"/>
              </a:spcAft>
              <a:buFont typeface="+mj-lt"/>
              <a:buAutoNum type="arabicPeriod"/>
            </a:pPr>
            <a:r>
              <a:rPr lang="en-US" sz="2400" dirty="0"/>
              <a:t>At a minimum, provide information regarding                                                                whether common areas of your hotel are                                                         accessible</a:t>
            </a:r>
          </a:p>
          <a:p>
            <a:pPr marL="304815" indent="-304815">
              <a:lnSpc>
                <a:spcPct val="100000"/>
              </a:lnSpc>
              <a:spcBef>
                <a:spcPts val="0"/>
              </a:spcBef>
              <a:spcAft>
                <a:spcPts val="1600"/>
              </a:spcAft>
              <a:buFont typeface="+mj-lt"/>
              <a:buAutoNum type="arabicPeriod"/>
            </a:pPr>
            <a:r>
              <a:rPr lang="en-US" sz="2400" dirty="0"/>
              <a:t>Where should that information be provided?</a:t>
            </a:r>
          </a:p>
          <a:p>
            <a:pPr marL="1447872" lvl="2" indent="-304815">
              <a:lnSpc>
                <a:spcPct val="100000"/>
              </a:lnSpc>
              <a:spcBef>
                <a:spcPts val="0"/>
              </a:spcBef>
              <a:spcAft>
                <a:spcPts val="1600"/>
              </a:spcAft>
              <a:buFont typeface="Arial" panose="020B0604020202020204" pitchFamily="34" charset="0"/>
              <a:buChar char="•"/>
            </a:pPr>
            <a:r>
              <a:rPr lang="en-US" sz="2133" dirty="0"/>
              <a:t>May depend on specific website layout</a:t>
            </a:r>
          </a:p>
          <a:p>
            <a:pPr marL="304815" indent="-304815">
              <a:lnSpc>
                <a:spcPct val="100000"/>
              </a:lnSpc>
              <a:spcBef>
                <a:spcPts val="0"/>
              </a:spcBef>
              <a:spcAft>
                <a:spcPts val="1600"/>
              </a:spcAft>
              <a:buFont typeface="+mj-lt"/>
              <a:buAutoNum type="arabicPeriod"/>
            </a:pPr>
            <a:r>
              <a:rPr lang="en-US" sz="2400" dirty="0"/>
              <a:t>Are there accessible routes to get to                                                                         these areas?</a:t>
            </a:r>
          </a:p>
          <a:p>
            <a:pPr marL="304815" indent="-304815">
              <a:lnSpc>
                <a:spcPct val="100000"/>
              </a:lnSpc>
              <a:spcBef>
                <a:spcPts val="0"/>
              </a:spcBef>
              <a:spcAft>
                <a:spcPts val="1600"/>
              </a:spcAft>
              <a:buFont typeface="+mj-lt"/>
              <a:buAutoNum type="arabicPeriod"/>
            </a:pPr>
            <a:r>
              <a:rPr lang="en-US" sz="2400" dirty="0"/>
              <a:t>If so, describe those as well.</a:t>
            </a:r>
          </a:p>
          <a:p>
            <a:pPr marL="1447872" lvl="2" indent="-304815">
              <a:lnSpc>
                <a:spcPct val="100000"/>
              </a:lnSpc>
              <a:spcBef>
                <a:spcPts val="0"/>
              </a:spcBef>
              <a:spcAft>
                <a:spcPts val="1600"/>
              </a:spcAft>
              <a:buFont typeface="Arial" panose="020B0604020202020204" pitchFamily="34" charset="0"/>
              <a:buChar char="•"/>
            </a:pPr>
            <a:r>
              <a:rPr lang="en-US" sz="2133" dirty="0"/>
              <a:t>Do not provide inaccurate information!</a:t>
            </a:r>
          </a:p>
        </p:txBody>
      </p:sp>
    </p:spTree>
    <p:extLst>
      <p:ext uri="{BB962C8B-B14F-4D97-AF65-F5344CB8AC3E}">
        <p14:creationId xmlns:p14="http://schemas.microsoft.com/office/powerpoint/2010/main" val="1817354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E9934A-97FB-45A2-8C40-DFB7A1AC8158}"/>
              </a:ext>
            </a:extLst>
          </p:cNvPr>
          <p:cNvSpPr>
            <a:spLocks noGrp="1"/>
          </p:cNvSpPr>
          <p:nvPr>
            <p:ph type="title"/>
          </p:nvPr>
        </p:nvSpPr>
        <p:spPr/>
        <p:txBody>
          <a:bodyPr>
            <a:normAutofit/>
          </a:bodyPr>
          <a:lstStyle/>
          <a:p>
            <a:r>
              <a:rPr lang="en-US" dirty="0"/>
              <a:t>Hotel Accessibility Information on Website</a:t>
            </a:r>
          </a:p>
        </p:txBody>
      </p:sp>
      <p:sp>
        <p:nvSpPr>
          <p:cNvPr id="5" name="Content Placeholder 4">
            <a:extLst>
              <a:ext uri="{FF2B5EF4-FFF2-40B4-BE49-F238E27FC236}">
                <a16:creationId xmlns:a16="http://schemas.microsoft.com/office/drawing/2014/main" id="{FD94A5F3-9781-41A9-8144-90BE7934F9E2}"/>
              </a:ext>
            </a:extLst>
          </p:cNvPr>
          <p:cNvSpPr>
            <a:spLocks noGrp="1"/>
          </p:cNvSpPr>
          <p:nvPr>
            <p:ph idx="1"/>
          </p:nvPr>
        </p:nvSpPr>
        <p:spPr/>
        <p:txBody>
          <a:bodyPr>
            <a:normAutofit/>
          </a:bodyPr>
          <a:lstStyle/>
          <a:p>
            <a:pPr marL="304815" indent="-304815">
              <a:lnSpc>
                <a:spcPct val="100000"/>
              </a:lnSpc>
              <a:spcBef>
                <a:spcPts val="0"/>
              </a:spcBef>
              <a:spcAft>
                <a:spcPts val="2400"/>
              </a:spcAft>
              <a:buFont typeface="+mj-lt"/>
              <a:buAutoNum type="arabicPeriod"/>
            </a:pPr>
            <a:r>
              <a:rPr lang="en-US" dirty="0">
                <a:solidFill>
                  <a:schemeClr val="bg1"/>
                </a:solidFill>
              </a:rPr>
              <a:t>You also need to provide sufficient information regarding the accessibility of your rooms.</a:t>
            </a:r>
          </a:p>
          <a:p>
            <a:pPr marL="304815" indent="-304815">
              <a:lnSpc>
                <a:spcPct val="100000"/>
              </a:lnSpc>
              <a:spcBef>
                <a:spcPts val="0"/>
              </a:spcBef>
              <a:spcAft>
                <a:spcPts val="800"/>
              </a:spcAft>
              <a:buFont typeface="+mj-lt"/>
              <a:buAutoNum type="arabicPeriod"/>
            </a:pPr>
            <a:r>
              <a:rPr lang="en-US" dirty="0">
                <a:solidFill>
                  <a:schemeClr val="bg1"/>
                </a:solidFill>
              </a:rPr>
              <a:t>What does that mean?</a:t>
            </a:r>
          </a:p>
          <a:p>
            <a:pPr marL="1524076" lvl="2" indent="-381019">
              <a:lnSpc>
                <a:spcPct val="100000"/>
              </a:lnSpc>
              <a:spcBef>
                <a:spcPts val="0"/>
              </a:spcBef>
              <a:spcAft>
                <a:spcPts val="2400"/>
              </a:spcAft>
              <a:buFont typeface="Arial" panose="020B0604020202020204" pitchFamily="34" charset="0"/>
              <a:buChar char="•"/>
            </a:pPr>
            <a:r>
              <a:rPr lang="en-US" sz="2800" dirty="0">
                <a:solidFill>
                  <a:schemeClr val="bg1"/>
                </a:solidFill>
              </a:rPr>
              <a:t>Bed type, number of beds, type of bathroom (roll-in shower, tub with accessible seats), non-slip grab bars, etc.</a:t>
            </a:r>
          </a:p>
          <a:p>
            <a:pPr marL="304815" indent="-304815">
              <a:lnSpc>
                <a:spcPct val="100000"/>
              </a:lnSpc>
              <a:spcBef>
                <a:spcPts val="0"/>
              </a:spcBef>
              <a:spcAft>
                <a:spcPts val="800"/>
              </a:spcAft>
              <a:buFont typeface="+mj-lt"/>
              <a:buAutoNum type="arabicPeriod"/>
            </a:pPr>
            <a:r>
              <a:rPr lang="en-US" dirty="0">
                <a:solidFill>
                  <a:schemeClr val="bg1"/>
                </a:solidFill>
              </a:rPr>
              <a:t>How should this information be provided?</a:t>
            </a:r>
          </a:p>
        </p:txBody>
      </p:sp>
    </p:spTree>
    <p:extLst>
      <p:ext uri="{BB962C8B-B14F-4D97-AF65-F5344CB8AC3E}">
        <p14:creationId xmlns:p14="http://schemas.microsoft.com/office/powerpoint/2010/main" val="280636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267E1D-0D81-F7E1-473B-1593FDE46CB9}"/>
              </a:ext>
            </a:extLst>
          </p:cNvPr>
          <p:cNvSpPr>
            <a:spLocks noGrp="1"/>
          </p:cNvSpPr>
          <p:nvPr>
            <p:ph type="title"/>
          </p:nvPr>
        </p:nvSpPr>
        <p:spPr/>
        <p:txBody>
          <a:bodyPr>
            <a:normAutofit fontScale="90000"/>
          </a:bodyPr>
          <a:lstStyle/>
          <a:p>
            <a:r>
              <a:rPr lang="en-US" dirty="0"/>
              <a:t>Be Extremely Careful with Online Travel Agencies</a:t>
            </a:r>
          </a:p>
        </p:txBody>
      </p:sp>
      <p:sp>
        <p:nvSpPr>
          <p:cNvPr id="5" name="Content Placeholder 4">
            <a:extLst>
              <a:ext uri="{FF2B5EF4-FFF2-40B4-BE49-F238E27FC236}">
                <a16:creationId xmlns:a16="http://schemas.microsoft.com/office/drawing/2014/main" id="{9F3521CB-ABC4-E27C-4010-F42D29C0DEAF}"/>
              </a:ext>
            </a:extLst>
          </p:cNvPr>
          <p:cNvSpPr>
            <a:spLocks noGrp="1"/>
          </p:cNvSpPr>
          <p:nvPr>
            <p:ph idx="1"/>
          </p:nvPr>
        </p:nvSpPr>
        <p:spPr/>
        <p:txBody>
          <a:bodyPr anchor="ctr">
            <a:noAutofit/>
          </a:bodyPr>
          <a:lstStyle/>
          <a:p>
            <a:r>
              <a:rPr lang="en-US" sz="1800" dirty="0">
                <a:latin typeface="Noto Serif JP" panose="020B0604020202020204" charset="-128"/>
                <a:ea typeface="Noto Serif JP" panose="020B0604020202020204" charset="-128"/>
              </a:rPr>
              <a:t>The current trend is for plaintiffs to bring lawsuits against hotels based on the failure of an OTA (e.g., Expedia or Orbitz) to provide sufficient accessibility related information about a hotel or allow a guest to reserve an accessible room directly through the OTA.</a:t>
            </a:r>
            <a:endParaRPr lang="en-US" sz="1800" dirty="0"/>
          </a:p>
        </p:txBody>
      </p:sp>
      <p:sp>
        <p:nvSpPr>
          <p:cNvPr id="6" name="Content Placeholder 5">
            <a:extLst>
              <a:ext uri="{FF2B5EF4-FFF2-40B4-BE49-F238E27FC236}">
                <a16:creationId xmlns:a16="http://schemas.microsoft.com/office/drawing/2014/main" id="{2B0965DC-E885-3751-DA47-66442ED430CA}"/>
              </a:ext>
            </a:extLst>
          </p:cNvPr>
          <p:cNvSpPr>
            <a:spLocks noGrp="1"/>
          </p:cNvSpPr>
          <p:nvPr>
            <p:ph idx="13"/>
          </p:nvPr>
        </p:nvSpPr>
        <p:spPr/>
        <p:txBody>
          <a:bodyPr anchor="ctr">
            <a:normAutofit/>
          </a:bodyPr>
          <a:lstStyle/>
          <a:p>
            <a:r>
              <a:rPr lang="en-US" sz="1800" dirty="0">
                <a:latin typeface="Noto Serif JP" panose="020B0604020202020204" charset="-128"/>
                <a:ea typeface="Noto Serif JP" panose="020B0604020202020204" charset="-128"/>
              </a:rPr>
              <a:t>Although the allegations relate to information on Expedia or Orbitz, these lawsuits are against the Hotel, </a:t>
            </a:r>
            <a:r>
              <a:rPr lang="en-US" sz="1800" u="sng" dirty="0">
                <a:latin typeface="Noto Serif JP" panose="020B0604020202020204" charset="-128"/>
                <a:ea typeface="Noto Serif JP" panose="020B0604020202020204" charset="-128"/>
              </a:rPr>
              <a:t>NOT</a:t>
            </a:r>
            <a:r>
              <a:rPr lang="en-US" sz="1800" dirty="0">
                <a:latin typeface="Noto Serif JP" panose="020B0604020202020204" charset="-128"/>
                <a:ea typeface="Noto Serif JP" panose="020B0604020202020204" charset="-128"/>
              </a:rPr>
              <a:t> against the OTA since, per the regs, this information is the responsibility of the Hotel. </a:t>
            </a:r>
            <a:endParaRPr lang="en-US" sz="1800" dirty="0"/>
          </a:p>
        </p:txBody>
      </p:sp>
      <p:sp>
        <p:nvSpPr>
          <p:cNvPr id="7" name="Content Placeholder 6">
            <a:extLst>
              <a:ext uri="{FF2B5EF4-FFF2-40B4-BE49-F238E27FC236}">
                <a16:creationId xmlns:a16="http://schemas.microsoft.com/office/drawing/2014/main" id="{74E254CA-827A-7F05-0052-4955FD81E7EA}"/>
              </a:ext>
            </a:extLst>
          </p:cNvPr>
          <p:cNvSpPr>
            <a:spLocks noGrp="1"/>
          </p:cNvSpPr>
          <p:nvPr>
            <p:ph idx="14"/>
          </p:nvPr>
        </p:nvSpPr>
        <p:spPr/>
        <p:txBody>
          <a:bodyPr anchor="ctr">
            <a:normAutofit/>
          </a:bodyPr>
          <a:lstStyle/>
          <a:p>
            <a:r>
              <a:rPr lang="en-US" sz="1800" dirty="0">
                <a:latin typeface="Noto Serif JP" panose="020B0604020202020204" charset="-128"/>
                <a:ea typeface="Noto Serif JP" panose="020B0604020202020204" charset="-128"/>
              </a:rPr>
              <a:t>Thus, it is critical for hotels to review these OTA websites and ensure that sufficient ADA information is provided.  If the OTA does not provide this information, it is likely that you will be sued.</a:t>
            </a:r>
            <a:endParaRPr lang="en-US" sz="1800" dirty="0"/>
          </a:p>
        </p:txBody>
      </p:sp>
    </p:spTree>
    <p:extLst>
      <p:ext uri="{BB962C8B-B14F-4D97-AF65-F5344CB8AC3E}">
        <p14:creationId xmlns:p14="http://schemas.microsoft.com/office/powerpoint/2010/main" val="2641348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D43779-AFC1-A90E-B9B9-FF7DEDCA0FC3}"/>
              </a:ext>
            </a:extLst>
          </p:cNvPr>
          <p:cNvSpPr>
            <a:spLocks noGrp="1"/>
          </p:cNvSpPr>
          <p:nvPr>
            <p:ph type="body" idx="1"/>
          </p:nvPr>
        </p:nvSpPr>
        <p:spPr/>
        <p:txBody>
          <a:bodyPr/>
          <a:lstStyle/>
          <a:p>
            <a:r>
              <a:rPr lang="en-US" dirty="0"/>
              <a:t>Jordan B. Schwartz</a:t>
            </a:r>
          </a:p>
          <a:p>
            <a:r>
              <a:rPr lang="en-US" dirty="0"/>
              <a:t>202.909.2731</a:t>
            </a:r>
          </a:p>
          <a:p>
            <a:r>
              <a:rPr lang="en-US" dirty="0"/>
              <a:t>jschwartz@connmaciel.com </a:t>
            </a:r>
          </a:p>
        </p:txBody>
      </p:sp>
      <p:pic>
        <p:nvPicPr>
          <p:cNvPr id="3" name="Picture Placeholder 2" descr="A person in a suit and tie&#10;&#10;Description automatically generated with medium confidence">
            <a:extLst>
              <a:ext uri="{FF2B5EF4-FFF2-40B4-BE49-F238E27FC236}">
                <a16:creationId xmlns:a16="http://schemas.microsoft.com/office/drawing/2014/main" id="{55CE6AB8-9F21-2CB9-842F-209B61EAEB72}"/>
              </a:ext>
            </a:extLst>
          </p:cNvPr>
          <p:cNvPicPr>
            <a:picLocks noGrp="1" noChangeAspect="1"/>
          </p:cNvPicPr>
          <p:nvPr>
            <p:ph type="pic" idx="10"/>
          </p:nvPr>
        </p:nvPicPr>
        <p:blipFill>
          <a:blip r:embed="rId2">
            <a:extLst>
              <a:ext uri="{28A0092B-C50C-407E-A947-70E740481C1C}">
                <a14:useLocalDpi xmlns:a14="http://schemas.microsoft.com/office/drawing/2010/main" val="0"/>
              </a:ext>
            </a:extLst>
          </a:blip>
          <a:srcRect t="12383" b="12383"/>
          <a:stretch>
            <a:fillRect/>
          </a:stretch>
        </p:blipFill>
        <p:spPr/>
      </p:pic>
    </p:spTree>
    <p:extLst>
      <p:ext uri="{BB962C8B-B14F-4D97-AF65-F5344CB8AC3E}">
        <p14:creationId xmlns:p14="http://schemas.microsoft.com/office/powerpoint/2010/main" val="795137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FD69-99CA-0CC6-7E7F-41F6A29185BE}"/>
              </a:ext>
            </a:extLst>
          </p:cNvPr>
          <p:cNvSpPr>
            <a:spLocks noGrp="1"/>
          </p:cNvSpPr>
          <p:nvPr>
            <p:ph type="title"/>
          </p:nvPr>
        </p:nvSpPr>
        <p:spPr/>
        <p:txBody>
          <a:bodyPr/>
          <a:lstStyle/>
          <a:p>
            <a:r>
              <a:rPr lang="en-US" dirty="0"/>
              <a:t>Title III Obligations</a:t>
            </a:r>
          </a:p>
        </p:txBody>
      </p:sp>
      <p:grpSp>
        <p:nvGrpSpPr>
          <p:cNvPr id="5" name="Group 4">
            <a:extLst>
              <a:ext uri="{FF2B5EF4-FFF2-40B4-BE49-F238E27FC236}">
                <a16:creationId xmlns:a16="http://schemas.microsoft.com/office/drawing/2014/main" id="{827CD070-C8C4-012F-98EB-E060423334A7}"/>
              </a:ext>
            </a:extLst>
          </p:cNvPr>
          <p:cNvGrpSpPr/>
          <p:nvPr/>
        </p:nvGrpSpPr>
        <p:grpSpPr>
          <a:xfrm>
            <a:off x="838200" y="1827704"/>
            <a:ext cx="10515600" cy="4347178"/>
            <a:chOff x="838200" y="1827704"/>
            <a:chExt cx="10515600" cy="4347178"/>
          </a:xfrm>
          <a:solidFill>
            <a:schemeClr val="accent2">
              <a:lumMod val="75000"/>
            </a:schemeClr>
          </a:solidFill>
        </p:grpSpPr>
        <p:sp>
          <p:nvSpPr>
            <p:cNvPr id="6" name="Freeform: Shape 5">
              <a:extLst>
                <a:ext uri="{FF2B5EF4-FFF2-40B4-BE49-F238E27FC236}">
                  <a16:creationId xmlns:a16="http://schemas.microsoft.com/office/drawing/2014/main" id="{0D9A979C-3E0D-AAD3-A187-C6DFAA836104}"/>
                </a:ext>
              </a:extLst>
            </p:cNvPr>
            <p:cNvSpPr/>
            <p:nvPr/>
          </p:nvSpPr>
          <p:spPr>
            <a:xfrm>
              <a:off x="838200" y="5561913"/>
              <a:ext cx="10515600" cy="612969"/>
            </a:xfrm>
            <a:custGeom>
              <a:avLst/>
              <a:gdLst>
                <a:gd name="connsiteX0" fmla="*/ 0 w 10515600"/>
                <a:gd name="connsiteY0" fmla="*/ 0 h 612969"/>
                <a:gd name="connsiteX1" fmla="*/ 10515600 w 10515600"/>
                <a:gd name="connsiteY1" fmla="*/ 0 h 612969"/>
                <a:gd name="connsiteX2" fmla="*/ 10515600 w 10515600"/>
                <a:gd name="connsiteY2" fmla="*/ 612969 h 612969"/>
                <a:gd name="connsiteX3" fmla="*/ 0 w 10515600"/>
                <a:gd name="connsiteY3" fmla="*/ 612969 h 612969"/>
                <a:gd name="connsiteX4" fmla="*/ 0 w 10515600"/>
                <a:gd name="connsiteY4" fmla="*/ 0 h 61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612969">
                  <a:moveTo>
                    <a:pt x="0" y="0"/>
                  </a:moveTo>
                  <a:lnTo>
                    <a:pt x="10515600" y="0"/>
                  </a:lnTo>
                  <a:lnTo>
                    <a:pt x="10515600" y="612969"/>
                  </a:lnTo>
                  <a:lnTo>
                    <a:pt x="0" y="612969"/>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600" kern="1200" dirty="0"/>
                <a:t>There is no “grandfather” clause </a:t>
              </a:r>
            </a:p>
          </p:txBody>
        </p:sp>
        <p:sp>
          <p:nvSpPr>
            <p:cNvPr id="7" name="Freeform: Shape 6">
              <a:extLst>
                <a:ext uri="{FF2B5EF4-FFF2-40B4-BE49-F238E27FC236}">
                  <a16:creationId xmlns:a16="http://schemas.microsoft.com/office/drawing/2014/main" id="{F14DB6CB-A953-5FAB-1480-B321B3072BD9}"/>
                </a:ext>
              </a:extLst>
            </p:cNvPr>
            <p:cNvSpPr/>
            <p:nvPr/>
          </p:nvSpPr>
          <p:spPr>
            <a:xfrm rot="21600000">
              <a:off x="838200" y="4628360"/>
              <a:ext cx="10515600" cy="942747"/>
            </a:xfrm>
            <a:custGeom>
              <a:avLst/>
              <a:gdLst>
                <a:gd name="connsiteX0" fmla="*/ 0 w 10515600"/>
                <a:gd name="connsiteY0" fmla="*/ 330178 h 942746"/>
                <a:gd name="connsiteX1" fmla="*/ 5139957 w 10515600"/>
                <a:gd name="connsiteY1" fmla="*/ 330178 h 942746"/>
                <a:gd name="connsiteX2" fmla="*/ 5139957 w 10515600"/>
                <a:gd name="connsiteY2" fmla="*/ 235687 h 942746"/>
                <a:gd name="connsiteX3" fmla="*/ 5022114 w 10515600"/>
                <a:gd name="connsiteY3" fmla="*/ 235687 h 942746"/>
                <a:gd name="connsiteX4" fmla="*/ 5257800 w 10515600"/>
                <a:gd name="connsiteY4" fmla="*/ 0 h 942746"/>
                <a:gd name="connsiteX5" fmla="*/ 5493487 w 10515600"/>
                <a:gd name="connsiteY5" fmla="*/ 235687 h 942746"/>
                <a:gd name="connsiteX6" fmla="*/ 5375643 w 10515600"/>
                <a:gd name="connsiteY6" fmla="*/ 235687 h 942746"/>
                <a:gd name="connsiteX7" fmla="*/ 5375643 w 10515600"/>
                <a:gd name="connsiteY7" fmla="*/ 330178 h 942746"/>
                <a:gd name="connsiteX8" fmla="*/ 10515600 w 10515600"/>
                <a:gd name="connsiteY8" fmla="*/ 330178 h 942746"/>
                <a:gd name="connsiteX9" fmla="*/ 10515600 w 10515600"/>
                <a:gd name="connsiteY9" fmla="*/ 942746 h 942746"/>
                <a:gd name="connsiteX10" fmla="*/ 0 w 10515600"/>
                <a:gd name="connsiteY10" fmla="*/ 942746 h 942746"/>
                <a:gd name="connsiteX11" fmla="*/ 0 w 10515600"/>
                <a:gd name="connsiteY11" fmla="*/ 330178 h 94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15600" h="942746">
                  <a:moveTo>
                    <a:pt x="10515600" y="612568"/>
                  </a:moveTo>
                  <a:lnTo>
                    <a:pt x="5375643" y="612568"/>
                  </a:lnTo>
                  <a:lnTo>
                    <a:pt x="5375643" y="707059"/>
                  </a:lnTo>
                  <a:lnTo>
                    <a:pt x="5493486" y="707059"/>
                  </a:lnTo>
                  <a:lnTo>
                    <a:pt x="5257800" y="942745"/>
                  </a:lnTo>
                  <a:lnTo>
                    <a:pt x="5022113" y="707059"/>
                  </a:lnTo>
                  <a:lnTo>
                    <a:pt x="5139957" y="707059"/>
                  </a:lnTo>
                  <a:lnTo>
                    <a:pt x="5139957" y="612568"/>
                  </a:lnTo>
                  <a:lnTo>
                    <a:pt x="0" y="612568"/>
                  </a:lnTo>
                  <a:lnTo>
                    <a:pt x="0" y="1"/>
                  </a:lnTo>
                  <a:lnTo>
                    <a:pt x="10515600" y="1"/>
                  </a:lnTo>
                  <a:lnTo>
                    <a:pt x="10515600" y="612568"/>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3" tIns="85345" rIns="85344" bIns="415522" numCol="1" spcCol="1270" anchor="ctr" anchorCtr="0">
              <a:noAutofit/>
            </a:bodyPr>
            <a:lstStyle/>
            <a:p>
              <a:pPr marL="0" lvl="0" indent="0" algn="ctr" defTabSz="533400">
                <a:lnSpc>
                  <a:spcPct val="90000"/>
                </a:lnSpc>
                <a:spcBef>
                  <a:spcPct val="0"/>
                </a:spcBef>
                <a:spcAft>
                  <a:spcPct val="35000"/>
                </a:spcAft>
                <a:buNone/>
              </a:pPr>
              <a:r>
                <a:rPr lang="en-US" sz="1600" kern="1200"/>
                <a:t>Provide effective communication with individuals with disabilities by proving auxiliary aids and services</a:t>
              </a:r>
            </a:p>
          </p:txBody>
        </p:sp>
        <p:sp>
          <p:nvSpPr>
            <p:cNvPr id="8" name="Freeform: Shape 7">
              <a:extLst>
                <a:ext uri="{FF2B5EF4-FFF2-40B4-BE49-F238E27FC236}">
                  <a16:creationId xmlns:a16="http://schemas.microsoft.com/office/drawing/2014/main" id="{A4FB732B-3290-0B41-1730-A8380DEE296E}"/>
                </a:ext>
              </a:extLst>
            </p:cNvPr>
            <p:cNvSpPr/>
            <p:nvPr/>
          </p:nvSpPr>
          <p:spPr>
            <a:xfrm rot="21600000">
              <a:off x="838200" y="3694808"/>
              <a:ext cx="10515600" cy="942747"/>
            </a:xfrm>
            <a:custGeom>
              <a:avLst/>
              <a:gdLst>
                <a:gd name="connsiteX0" fmla="*/ 0 w 10515600"/>
                <a:gd name="connsiteY0" fmla="*/ 330178 h 942746"/>
                <a:gd name="connsiteX1" fmla="*/ 5139957 w 10515600"/>
                <a:gd name="connsiteY1" fmla="*/ 330178 h 942746"/>
                <a:gd name="connsiteX2" fmla="*/ 5139957 w 10515600"/>
                <a:gd name="connsiteY2" fmla="*/ 235687 h 942746"/>
                <a:gd name="connsiteX3" fmla="*/ 5022114 w 10515600"/>
                <a:gd name="connsiteY3" fmla="*/ 235687 h 942746"/>
                <a:gd name="connsiteX4" fmla="*/ 5257800 w 10515600"/>
                <a:gd name="connsiteY4" fmla="*/ 0 h 942746"/>
                <a:gd name="connsiteX5" fmla="*/ 5493487 w 10515600"/>
                <a:gd name="connsiteY5" fmla="*/ 235687 h 942746"/>
                <a:gd name="connsiteX6" fmla="*/ 5375643 w 10515600"/>
                <a:gd name="connsiteY6" fmla="*/ 235687 h 942746"/>
                <a:gd name="connsiteX7" fmla="*/ 5375643 w 10515600"/>
                <a:gd name="connsiteY7" fmla="*/ 330178 h 942746"/>
                <a:gd name="connsiteX8" fmla="*/ 10515600 w 10515600"/>
                <a:gd name="connsiteY8" fmla="*/ 330178 h 942746"/>
                <a:gd name="connsiteX9" fmla="*/ 10515600 w 10515600"/>
                <a:gd name="connsiteY9" fmla="*/ 942746 h 942746"/>
                <a:gd name="connsiteX10" fmla="*/ 0 w 10515600"/>
                <a:gd name="connsiteY10" fmla="*/ 942746 h 942746"/>
                <a:gd name="connsiteX11" fmla="*/ 0 w 10515600"/>
                <a:gd name="connsiteY11" fmla="*/ 330178 h 94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15600" h="942746">
                  <a:moveTo>
                    <a:pt x="10515600" y="612568"/>
                  </a:moveTo>
                  <a:lnTo>
                    <a:pt x="5375643" y="612568"/>
                  </a:lnTo>
                  <a:lnTo>
                    <a:pt x="5375643" y="707059"/>
                  </a:lnTo>
                  <a:lnTo>
                    <a:pt x="5493486" y="707059"/>
                  </a:lnTo>
                  <a:lnTo>
                    <a:pt x="5257800" y="942745"/>
                  </a:lnTo>
                  <a:lnTo>
                    <a:pt x="5022113" y="707059"/>
                  </a:lnTo>
                  <a:lnTo>
                    <a:pt x="5139957" y="707059"/>
                  </a:lnTo>
                  <a:lnTo>
                    <a:pt x="5139957" y="612568"/>
                  </a:lnTo>
                  <a:lnTo>
                    <a:pt x="0" y="612568"/>
                  </a:lnTo>
                  <a:lnTo>
                    <a:pt x="0" y="1"/>
                  </a:lnTo>
                  <a:lnTo>
                    <a:pt x="10515600" y="1"/>
                  </a:lnTo>
                  <a:lnTo>
                    <a:pt x="10515600" y="612568"/>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3" tIns="85345" rIns="85344" bIns="415522" numCol="1" spcCol="1270" anchor="ctr" anchorCtr="0">
              <a:noAutofit/>
            </a:bodyPr>
            <a:lstStyle/>
            <a:p>
              <a:pPr marL="0" lvl="0" indent="0" algn="ctr" defTabSz="533400">
                <a:spcBef>
                  <a:spcPct val="0"/>
                </a:spcBef>
                <a:buNone/>
              </a:pPr>
              <a:r>
                <a:rPr lang="en-US" sz="1600" kern="1200" dirty="0"/>
                <a:t>Must remove barriers to access and modify policies, practices, and procedures – </a:t>
              </a:r>
            </a:p>
            <a:p>
              <a:pPr marL="0" lvl="0" indent="0" algn="ctr" defTabSz="533400">
                <a:spcBef>
                  <a:spcPct val="0"/>
                </a:spcBef>
                <a:buNone/>
              </a:pPr>
              <a:r>
                <a:rPr lang="en-US" sz="1600" kern="1200" dirty="0"/>
                <a:t>unless doing so fundamentally alters goods and services</a:t>
              </a:r>
            </a:p>
          </p:txBody>
        </p:sp>
        <p:sp>
          <p:nvSpPr>
            <p:cNvPr id="9" name="Freeform: Shape 8">
              <a:extLst>
                <a:ext uri="{FF2B5EF4-FFF2-40B4-BE49-F238E27FC236}">
                  <a16:creationId xmlns:a16="http://schemas.microsoft.com/office/drawing/2014/main" id="{1E60DBE9-5BB9-B68F-B29A-523C4A0B9346}"/>
                </a:ext>
              </a:extLst>
            </p:cNvPr>
            <p:cNvSpPr/>
            <p:nvPr/>
          </p:nvSpPr>
          <p:spPr>
            <a:xfrm rot="21600000">
              <a:off x="838200" y="2761256"/>
              <a:ext cx="10515600" cy="942748"/>
            </a:xfrm>
            <a:custGeom>
              <a:avLst/>
              <a:gdLst>
                <a:gd name="connsiteX0" fmla="*/ 0 w 10515600"/>
                <a:gd name="connsiteY0" fmla="*/ 330178 h 942746"/>
                <a:gd name="connsiteX1" fmla="*/ 5139957 w 10515600"/>
                <a:gd name="connsiteY1" fmla="*/ 330178 h 942746"/>
                <a:gd name="connsiteX2" fmla="*/ 5139957 w 10515600"/>
                <a:gd name="connsiteY2" fmla="*/ 235687 h 942746"/>
                <a:gd name="connsiteX3" fmla="*/ 5022114 w 10515600"/>
                <a:gd name="connsiteY3" fmla="*/ 235687 h 942746"/>
                <a:gd name="connsiteX4" fmla="*/ 5257800 w 10515600"/>
                <a:gd name="connsiteY4" fmla="*/ 0 h 942746"/>
                <a:gd name="connsiteX5" fmla="*/ 5493487 w 10515600"/>
                <a:gd name="connsiteY5" fmla="*/ 235687 h 942746"/>
                <a:gd name="connsiteX6" fmla="*/ 5375643 w 10515600"/>
                <a:gd name="connsiteY6" fmla="*/ 235687 h 942746"/>
                <a:gd name="connsiteX7" fmla="*/ 5375643 w 10515600"/>
                <a:gd name="connsiteY7" fmla="*/ 330178 h 942746"/>
                <a:gd name="connsiteX8" fmla="*/ 10515600 w 10515600"/>
                <a:gd name="connsiteY8" fmla="*/ 330178 h 942746"/>
                <a:gd name="connsiteX9" fmla="*/ 10515600 w 10515600"/>
                <a:gd name="connsiteY9" fmla="*/ 942746 h 942746"/>
                <a:gd name="connsiteX10" fmla="*/ 0 w 10515600"/>
                <a:gd name="connsiteY10" fmla="*/ 942746 h 942746"/>
                <a:gd name="connsiteX11" fmla="*/ 0 w 10515600"/>
                <a:gd name="connsiteY11" fmla="*/ 330178 h 94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15600" h="942746">
                  <a:moveTo>
                    <a:pt x="10515600" y="612568"/>
                  </a:moveTo>
                  <a:lnTo>
                    <a:pt x="5375643" y="612568"/>
                  </a:lnTo>
                  <a:lnTo>
                    <a:pt x="5375643" y="707059"/>
                  </a:lnTo>
                  <a:lnTo>
                    <a:pt x="5493486" y="707059"/>
                  </a:lnTo>
                  <a:lnTo>
                    <a:pt x="5257800" y="942745"/>
                  </a:lnTo>
                  <a:lnTo>
                    <a:pt x="5022113" y="707059"/>
                  </a:lnTo>
                  <a:lnTo>
                    <a:pt x="5139957" y="707059"/>
                  </a:lnTo>
                  <a:lnTo>
                    <a:pt x="5139957" y="612568"/>
                  </a:lnTo>
                  <a:lnTo>
                    <a:pt x="0" y="612568"/>
                  </a:lnTo>
                  <a:lnTo>
                    <a:pt x="0" y="1"/>
                  </a:lnTo>
                  <a:lnTo>
                    <a:pt x="10515600" y="1"/>
                  </a:lnTo>
                  <a:lnTo>
                    <a:pt x="10515600" y="612568"/>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3" tIns="85345" rIns="85344" bIns="415523" numCol="1" spcCol="1270" anchor="ctr" anchorCtr="0">
              <a:noAutofit/>
            </a:bodyPr>
            <a:lstStyle/>
            <a:p>
              <a:pPr marL="0" lvl="0" indent="0" algn="ctr" defTabSz="533400">
                <a:spcBef>
                  <a:spcPct val="0"/>
                </a:spcBef>
                <a:buNone/>
              </a:pPr>
              <a:r>
                <a:rPr lang="en-US" sz="1600" kern="1200" dirty="0"/>
                <a:t>Prohibits places of public accommodation from denying services and </a:t>
              </a:r>
            </a:p>
            <a:p>
              <a:pPr marL="0" lvl="0" indent="0" algn="ctr" defTabSz="533400">
                <a:spcBef>
                  <a:spcPct val="0"/>
                </a:spcBef>
                <a:buNone/>
              </a:pPr>
              <a:r>
                <a:rPr lang="en-US" sz="1600" kern="1200" dirty="0"/>
                <a:t>accommodations to individuals with disabilities.</a:t>
              </a:r>
            </a:p>
          </p:txBody>
        </p:sp>
        <p:sp>
          <p:nvSpPr>
            <p:cNvPr id="10" name="Freeform: Shape 9">
              <a:extLst>
                <a:ext uri="{FF2B5EF4-FFF2-40B4-BE49-F238E27FC236}">
                  <a16:creationId xmlns:a16="http://schemas.microsoft.com/office/drawing/2014/main" id="{FF78B592-F34C-962A-EF0F-B20B3E61BB89}"/>
                </a:ext>
              </a:extLst>
            </p:cNvPr>
            <p:cNvSpPr/>
            <p:nvPr/>
          </p:nvSpPr>
          <p:spPr>
            <a:xfrm rot="21600000">
              <a:off x="838200" y="1827704"/>
              <a:ext cx="10515600" cy="942748"/>
            </a:xfrm>
            <a:custGeom>
              <a:avLst/>
              <a:gdLst>
                <a:gd name="connsiteX0" fmla="*/ 0 w 10515600"/>
                <a:gd name="connsiteY0" fmla="*/ 330178 h 942746"/>
                <a:gd name="connsiteX1" fmla="*/ 5139957 w 10515600"/>
                <a:gd name="connsiteY1" fmla="*/ 330178 h 942746"/>
                <a:gd name="connsiteX2" fmla="*/ 5139957 w 10515600"/>
                <a:gd name="connsiteY2" fmla="*/ 235687 h 942746"/>
                <a:gd name="connsiteX3" fmla="*/ 5022114 w 10515600"/>
                <a:gd name="connsiteY3" fmla="*/ 235687 h 942746"/>
                <a:gd name="connsiteX4" fmla="*/ 5257800 w 10515600"/>
                <a:gd name="connsiteY4" fmla="*/ 0 h 942746"/>
                <a:gd name="connsiteX5" fmla="*/ 5493487 w 10515600"/>
                <a:gd name="connsiteY5" fmla="*/ 235687 h 942746"/>
                <a:gd name="connsiteX6" fmla="*/ 5375643 w 10515600"/>
                <a:gd name="connsiteY6" fmla="*/ 235687 h 942746"/>
                <a:gd name="connsiteX7" fmla="*/ 5375643 w 10515600"/>
                <a:gd name="connsiteY7" fmla="*/ 330178 h 942746"/>
                <a:gd name="connsiteX8" fmla="*/ 10515600 w 10515600"/>
                <a:gd name="connsiteY8" fmla="*/ 330178 h 942746"/>
                <a:gd name="connsiteX9" fmla="*/ 10515600 w 10515600"/>
                <a:gd name="connsiteY9" fmla="*/ 942746 h 942746"/>
                <a:gd name="connsiteX10" fmla="*/ 0 w 10515600"/>
                <a:gd name="connsiteY10" fmla="*/ 942746 h 942746"/>
                <a:gd name="connsiteX11" fmla="*/ 0 w 10515600"/>
                <a:gd name="connsiteY11" fmla="*/ 330178 h 94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15600" h="942746">
                  <a:moveTo>
                    <a:pt x="10515600" y="612568"/>
                  </a:moveTo>
                  <a:lnTo>
                    <a:pt x="5375643" y="612568"/>
                  </a:lnTo>
                  <a:lnTo>
                    <a:pt x="5375643" y="707059"/>
                  </a:lnTo>
                  <a:lnTo>
                    <a:pt x="5493486" y="707059"/>
                  </a:lnTo>
                  <a:lnTo>
                    <a:pt x="5257800" y="942745"/>
                  </a:lnTo>
                  <a:lnTo>
                    <a:pt x="5022113" y="707059"/>
                  </a:lnTo>
                  <a:lnTo>
                    <a:pt x="5139957" y="707059"/>
                  </a:lnTo>
                  <a:lnTo>
                    <a:pt x="5139957" y="612568"/>
                  </a:lnTo>
                  <a:lnTo>
                    <a:pt x="0" y="612568"/>
                  </a:lnTo>
                  <a:lnTo>
                    <a:pt x="0" y="1"/>
                  </a:lnTo>
                  <a:lnTo>
                    <a:pt x="10515600" y="1"/>
                  </a:lnTo>
                  <a:lnTo>
                    <a:pt x="10515600" y="612568"/>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3" tIns="85345" rIns="85344" bIns="415523" numCol="1" spcCol="1270" anchor="ctr" anchorCtr="0">
              <a:noAutofit/>
            </a:bodyPr>
            <a:lstStyle/>
            <a:p>
              <a:pPr marL="0" lvl="0" indent="0" algn="ctr" defTabSz="533400">
                <a:lnSpc>
                  <a:spcPct val="90000"/>
                </a:lnSpc>
                <a:spcBef>
                  <a:spcPct val="0"/>
                </a:spcBef>
                <a:spcAft>
                  <a:spcPct val="35000"/>
                </a:spcAft>
                <a:buNone/>
              </a:pPr>
              <a:r>
                <a:rPr lang="en-US" sz="1600" kern="1200" dirty="0"/>
                <a:t>Applies to hotels, resorts, spas, restaurants, retail stores, etc.</a:t>
              </a:r>
            </a:p>
          </p:txBody>
        </p:sp>
      </p:grpSp>
    </p:spTree>
    <p:extLst>
      <p:ext uri="{BB962C8B-B14F-4D97-AF65-F5344CB8AC3E}">
        <p14:creationId xmlns:p14="http://schemas.microsoft.com/office/powerpoint/2010/main" val="353111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A647-7FBE-4773-2C03-00B5CD66C84B}"/>
              </a:ext>
            </a:extLst>
          </p:cNvPr>
          <p:cNvSpPr>
            <a:spLocks noGrp="1"/>
          </p:cNvSpPr>
          <p:nvPr>
            <p:ph type="title"/>
          </p:nvPr>
        </p:nvSpPr>
        <p:spPr/>
        <p:txBody>
          <a:bodyPr>
            <a:normAutofit/>
          </a:bodyPr>
          <a:lstStyle/>
          <a:p>
            <a:r>
              <a:rPr lang="en-US" dirty="0"/>
              <a:t>DOJ Website Accessibility Guidance - 2022</a:t>
            </a:r>
          </a:p>
        </p:txBody>
      </p:sp>
      <p:sp>
        <p:nvSpPr>
          <p:cNvPr id="3" name="Content Placeholder 2">
            <a:extLst>
              <a:ext uri="{FF2B5EF4-FFF2-40B4-BE49-F238E27FC236}">
                <a16:creationId xmlns:a16="http://schemas.microsoft.com/office/drawing/2014/main" id="{8DC6B9A4-4931-8B94-8E04-2F06D9FD61DF}"/>
              </a:ext>
            </a:extLst>
          </p:cNvPr>
          <p:cNvSpPr>
            <a:spLocks noGrp="1"/>
          </p:cNvSpPr>
          <p:nvPr>
            <p:ph idx="1"/>
          </p:nvPr>
        </p:nvSpPr>
        <p:spPr/>
        <p:txBody>
          <a:bodyPr>
            <a:normAutofit fontScale="47500" lnSpcReduction="20000"/>
          </a:bodyPr>
          <a:lstStyle/>
          <a:p>
            <a:pPr>
              <a:lnSpc>
                <a:spcPct val="120000"/>
              </a:lnSpc>
              <a:spcBef>
                <a:spcPts val="0"/>
              </a:spcBef>
              <a:spcAft>
                <a:spcPts val="1800"/>
              </a:spcAft>
            </a:pPr>
            <a:r>
              <a:rPr lang="en-US" sz="3800" b="0" i="0" dirty="0">
                <a:solidFill>
                  <a:schemeClr val="bg1"/>
                </a:solidFill>
                <a:effectLst/>
              </a:rPr>
              <a:t>There were more than </a:t>
            </a:r>
            <a:r>
              <a:rPr lang="en-US" sz="3800" dirty="0">
                <a:solidFill>
                  <a:schemeClr val="bg1"/>
                </a:solidFill>
              </a:rPr>
              <a:t>3,250</a:t>
            </a:r>
            <a:r>
              <a:rPr lang="en-US" sz="3800" b="0" i="0" dirty="0">
                <a:solidFill>
                  <a:schemeClr val="bg1"/>
                </a:solidFill>
                <a:effectLst/>
              </a:rPr>
              <a:t> web accessibility lawsuits filed in Federal Court in 2022, a 12 percent increase from 2021, which had been a record-setting number. As this number continues to climb, the Department of Justice (DOJ) is FINALLY weighing in.</a:t>
            </a:r>
          </a:p>
          <a:p>
            <a:pPr>
              <a:lnSpc>
                <a:spcPct val="120000"/>
              </a:lnSpc>
              <a:spcBef>
                <a:spcPts val="0"/>
              </a:spcBef>
              <a:spcAft>
                <a:spcPts val="1800"/>
              </a:spcAft>
            </a:pPr>
            <a:r>
              <a:rPr lang="en-US" sz="3800" b="0" i="0" dirty="0">
                <a:solidFill>
                  <a:schemeClr val="bg1"/>
                </a:solidFill>
                <a:effectLst/>
              </a:rPr>
              <a:t>In its latest guidance statement in 2022, the DOJ solidified its position: Web accessibility is an ADA requirement for businesses open to the public. </a:t>
            </a:r>
            <a:r>
              <a:rPr lang="en-US" sz="3800" dirty="0">
                <a:solidFill>
                  <a:schemeClr val="bg1"/>
                </a:solidFill>
              </a:rPr>
              <a:t>This guidance provides even more pressure for businesses to </a:t>
            </a:r>
            <a:r>
              <a:rPr lang="en-US" sz="3800" b="0" i="0" dirty="0">
                <a:solidFill>
                  <a:schemeClr val="bg1"/>
                </a:solidFill>
                <a:effectLst/>
              </a:rPr>
              <a:t>ensure their websites are accessible to individuals with disabilities. But the guidance stops short of articulating exactly how to do so.</a:t>
            </a:r>
          </a:p>
          <a:p>
            <a:pPr>
              <a:lnSpc>
                <a:spcPct val="120000"/>
              </a:lnSpc>
              <a:spcBef>
                <a:spcPts val="0"/>
              </a:spcBef>
              <a:spcAft>
                <a:spcPts val="1800"/>
              </a:spcAft>
            </a:pPr>
            <a:r>
              <a:rPr lang="en-US" sz="3800" b="0" i="0" dirty="0">
                <a:solidFill>
                  <a:schemeClr val="bg1"/>
                </a:solidFill>
                <a:effectLst/>
              </a:rPr>
              <a:t>Instead, the guidance states that businesses “can currently choose how they will ensure” web accessibility. The DOJ does, however, identify the Web Content Accessibility Guidelines (WCAG) as “helpful guidance” for companies subject to Title III of the ADA.   </a:t>
            </a:r>
          </a:p>
          <a:p>
            <a:pPr>
              <a:lnSpc>
                <a:spcPct val="120000"/>
              </a:lnSpc>
              <a:spcBef>
                <a:spcPts val="0"/>
              </a:spcBef>
            </a:pPr>
            <a:r>
              <a:rPr lang="en-US" sz="3800" b="0" i="0" dirty="0">
                <a:solidFill>
                  <a:schemeClr val="bg1"/>
                </a:solidFill>
                <a:effectLst/>
              </a:rPr>
              <a:t>The DOJ further provides non-exhaustive examples of what businesses should do to make websites accessible, such as text alternatives for images, synchronized video captions, and providing users with a means for reporting accessibility issues.</a:t>
            </a:r>
            <a:endParaRPr lang="en-US" dirty="0"/>
          </a:p>
        </p:txBody>
      </p:sp>
    </p:spTree>
    <p:extLst>
      <p:ext uri="{BB962C8B-B14F-4D97-AF65-F5344CB8AC3E}">
        <p14:creationId xmlns:p14="http://schemas.microsoft.com/office/powerpoint/2010/main" val="3274734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a:bodyPr>
          <a:lstStyle/>
          <a:p>
            <a:r>
              <a:rPr lang="en-US" dirty="0"/>
              <a:t>DOJ Issues New Web Accessibility Rules Under Title II of the ADA</a:t>
            </a:r>
            <a:endParaRPr lang="en-US" sz="2800" dirty="0"/>
          </a:p>
        </p:txBody>
      </p:sp>
      <p:sp>
        <p:nvSpPr>
          <p:cNvPr id="5" name="Text Placeholder 1"/>
          <p:cNvSpPr>
            <a:spLocks noGrp="1"/>
          </p:cNvSpPr>
          <p:nvPr>
            <p:ph idx="1"/>
          </p:nvPr>
        </p:nvSpPr>
        <p:spPr/>
        <p:txBody>
          <a:bodyPr>
            <a:noAutofit/>
          </a:bodyPr>
          <a:lstStyle/>
          <a:p>
            <a:pPr>
              <a:lnSpc>
                <a:spcPct val="100000"/>
              </a:lnSpc>
              <a:spcBef>
                <a:spcPts val="0"/>
              </a:spcBef>
              <a:spcAft>
                <a:spcPts val="1800"/>
              </a:spcAft>
            </a:pPr>
            <a:r>
              <a:rPr lang="en-US" sz="2000" dirty="0"/>
              <a:t>Signed by Attorney General Merrick Garland on April 8, 2024 to ensure the accessibility of web content and mobile apps for people with disabilities. </a:t>
            </a:r>
          </a:p>
          <a:p>
            <a:pPr>
              <a:lnSpc>
                <a:spcPct val="100000"/>
              </a:lnSpc>
              <a:spcBef>
                <a:spcPts val="0"/>
              </a:spcBef>
              <a:spcAft>
                <a:spcPts val="1800"/>
              </a:spcAft>
            </a:pPr>
            <a:r>
              <a:rPr lang="en-US" sz="2000" spc="-50" dirty="0"/>
              <a:t>Includes integrating text descriptions of images for people using screen readers, providing captions on videos and enabling navigation through a keyboard instead of a mouse.</a:t>
            </a:r>
          </a:p>
          <a:p>
            <a:pPr>
              <a:lnSpc>
                <a:spcPct val="100000"/>
              </a:lnSpc>
              <a:spcBef>
                <a:spcPts val="0"/>
              </a:spcBef>
              <a:spcAft>
                <a:spcPts val="1800"/>
              </a:spcAft>
            </a:pPr>
            <a:r>
              <a:rPr lang="en-US" sz="2000" spc="-40" dirty="0"/>
              <a:t>The rule would impact public programs and services relating to employment, education, voting, health, and transit schedules, among others.  </a:t>
            </a:r>
          </a:p>
          <a:p>
            <a:pPr>
              <a:lnSpc>
                <a:spcPct val="100000"/>
              </a:lnSpc>
              <a:spcBef>
                <a:spcPts val="0"/>
              </a:spcBef>
              <a:spcAft>
                <a:spcPts val="1800"/>
              </a:spcAft>
            </a:pPr>
            <a:r>
              <a:rPr lang="en-US" sz="2000" dirty="0"/>
              <a:t>Intended to ensure that students with disabilities can access course content, improve voter registration websites so voters with disabilities can register independently, and help people with disabilities come to work by giving them better access to bus and train information online.</a:t>
            </a:r>
          </a:p>
          <a:p>
            <a:pPr>
              <a:lnSpc>
                <a:spcPct val="100000"/>
              </a:lnSpc>
              <a:spcBef>
                <a:spcPts val="0"/>
              </a:spcBef>
              <a:spcAft>
                <a:spcPts val="1800"/>
              </a:spcAft>
            </a:pPr>
            <a:r>
              <a:rPr lang="en-US" sz="2000" dirty="0"/>
              <a:t>In a nutshell: Sets clear standards for what state and local programs must do to make their online programs, services, and activities accessible to people with disabilities. </a:t>
            </a:r>
          </a:p>
        </p:txBody>
      </p:sp>
    </p:spTree>
    <p:extLst>
      <p:ext uri="{BB962C8B-B14F-4D97-AF65-F5344CB8AC3E}">
        <p14:creationId xmlns:p14="http://schemas.microsoft.com/office/powerpoint/2010/main" val="2724514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a:bodyPr>
          <a:lstStyle/>
          <a:p>
            <a:r>
              <a:rPr lang="en-US" dirty="0"/>
              <a:t>DOJ Issues New Web Accessibility Rules Under Title II of the ADA</a:t>
            </a:r>
            <a:endParaRPr lang="en-US" sz="2800" dirty="0"/>
          </a:p>
        </p:txBody>
      </p:sp>
      <p:sp>
        <p:nvSpPr>
          <p:cNvPr id="5" name="Text Placeholder 1"/>
          <p:cNvSpPr>
            <a:spLocks noGrp="1"/>
          </p:cNvSpPr>
          <p:nvPr>
            <p:ph idx="1"/>
          </p:nvPr>
        </p:nvSpPr>
        <p:spPr/>
        <p:txBody>
          <a:bodyPr>
            <a:noAutofit/>
          </a:bodyPr>
          <a:lstStyle/>
          <a:p>
            <a:pPr>
              <a:lnSpc>
                <a:spcPct val="100000"/>
              </a:lnSpc>
              <a:spcBef>
                <a:spcPts val="0"/>
              </a:spcBef>
              <a:spcAft>
                <a:spcPts val="2400"/>
              </a:spcAft>
            </a:pPr>
            <a:r>
              <a:rPr lang="en-US" sz="2000" dirty="0"/>
              <a:t>While this rule does not yet apply to businesses in the private sector, it is inevitable that such a rule is forthcoming. </a:t>
            </a:r>
          </a:p>
          <a:p>
            <a:pPr>
              <a:lnSpc>
                <a:spcPct val="100000"/>
              </a:lnSpc>
              <a:spcBef>
                <a:spcPts val="0"/>
              </a:spcBef>
              <a:spcAft>
                <a:spcPts val="2400"/>
              </a:spcAft>
            </a:pPr>
            <a:r>
              <a:rPr lang="en-US" sz="2000" dirty="0"/>
              <a:t>This rule will be used as a model for any future rule. In other words, a rule will be put into place that will mandate technical standards for private businesses to help ensure the accessibility of their goods and services provided through the web and mobile apps by adherence to WCAG, the Web Content Accessibility Guidelines.</a:t>
            </a:r>
          </a:p>
          <a:p>
            <a:pPr>
              <a:lnSpc>
                <a:spcPct val="100000"/>
              </a:lnSpc>
              <a:spcBef>
                <a:spcPts val="0"/>
              </a:spcBef>
            </a:pPr>
            <a:r>
              <a:rPr lang="en-US" sz="2000" dirty="0"/>
              <a:t>Thus, it is important for hotels, restaurants, and other places of public accommodation to be aware of the requirements set forth in this rule and to start preparing for the issuance of a similar rule.</a:t>
            </a:r>
          </a:p>
        </p:txBody>
      </p:sp>
    </p:spTree>
    <p:extLst>
      <p:ext uri="{BB962C8B-B14F-4D97-AF65-F5344CB8AC3E}">
        <p14:creationId xmlns:p14="http://schemas.microsoft.com/office/powerpoint/2010/main" val="1094335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D018-1D48-AA59-784C-6B4F147C8288}"/>
              </a:ext>
            </a:extLst>
          </p:cNvPr>
          <p:cNvSpPr>
            <a:spLocks noGrp="1"/>
          </p:cNvSpPr>
          <p:nvPr>
            <p:ph type="title"/>
          </p:nvPr>
        </p:nvSpPr>
        <p:spPr/>
        <p:txBody>
          <a:bodyPr/>
          <a:lstStyle/>
          <a:p>
            <a:r>
              <a:rPr lang="en-US" dirty="0"/>
              <a:t>Examples of Proactive Accessibility Examples </a:t>
            </a:r>
          </a:p>
        </p:txBody>
      </p:sp>
      <p:sp>
        <p:nvSpPr>
          <p:cNvPr id="3" name="Content Placeholder 2">
            <a:extLst>
              <a:ext uri="{FF2B5EF4-FFF2-40B4-BE49-F238E27FC236}">
                <a16:creationId xmlns:a16="http://schemas.microsoft.com/office/drawing/2014/main" id="{CEE3D791-D5B6-BFDD-3B6F-06BCE64D3094}"/>
              </a:ext>
            </a:extLst>
          </p:cNvPr>
          <p:cNvSpPr>
            <a:spLocks noGrp="1"/>
          </p:cNvSpPr>
          <p:nvPr>
            <p:ph idx="1"/>
          </p:nvPr>
        </p:nvSpPr>
        <p:spPr/>
        <p:txBody>
          <a:bodyPr>
            <a:normAutofit fontScale="55000" lnSpcReduction="20000"/>
          </a:bodyPr>
          <a:lstStyle/>
          <a:p>
            <a:pPr algn="l" fontAlgn="base">
              <a:lnSpc>
                <a:spcPct val="120000"/>
              </a:lnSpc>
              <a:spcBef>
                <a:spcPts val="0"/>
              </a:spcBef>
              <a:spcAft>
                <a:spcPts val="2400"/>
              </a:spcAft>
            </a:pPr>
            <a:r>
              <a:rPr lang="en-US" sz="2900" b="0" i="0" dirty="0">
                <a:solidFill>
                  <a:schemeClr val="bg1"/>
                </a:solidFill>
                <a:effectLst/>
              </a:rPr>
              <a:t>The “Starbucks Signing Store” near Gallaudet University - created specifically for deaf and heard of hearing customers. Staffed by ASL-fluent employees and uses technology and design elements that cater to its customers. </a:t>
            </a:r>
            <a:r>
              <a:rPr lang="en-US" sz="2900" dirty="0">
                <a:solidFill>
                  <a:schemeClr val="bg1"/>
                </a:solidFill>
              </a:rPr>
              <a:t>T</a:t>
            </a:r>
            <a:r>
              <a:rPr lang="en-US" sz="2900" b="0" i="0" dirty="0">
                <a:solidFill>
                  <a:schemeClr val="bg1"/>
                </a:solidFill>
                <a:effectLst/>
              </a:rPr>
              <a:t>he outdoor umbrellas and familiar green worker aprons are customer-created, featuring the word “Starbucks” spelled out in sign language.</a:t>
            </a:r>
          </a:p>
          <a:p>
            <a:pPr algn="l" fontAlgn="base">
              <a:lnSpc>
                <a:spcPct val="120000"/>
              </a:lnSpc>
              <a:spcBef>
                <a:spcPts val="0"/>
              </a:spcBef>
              <a:spcAft>
                <a:spcPts val="2400"/>
              </a:spcAft>
            </a:pPr>
            <a:r>
              <a:rPr lang="en-US" sz="2900" b="0" i="0" spc="-10" dirty="0">
                <a:solidFill>
                  <a:schemeClr val="bg1"/>
                </a:solidFill>
                <a:effectLst/>
              </a:rPr>
              <a:t>Another Washington DC Starbucks introduced another new concept focused on accessibility.  This store tries to accommodate a wide range of disabilities – lower countertops for patrons who use wheelchairs, acoustic dampening for those with hearing aids, a point-of-sale system designed to be easier to use in various ways, and other design features intended to make the store’s experience more welcoming to everyone.</a:t>
            </a:r>
          </a:p>
          <a:p>
            <a:pPr algn="l" fontAlgn="base">
              <a:lnSpc>
                <a:spcPct val="120000"/>
              </a:lnSpc>
              <a:spcBef>
                <a:spcPts val="0"/>
              </a:spcBef>
              <a:spcAft>
                <a:spcPts val="2400"/>
              </a:spcAft>
            </a:pPr>
            <a:r>
              <a:rPr lang="en-US" sz="2900" b="0" i="0" dirty="0">
                <a:solidFill>
                  <a:schemeClr val="bg1"/>
                </a:solidFill>
                <a:effectLst/>
              </a:rPr>
              <a:t>Some hotels are also taking proactive steps to accommodate individuals with disabilities above and beyond what is required by the ADA.  One such example is by installing an audio format signage system, allowing visually impaired guests to navigate the property independently with a mobile app.</a:t>
            </a:r>
          </a:p>
          <a:p>
            <a:pPr>
              <a:lnSpc>
                <a:spcPct val="120000"/>
              </a:lnSpc>
              <a:spcBef>
                <a:spcPts val="0"/>
              </a:spcBef>
            </a:pPr>
            <a:r>
              <a:rPr lang="en-US" sz="2900" dirty="0"/>
              <a:t>On the other hand, Disney World recently decided to change its policies for theme park visitors with disabilities, actually </a:t>
            </a:r>
            <a:r>
              <a:rPr lang="en-US" sz="2900" i="1" dirty="0"/>
              <a:t>restricting </a:t>
            </a:r>
            <a:r>
              <a:rPr lang="en-US" sz="2900" dirty="0"/>
              <a:t>eligibility for services that help some people avoid waiting in line for rides. </a:t>
            </a:r>
          </a:p>
          <a:p>
            <a:endParaRPr lang="en-US" dirty="0"/>
          </a:p>
        </p:txBody>
      </p:sp>
    </p:spTree>
    <p:extLst>
      <p:ext uri="{BB962C8B-B14F-4D97-AF65-F5344CB8AC3E}">
        <p14:creationId xmlns:p14="http://schemas.microsoft.com/office/powerpoint/2010/main" val="2567678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ACD5-14A5-D0B1-C20C-E8118CF6241C}"/>
              </a:ext>
            </a:extLst>
          </p:cNvPr>
          <p:cNvSpPr>
            <a:spLocks noGrp="1"/>
          </p:cNvSpPr>
          <p:nvPr>
            <p:ph type="title"/>
          </p:nvPr>
        </p:nvSpPr>
        <p:spPr/>
        <p:txBody>
          <a:bodyPr/>
          <a:lstStyle/>
          <a:p>
            <a:r>
              <a:rPr lang="en-US" dirty="0"/>
              <a:t>DOJ Statement of Interest – Self Service Kiosk</a:t>
            </a:r>
          </a:p>
        </p:txBody>
      </p:sp>
      <p:sp>
        <p:nvSpPr>
          <p:cNvPr id="3" name="Content Placeholder 2">
            <a:extLst>
              <a:ext uri="{FF2B5EF4-FFF2-40B4-BE49-F238E27FC236}">
                <a16:creationId xmlns:a16="http://schemas.microsoft.com/office/drawing/2014/main" id="{48FF5B33-F982-B475-C3D9-8A35223EA838}"/>
              </a:ext>
            </a:extLst>
          </p:cNvPr>
          <p:cNvSpPr>
            <a:spLocks noGrp="1"/>
          </p:cNvSpPr>
          <p:nvPr>
            <p:ph idx="1"/>
          </p:nvPr>
        </p:nvSpPr>
        <p:spPr/>
        <p:txBody>
          <a:bodyPr>
            <a:normAutofit/>
          </a:bodyPr>
          <a:lstStyle/>
          <a:p>
            <a:pPr>
              <a:lnSpc>
                <a:spcPct val="120000"/>
              </a:lnSpc>
              <a:spcBef>
                <a:spcPts val="0"/>
              </a:spcBef>
            </a:pPr>
            <a:r>
              <a:rPr lang="en-US" sz="2000" b="0" i="0" dirty="0">
                <a:solidFill>
                  <a:schemeClr val="bg1"/>
                </a:solidFill>
                <a:effectLst/>
              </a:rPr>
              <a:t>In Sept. 2021, the DOJ filed a Statement of Interest clarifying that Title III of the ADA requires public accommodations to provide auxiliary aids and services so that individuals with disabilities can fully and equally enjoy all their services.  </a:t>
            </a:r>
            <a:endParaRPr lang="en-US" sz="2000" dirty="0">
              <a:solidFill>
                <a:schemeClr val="bg1"/>
              </a:solidFill>
            </a:endParaRPr>
          </a:p>
          <a:p>
            <a:pPr>
              <a:lnSpc>
                <a:spcPct val="120000"/>
              </a:lnSpc>
              <a:spcBef>
                <a:spcPts val="0"/>
              </a:spcBef>
            </a:pPr>
            <a:endParaRPr lang="en-US" sz="2000" b="0" i="0" dirty="0">
              <a:solidFill>
                <a:schemeClr val="bg1"/>
              </a:solidFill>
              <a:effectLst/>
            </a:endParaRPr>
          </a:p>
          <a:p>
            <a:pPr>
              <a:lnSpc>
                <a:spcPct val="120000"/>
              </a:lnSpc>
              <a:spcBef>
                <a:spcPts val="0"/>
              </a:spcBef>
            </a:pPr>
            <a:r>
              <a:rPr lang="en-US" sz="2000" b="0" i="0" dirty="0">
                <a:solidFill>
                  <a:schemeClr val="bg1"/>
                </a:solidFill>
                <a:effectLst/>
              </a:rPr>
              <a:t>The Statement of Interest explains that Title III prohibits public accommodations from treating individuals with disabilities differently because of the absence of auxiliary aids and services, including failing to provide effective communication with regards to services offered through visual and electronic means like the self-service kiosks.  </a:t>
            </a:r>
            <a:endParaRPr lang="en-US" sz="2000" dirty="0">
              <a:solidFill>
                <a:schemeClr val="bg1"/>
              </a:solidFill>
            </a:endParaRPr>
          </a:p>
        </p:txBody>
      </p:sp>
    </p:spTree>
    <p:extLst>
      <p:ext uri="{BB962C8B-B14F-4D97-AF65-F5344CB8AC3E}">
        <p14:creationId xmlns:p14="http://schemas.microsoft.com/office/powerpoint/2010/main" val="3019231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a:bodyPr>
          <a:lstStyle/>
          <a:p>
            <a:r>
              <a:rPr lang="en-US" sz="4400" dirty="0"/>
              <a:t>ADA Legal Standing Requirements:</a:t>
            </a:r>
            <a:br>
              <a:rPr lang="en-US" sz="4400" dirty="0"/>
            </a:br>
            <a:r>
              <a:rPr lang="en-US" sz="4400" dirty="0"/>
              <a:t>Laufer v. Acheson Hotels</a:t>
            </a:r>
            <a:endParaRPr lang="en-US" sz="2800" dirty="0"/>
          </a:p>
        </p:txBody>
      </p:sp>
      <p:sp>
        <p:nvSpPr>
          <p:cNvPr id="5" name="Text Placeholder 1"/>
          <p:cNvSpPr>
            <a:spLocks noGrp="1"/>
          </p:cNvSpPr>
          <p:nvPr>
            <p:ph idx="1"/>
          </p:nvPr>
        </p:nvSpPr>
        <p:spPr/>
        <p:txBody>
          <a:bodyPr>
            <a:noAutofit/>
          </a:bodyPr>
          <a:lstStyle/>
          <a:p>
            <a:pPr>
              <a:lnSpc>
                <a:spcPct val="100000"/>
              </a:lnSpc>
              <a:spcBef>
                <a:spcPts val="0"/>
              </a:spcBef>
              <a:spcAft>
                <a:spcPts val="1800"/>
              </a:spcAft>
            </a:pPr>
            <a:r>
              <a:rPr lang="en-US" sz="2000" dirty="0"/>
              <a:t>A disabled individual sued a hotel company in Maine, alleging that its website contained insufficient information on disability accommodations. </a:t>
            </a:r>
          </a:p>
          <a:p>
            <a:pPr>
              <a:lnSpc>
                <a:spcPct val="100000"/>
              </a:lnSpc>
              <a:spcBef>
                <a:spcPts val="0"/>
              </a:spcBef>
              <a:spcAft>
                <a:spcPts val="1800"/>
              </a:spcAft>
            </a:pPr>
            <a:r>
              <a:rPr lang="en-US" sz="2000" spc="-50" dirty="0"/>
              <a:t>A five-minute telephone call to the Hotel could have answered all her accessibility questions. But she did not actually want or need this information—the purpose of visiting the website was to lay the groundwork for a lawsuit. </a:t>
            </a:r>
            <a:endParaRPr lang="en-US" sz="1800" spc="-50" dirty="0"/>
          </a:p>
          <a:p>
            <a:pPr>
              <a:lnSpc>
                <a:spcPct val="100000"/>
              </a:lnSpc>
              <a:spcBef>
                <a:spcPts val="0"/>
              </a:spcBef>
              <a:spcAft>
                <a:spcPts val="1800"/>
              </a:spcAft>
            </a:pPr>
            <a:r>
              <a:rPr lang="en-US" sz="2000" spc="-40" dirty="0"/>
              <a:t>The district court dismissed the suit for lack of “legal standing” (which means that the suit must be based on an actual or imminent concrete injury).</a:t>
            </a:r>
          </a:p>
          <a:p>
            <a:pPr>
              <a:lnSpc>
                <a:spcPct val="100000"/>
              </a:lnSpc>
              <a:spcBef>
                <a:spcPts val="0"/>
              </a:spcBef>
              <a:spcAft>
                <a:spcPts val="2400"/>
              </a:spcAft>
            </a:pPr>
            <a:r>
              <a:rPr lang="en-US" sz="2000" dirty="0"/>
              <a:t>In other words, the district court reached the common-sense conclusion that the plaintiff was not injured by the absence of information on the website of a hotel that she never planned to visit to begin with.</a:t>
            </a:r>
          </a:p>
        </p:txBody>
      </p:sp>
    </p:spTree>
    <p:extLst>
      <p:ext uri="{BB962C8B-B14F-4D97-AF65-F5344CB8AC3E}">
        <p14:creationId xmlns:p14="http://schemas.microsoft.com/office/powerpoint/2010/main" val="2058914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ormorant"/>
        <a:ea typeface=""/>
        <a:cs typeface=""/>
      </a:majorFont>
      <a:minorFont>
        <a:latin typeface="Noto Serif JP"/>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3090</TotalTime>
  <Words>3250</Words>
  <Application>Microsoft Office PowerPoint</Application>
  <PresentationFormat>Widescreen</PresentationFormat>
  <Paragraphs>155</Paragraphs>
  <Slides>26</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Cormorant</vt:lpstr>
      <vt:lpstr>Cormorant 1</vt:lpstr>
      <vt:lpstr>Cormorant 2</vt:lpstr>
      <vt:lpstr>Noto Serif JP</vt:lpstr>
      <vt:lpstr>Optima LT Std</vt:lpstr>
      <vt:lpstr>Wingdings</vt:lpstr>
      <vt:lpstr>Office Theme</vt:lpstr>
      <vt:lpstr>Website Litigation Under the ADA: Protect Your Property from Lawsuits</vt:lpstr>
      <vt:lpstr>Jordan B. Schwartz</vt:lpstr>
      <vt:lpstr>Title III Obligations</vt:lpstr>
      <vt:lpstr>DOJ Website Accessibility Guidance - 2022</vt:lpstr>
      <vt:lpstr>DOJ Issues New Web Accessibility Rules Under Title II of the ADA</vt:lpstr>
      <vt:lpstr>DOJ Issues New Web Accessibility Rules Under Title II of the ADA</vt:lpstr>
      <vt:lpstr>Examples of Proactive Accessibility Examples </vt:lpstr>
      <vt:lpstr>DOJ Statement of Interest – Self Service Kiosk</vt:lpstr>
      <vt:lpstr>ADA Legal Standing Requirements: Laufer v. Acheson Hotels</vt:lpstr>
      <vt:lpstr>ADA Legal Standing Requirements: Laufer v. Acheson Hotels</vt:lpstr>
      <vt:lpstr>ADA and Website Accessibility</vt:lpstr>
      <vt:lpstr>Must my website be accessible for those hard of hearing and seeing?</vt:lpstr>
      <vt:lpstr>PowerPoint Presentation</vt:lpstr>
      <vt:lpstr>Gil v. Winn-Dixie (11th Circuit 2021)</vt:lpstr>
      <vt:lpstr>Common Website Accessibility Issues</vt:lpstr>
      <vt:lpstr>Policy and Remediation</vt:lpstr>
      <vt:lpstr>PowerPoint Presentation</vt:lpstr>
      <vt:lpstr>Question to End This Topic</vt:lpstr>
      <vt:lpstr>Hotel Accessibility Information on Website</vt:lpstr>
      <vt:lpstr>Hotel Accessibility Information on Website</vt:lpstr>
      <vt:lpstr>Hotel Accessibility Information on Website</vt:lpstr>
      <vt:lpstr>Hotel Accessibility Information on Website</vt:lpstr>
      <vt:lpstr>Hotel Accessibility Information on Website</vt:lpstr>
      <vt:lpstr>Hotel Accessibility Information on Website</vt:lpstr>
      <vt:lpstr>Be Extremely Careful with Online Travel Agencies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 Faz</dc:creator>
  <cp:lastModifiedBy>Theresa Green</cp:lastModifiedBy>
  <cp:revision>19</cp:revision>
  <dcterms:created xsi:type="dcterms:W3CDTF">2022-07-25T17:34:42Z</dcterms:created>
  <dcterms:modified xsi:type="dcterms:W3CDTF">2024-04-18T18:52:34Z</dcterms:modified>
</cp:coreProperties>
</file>