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handoutMasterIdLst>
    <p:handoutMasterId r:id="rId19"/>
  </p:handoutMasterIdLst>
  <p:sldIdLst>
    <p:sldId id="256" r:id="rId2"/>
    <p:sldId id="257" r:id="rId3"/>
    <p:sldId id="282" r:id="rId4"/>
    <p:sldId id="260" r:id="rId5"/>
    <p:sldId id="285" r:id="rId6"/>
    <p:sldId id="264" r:id="rId7"/>
    <p:sldId id="258" r:id="rId8"/>
    <p:sldId id="279" r:id="rId9"/>
    <p:sldId id="277" r:id="rId10"/>
    <p:sldId id="261" r:id="rId11"/>
    <p:sldId id="262" r:id="rId12"/>
    <p:sldId id="278" r:id="rId13"/>
    <p:sldId id="283" r:id="rId14"/>
    <p:sldId id="280" r:id="rId15"/>
    <p:sldId id="284" r:id="rId16"/>
    <p:sldId id="25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2EA"/>
    <a:srgbClr val="AA834B"/>
    <a:srgbClr val="2E2E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59" autoAdjust="0"/>
    <p:restoredTop sz="81655" autoAdjust="0"/>
  </p:normalViewPr>
  <p:slideViewPr>
    <p:cSldViewPr snapToGrid="0">
      <p:cViewPr varScale="1">
        <p:scale>
          <a:sx n="35" d="100"/>
          <a:sy n="35" d="100"/>
        </p:scale>
        <p:origin x="840" y="29"/>
      </p:cViewPr>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400CDC6-1352-8CD2-7A73-AA91F8F2EA6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A3701FB-426E-1043-C984-8A158E6CB96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7C68E6-86EA-40F4-B4C5-2D26DFFA4936}" type="datetimeFigureOut">
              <a:rPr lang="en-US" smtClean="0"/>
              <a:t>5/13/2025</a:t>
            </a:fld>
            <a:endParaRPr lang="en-US"/>
          </a:p>
        </p:txBody>
      </p:sp>
      <p:sp>
        <p:nvSpPr>
          <p:cNvPr id="4" name="Footer Placeholder 3">
            <a:extLst>
              <a:ext uri="{FF2B5EF4-FFF2-40B4-BE49-F238E27FC236}">
                <a16:creationId xmlns:a16="http://schemas.microsoft.com/office/drawing/2014/main" id="{C9DE7DD0-31CC-9599-9EC5-801AAE8030F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5262EB7-8EB7-2398-5DF8-ADDFF91A399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87D90C5-D2F2-466D-ABAD-793138E9EB23}" type="slidenum">
              <a:rPr lang="en-US" smtClean="0"/>
              <a:t>‹#›</a:t>
            </a:fld>
            <a:endParaRPr lang="en-US"/>
          </a:p>
        </p:txBody>
      </p:sp>
    </p:spTree>
    <p:extLst>
      <p:ext uri="{BB962C8B-B14F-4D97-AF65-F5344CB8AC3E}">
        <p14:creationId xmlns:p14="http://schemas.microsoft.com/office/powerpoint/2010/main" val="34363298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D8939E-C2C4-4597-A184-EAD9DCFFBDB3}" type="datetimeFigureOut">
              <a:rPr lang="en-US" smtClean="0"/>
              <a:t>5/13/2025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9B407D-1C4F-47A7-99B8-86D3206E38D2}" type="slidenum">
              <a:rPr lang="en-US" smtClean="0"/>
              <a:t>‹#›</a:t>
            </a:fld>
            <a:endParaRPr lang="en-US"/>
          </a:p>
        </p:txBody>
      </p:sp>
    </p:spTree>
    <p:extLst>
      <p:ext uri="{BB962C8B-B14F-4D97-AF65-F5344CB8AC3E}">
        <p14:creationId xmlns:p14="http://schemas.microsoft.com/office/powerpoint/2010/main" val="2841144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9B407D-1C4F-47A7-99B8-86D3206E38D2}" type="slidenum">
              <a:rPr lang="en-US" smtClean="0"/>
              <a:t>1</a:t>
            </a:fld>
            <a:endParaRPr lang="en-US"/>
          </a:p>
        </p:txBody>
      </p:sp>
    </p:spTree>
    <p:extLst>
      <p:ext uri="{BB962C8B-B14F-4D97-AF65-F5344CB8AC3E}">
        <p14:creationId xmlns:p14="http://schemas.microsoft.com/office/powerpoint/2010/main" val="42040133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B9C19-1A9B-39C1-AFC4-D94E14D1B964}"/>
              </a:ext>
            </a:extLst>
          </p:cNvPr>
          <p:cNvSpPr>
            <a:spLocks noGrp="1"/>
          </p:cNvSpPr>
          <p:nvPr>
            <p:ph type="ctrTitle"/>
          </p:nvPr>
        </p:nvSpPr>
        <p:spPr>
          <a:xfrm>
            <a:off x="1524000" y="2834786"/>
            <a:ext cx="9144000" cy="2387600"/>
          </a:xfrm>
        </p:spPr>
        <p:txBody>
          <a:bodyPr anchor="b"/>
          <a:lstStyle>
            <a:lvl1pPr algn="ctr">
              <a:defRPr sz="6000">
                <a:solidFill>
                  <a:srgbClr val="F4F2EA"/>
                </a:solidFill>
              </a:defRPr>
            </a:lvl1pPr>
          </a:lstStyle>
          <a:p>
            <a:r>
              <a:rPr lang="en-US" dirty="0"/>
              <a:t>Click to edit Master title style</a:t>
            </a:r>
          </a:p>
        </p:txBody>
      </p:sp>
      <p:sp>
        <p:nvSpPr>
          <p:cNvPr id="3" name="Subtitle 2">
            <a:extLst>
              <a:ext uri="{FF2B5EF4-FFF2-40B4-BE49-F238E27FC236}">
                <a16:creationId xmlns:a16="http://schemas.microsoft.com/office/drawing/2014/main" id="{8CB66CA3-3366-0906-3BA8-B6FEE509879F}"/>
              </a:ext>
            </a:extLst>
          </p:cNvPr>
          <p:cNvSpPr>
            <a:spLocks noGrp="1"/>
          </p:cNvSpPr>
          <p:nvPr>
            <p:ph type="subTitle" idx="1"/>
          </p:nvPr>
        </p:nvSpPr>
        <p:spPr>
          <a:xfrm>
            <a:off x="1524000" y="5403272"/>
            <a:ext cx="9144000" cy="694113"/>
          </a:xfrm>
        </p:spPr>
        <p:txBody>
          <a:bodyPr/>
          <a:lstStyle>
            <a:lvl1pPr marL="0" indent="0" algn="ctr">
              <a:buNone/>
              <a:defRPr sz="2400" i="1">
                <a:solidFill>
                  <a:srgbClr val="F4F2EA"/>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403154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8_Title and Content 2,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hasCustomPrompt="1"/>
          </p:nvPr>
        </p:nvSpPr>
        <p:spPr>
          <a:xfrm rot="16200000">
            <a:off x="-2426450" y="2979903"/>
            <a:ext cx="5426242" cy="501149"/>
          </a:xfrm>
        </p:spPr>
        <p:txBody>
          <a:bodyPr>
            <a:normAutofit/>
          </a:bodyPr>
          <a:lstStyle>
            <a:lvl1pPr algn="r">
              <a:defRPr sz="1600">
                <a:solidFill>
                  <a:srgbClr val="AA834B"/>
                </a:solidFill>
                <a:latin typeface="Optima LT Std" panose="020B0502050508020304" pitchFamily="34" charset="0"/>
              </a:defRPr>
            </a:lvl1pPr>
          </a:lstStyle>
          <a:p>
            <a:r>
              <a:rPr lang="en-US" dirty="0"/>
              <a:t>TITLE GOES HERE AND HERE</a:t>
            </a:r>
          </a:p>
        </p:txBody>
      </p:sp>
      <p:sp>
        <p:nvSpPr>
          <p:cNvPr id="3" name="Content Placeholder 2">
            <a:extLst>
              <a:ext uri="{FF2B5EF4-FFF2-40B4-BE49-F238E27FC236}">
                <a16:creationId xmlns:a16="http://schemas.microsoft.com/office/drawing/2014/main" id="{8A5D5FCC-A00E-7744-5425-7C221D7265BE}"/>
              </a:ext>
            </a:extLst>
          </p:cNvPr>
          <p:cNvSpPr>
            <a:spLocks noGrp="1"/>
          </p:cNvSpPr>
          <p:nvPr>
            <p:ph idx="1"/>
          </p:nvPr>
        </p:nvSpPr>
        <p:spPr>
          <a:xfrm>
            <a:off x="838200" y="802938"/>
            <a:ext cx="10515600" cy="4900029"/>
          </a:xfrm>
        </p:spPr>
        <p:txBody>
          <a:bodyPr/>
          <a:lstStyle>
            <a:lvl1pPr>
              <a:defRPr>
                <a:solidFill>
                  <a:srgbClr val="F4F2EA"/>
                </a:solidFill>
              </a:defRPr>
            </a:lvl1pPr>
            <a:lvl2pPr>
              <a:defRPr>
                <a:solidFill>
                  <a:srgbClr val="F4F2EA"/>
                </a:solidFill>
              </a:defRPr>
            </a:lvl2pPr>
            <a:lvl3pPr>
              <a:defRPr>
                <a:solidFill>
                  <a:srgbClr val="F4F2EA"/>
                </a:solidFill>
              </a:defRPr>
            </a:lvl3pPr>
            <a:lvl4pPr>
              <a:defRPr>
                <a:solidFill>
                  <a:srgbClr val="F4F2EA"/>
                </a:solidFill>
              </a:defRPr>
            </a:lvl4pPr>
            <a:lvl5pPr>
              <a:defRPr>
                <a:solidFill>
                  <a:srgbClr val="F4F2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55168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Title and Content 3, Brow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p:nvPr>
        </p:nvSpPr>
        <p:spPr/>
        <p:txBody>
          <a:bodyPr anchor="b"/>
          <a:lstStyle>
            <a:lvl1pPr>
              <a:defRPr>
                <a:solidFill>
                  <a:srgbClr val="F4F2EA"/>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A5D5FCC-A00E-7744-5425-7C221D7265BE}"/>
              </a:ext>
            </a:extLst>
          </p:cNvPr>
          <p:cNvSpPr>
            <a:spLocks noGrp="1"/>
          </p:cNvSpPr>
          <p:nvPr>
            <p:ph idx="1"/>
          </p:nvPr>
        </p:nvSpPr>
        <p:spPr>
          <a:xfrm>
            <a:off x="838200" y="2994694"/>
            <a:ext cx="10515600" cy="1529180"/>
          </a:xfrm>
        </p:spPr>
        <p:txBody>
          <a:bodyPr/>
          <a:lstStyle>
            <a:lvl1pPr>
              <a:defRPr>
                <a:solidFill>
                  <a:srgbClr val="F4F2EA"/>
                </a:solidFill>
              </a:defRPr>
            </a:lvl1pPr>
            <a:lvl2pPr>
              <a:defRPr>
                <a:solidFill>
                  <a:srgbClr val="F4F2EA"/>
                </a:solidFill>
              </a:defRPr>
            </a:lvl2pPr>
            <a:lvl3pPr>
              <a:defRPr>
                <a:solidFill>
                  <a:srgbClr val="F4F2EA"/>
                </a:solidFill>
              </a:defRPr>
            </a:lvl3pPr>
            <a:lvl4pPr>
              <a:defRPr>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2">
            <a:extLst>
              <a:ext uri="{FF2B5EF4-FFF2-40B4-BE49-F238E27FC236}">
                <a16:creationId xmlns:a16="http://schemas.microsoft.com/office/drawing/2014/main" id="{6809CCEA-B5A5-6BFD-730D-E5DC97B737A8}"/>
              </a:ext>
            </a:extLst>
          </p:cNvPr>
          <p:cNvSpPr>
            <a:spLocks noGrp="1"/>
          </p:cNvSpPr>
          <p:nvPr>
            <p:ph type="body" idx="10"/>
          </p:nvPr>
        </p:nvSpPr>
        <p:spPr>
          <a:xfrm>
            <a:off x="838200" y="2471574"/>
            <a:ext cx="10515600" cy="500226"/>
          </a:xfrm>
        </p:spPr>
        <p:txBody>
          <a:bodyPr anchor="b"/>
          <a:lstStyle>
            <a:lvl1pPr marL="0" indent="0">
              <a:buNone/>
              <a:defRPr sz="2400" b="1">
                <a:solidFill>
                  <a:srgbClr val="F4F2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5" name="Content Placeholder 2">
            <a:extLst>
              <a:ext uri="{FF2B5EF4-FFF2-40B4-BE49-F238E27FC236}">
                <a16:creationId xmlns:a16="http://schemas.microsoft.com/office/drawing/2014/main" id="{F721A1F2-4933-924C-1B6F-C6735DDA5C51}"/>
              </a:ext>
            </a:extLst>
          </p:cNvPr>
          <p:cNvSpPr>
            <a:spLocks noGrp="1"/>
          </p:cNvSpPr>
          <p:nvPr>
            <p:ph idx="11"/>
          </p:nvPr>
        </p:nvSpPr>
        <p:spPr>
          <a:xfrm>
            <a:off x="838200" y="5089941"/>
            <a:ext cx="10515600" cy="1529180"/>
          </a:xfrm>
        </p:spPr>
        <p:txBody>
          <a:bodyPr/>
          <a:lstStyle>
            <a:lvl1pPr>
              <a:defRPr>
                <a:solidFill>
                  <a:srgbClr val="F4F2EA"/>
                </a:solidFill>
              </a:defRPr>
            </a:lvl1pPr>
            <a:lvl2pPr>
              <a:defRPr>
                <a:solidFill>
                  <a:srgbClr val="F4F2EA"/>
                </a:solidFill>
              </a:defRPr>
            </a:lvl2pPr>
            <a:lvl3pPr>
              <a:defRPr>
                <a:solidFill>
                  <a:srgbClr val="F4F2EA"/>
                </a:solidFill>
              </a:defRPr>
            </a:lvl3pPr>
            <a:lvl4pPr>
              <a:defRPr>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2">
            <a:extLst>
              <a:ext uri="{FF2B5EF4-FFF2-40B4-BE49-F238E27FC236}">
                <a16:creationId xmlns:a16="http://schemas.microsoft.com/office/drawing/2014/main" id="{BEC8A1F1-9559-A16B-988A-CF442A9B2554}"/>
              </a:ext>
            </a:extLst>
          </p:cNvPr>
          <p:cNvSpPr>
            <a:spLocks noGrp="1"/>
          </p:cNvSpPr>
          <p:nvPr>
            <p:ph type="body" idx="12"/>
          </p:nvPr>
        </p:nvSpPr>
        <p:spPr>
          <a:xfrm>
            <a:off x="838200" y="4566821"/>
            <a:ext cx="10515600" cy="500226"/>
          </a:xfrm>
        </p:spPr>
        <p:txBody>
          <a:bodyPr anchor="b"/>
          <a:lstStyle>
            <a:lvl1pPr marL="0" indent="0">
              <a:buNone/>
              <a:defRPr sz="2400" b="1">
                <a:solidFill>
                  <a:srgbClr val="F4F2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Tree>
    <p:extLst>
      <p:ext uri="{BB962C8B-B14F-4D97-AF65-F5344CB8AC3E}">
        <p14:creationId xmlns:p14="http://schemas.microsoft.com/office/powerpoint/2010/main" val="2811762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Title and Content 3,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p:nvPr>
        </p:nvSpPr>
        <p:spPr/>
        <p:txBody>
          <a:bodyPr anchor="b"/>
          <a:lstStyle>
            <a:lvl1pPr>
              <a:defRPr>
                <a:solidFill>
                  <a:srgbClr val="F4F2EA"/>
                </a:solidFill>
              </a:defRPr>
            </a:lvl1pPr>
          </a:lstStyle>
          <a:p>
            <a:r>
              <a:rPr lang="en-US" dirty="0"/>
              <a:t>Click to edit Master title style</a:t>
            </a:r>
          </a:p>
        </p:txBody>
      </p:sp>
      <p:sp>
        <p:nvSpPr>
          <p:cNvPr id="5" name="Content Placeholder 2">
            <a:extLst>
              <a:ext uri="{FF2B5EF4-FFF2-40B4-BE49-F238E27FC236}">
                <a16:creationId xmlns:a16="http://schemas.microsoft.com/office/drawing/2014/main" id="{89ABAB43-99CF-DDC7-1851-DD7A64E8065B}"/>
              </a:ext>
            </a:extLst>
          </p:cNvPr>
          <p:cNvSpPr>
            <a:spLocks noGrp="1"/>
          </p:cNvSpPr>
          <p:nvPr>
            <p:ph idx="1"/>
          </p:nvPr>
        </p:nvSpPr>
        <p:spPr>
          <a:xfrm>
            <a:off x="838200" y="2994694"/>
            <a:ext cx="10515600" cy="1529180"/>
          </a:xfrm>
        </p:spPr>
        <p:txBody>
          <a:bodyPr/>
          <a:lstStyle>
            <a:lvl1pPr>
              <a:defRPr>
                <a:solidFill>
                  <a:srgbClr val="F4F2EA"/>
                </a:solidFill>
              </a:defRPr>
            </a:lvl1pPr>
            <a:lvl2pPr>
              <a:defRPr>
                <a:solidFill>
                  <a:srgbClr val="F4F2EA"/>
                </a:solidFill>
              </a:defRPr>
            </a:lvl2pPr>
            <a:lvl3pPr>
              <a:defRPr>
                <a:solidFill>
                  <a:srgbClr val="F4F2EA"/>
                </a:solidFill>
              </a:defRPr>
            </a:lvl3pPr>
            <a:lvl4pPr>
              <a:defRPr>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2">
            <a:extLst>
              <a:ext uri="{FF2B5EF4-FFF2-40B4-BE49-F238E27FC236}">
                <a16:creationId xmlns:a16="http://schemas.microsoft.com/office/drawing/2014/main" id="{2E5BB0C9-9766-9940-2CD9-773B348568E6}"/>
              </a:ext>
            </a:extLst>
          </p:cNvPr>
          <p:cNvSpPr>
            <a:spLocks noGrp="1"/>
          </p:cNvSpPr>
          <p:nvPr>
            <p:ph type="body" idx="10"/>
          </p:nvPr>
        </p:nvSpPr>
        <p:spPr>
          <a:xfrm>
            <a:off x="838200" y="2471574"/>
            <a:ext cx="10515600" cy="500226"/>
          </a:xfrm>
        </p:spPr>
        <p:txBody>
          <a:bodyPr anchor="b"/>
          <a:lstStyle>
            <a:lvl1pPr marL="0" indent="0">
              <a:buNone/>
              <a:defRPr sz="2400" b="1">
                <a:solidFill>
                  <a:srgbClr val="AA83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7" name="Content Placeholder 2">
            <a:extLst>
              <a:ext uri="{FF2B5EF4-FFF2-40B4-BE49-F238E27FC236}">
                <a16:creationId xmlns:a16="http://schemas.microsoft.com/office/drawing/2014/main" id="{0508E5F6-FBDB-B9F1-DC6B-59B2CE6298CC}"/>
              </a:ext>
            </a:extLst>
          </p:cNvPr>
          <p:cNvSpPr>
            <a:spLocks noGrp="1"/>
          </p:cNvSpPr>
          <p:nvPr>
            <p:ph idx="11"/>
          </p:nvPr>
        </p:nvSpPr>
        <p:spPr>
          <a:xfrm>
            <a:off x="838200" y="5089941"/>
            <a:ext cx="10515600" cy="1529180"/>
          </a:xfrm>
        </p:spPr>
        <p:txBody>
          <a:bodyPr/>
          <a:lstStyle>
            <a:lvl1pPr>
              <a:defRPr>
                <a:solidFill>
                  <a:srgbClr val="F4F2EA"/>
                </a:solidFill>
              </a:defRPr>
            </a:lvl1pPr>
            <a:lvl2pPr>
              <a:defRPr>
                <a:solidFill>
                  <a:srgbClr val="F4F2EA"/>
                </a:solidFill>
              </a:defRPr>
            </a:lvl2pPr>
            <a:lvl3pPr>
              <a:defRPr>
                <a:solidFill>
                  <a:srgbClr val="F4F2EA"/>
                </a:solidFill>
              </a:defRPr>
            </a:lvl3pPr>
            <a:lvl4pPr>
              <a:defRPr>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ext Placeholder 2">
            <a:extLst>
              <a:ext uri="{FF2B5EF4-FFF2-40B4-BE49-F238E27FC236}">
                <a16:creationId xmlns:a16="http://schemas.microsoft.com/office/drawing/2014/main" id="{68C53119-EAF3-FBE1-6552-2CE72D3A89F1}"/>
              </a:ext>
            </a:extLst>
          </p:cNvPr>
          <p:cNvSpPr>
            <a:spLocks noGrp="1"/>
          </p:cNvSpPr>
          <p:nvPr>
            <p:ph type="body" idx="12"/>
          </p:nvPr>
        </p:nvSpPr>
        <p:spPr>
          <a:xfrm>
            <a:off x="838200" y="4566821"/>
            <a:ext cx="10515600" cy="500226"/>
          </a:xfrm>
        </p:spPr>
        <p:txBody>
          <a:bodyPr anchor="b"/>
          <a:lstStyle>
            <a:lvl1pPr marL="0" indent="0">
              <a:buNone/>
              <a:defRPr sz="2400" b="1">
                <a:solidFill>
                  <a:srgbClr val="AA83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Tree>
    <p:extLst>
      <p:ext uri="{BB962C8B-B14F-4D97-AF65-F5344CB8AC3E}">
        <p14:creationId xmlns:p14="http://schemas.microsoft.com/office/powerpoint/2010/main" val="30395276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Title and Content 3,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p:nvPr>
        </p:nvSpPr>
        <p:spPr/>
        <p:txBody>
          <a:bodyPr anchor="b"/>
          <a:lstStyle>
            <a:lvl1pPr>
              <a:defRPr>
                <a:solidFill>
                  <a:srgbClr val="F4F2EA"/>
                </a:solidFill>
              </a:defRPr>
            </a:lvl1pPr>
          </a:lstStyle>
          <a:p>
            <a:r>
              <a:rPr lang="en-US" dirty="0"/>
              <a:t>Click to edit Master title style</a:t>
            </a:r>
          </a:p>
        </p:txBody>
      </p:sp>
      <p:sp>
        <p:nvSpPr>
          <p:cNvPr id="5" name="Content Placeholder 2">
            <a:extLst>
              <a:ext uri="{FF2B5EF4-FFF2-40B4-BE49-F238E27FC236}">
                <a16:creationId xmlns:a16="http://schemas.microsoft.com/office/drawing/2014/main" id="{89ABAB43-99CF-DDC7-1851-DD7A64E8065B}"/>
              </a:ext>
            </a:extLst>
          </p:cNvPr>
          <p:cNvSpPr>
            <a:spLocks noGrp="1"/>
          </p:cNvSpPr>
          <p:nvPr>
            <p:ph idx="1"/>
          </p:nvPr>
        </p:nvSpPr>
        <p:spPr>
          <a:xfrm>
            <a:off x="838200" y="2994694"/>
            <a:ext cx="10515600" cy="1529180"/>
          </a:xfrm>
        </p:spPr>
        <p:txBody>
          <a:bodyPr/>
          <a:lstStyle>
            <a:lvl1pPr>
              <a:defRPr>
                <a:solidFill>
                  <a:srgbClr val="F4F2EA"/>
                </a:solidFill>
              </a:defRPr>
            </a:lvl1pPr>
            <a:lvl2pPr>
              <a:defRPr>
                <a:solidFill>
                  <a:srgbClr val="F4F2EA"/>
                </a:solidFill>
              </a:defRPr>
            </a:lvl2pPr>
            <a:lvl3pPr>
              <a:defRPr>
                <a:solidFill>
                  <a:srgbClr val="F4F2EA"/>
                </a:solidFill>
              </a:defRPr>
            </a:lvl3pPr>
            <a:lvl4pPr>
              <a:defRPr>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2">
            <a:extLst>
              <a:ext uri="{FF2B5EF4-FFF2-40B4-BE49-F238E27FC236}">
                <a16:creationId xmlns:a16="http://schemas.microsoft.com/office/drawing/2014/main" id="{2E5BB0C9-9766-9940-2CD9-773B348568E6}"/>
              </a:ext>
            </a:extLst>
          </p:cNvPr>
          <p:cNvSpPr>
            <a:spLocks noGrp="1"/>
          </p:cNvSpPr>
          <p:nvPr>
            <p:ph type="body" idx="10"/>
          </p:nvPr>
        </p:nvSpPr>
        <p:spPr>
          <a:xfrm>
            <a:off x="838200" y="2471574"/>
            <a:ext cx="10515600" cy="500226"/>
          </a:xfrm>
        </p:spPr>
        <p:txBody>
          <a:bodyPr anchor="b"/>
          <a:lstStyle>
            <a:lvl1pPr marL="0" indent="0">
              <a:buNone/>
              <a:defRPr sz="2400" b="1">
                <a:solidFill>
                  <a:srgbClr val="AA83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7" name="Content Placeholder 2">
            <a:extLst>
              <a:ext uri="{FF2B5EF4-FFF2-40B4-BE49-F238E27FC236}">
                <a16:creationId xmlns:a16="http://schemas.microsoft.com/office/drawing/2014/main" id="{0508E5F6-FBDB-B9F1-DC6B-59B2CE6298CC}"/>
              </a:ext>
            </a:extLst>
          </p:cNvPr>
          <p:cNvSpPr>
            <a:spLocks noGrp="1"/>
          </p:cNvSpPr>
          <p:nvPr>
            <p:ph idx="11"/>
          </p:nvPr>
        </p:nvSpPr>
        <p:spPr>
          <a:xfrm>
            <a:off x="838200" y="5089941"/>
            <a:ext cx="10515600" cy="1529180"/>
          </a:xfrm>
        </p:spPr>
        <p:txBody>
          <a:bodyPr/>
          <a:lstStyle>
            <a:lvl1pPr>
              <a:defRPr>
                <a:solidFill>
                  <a:srgbClr val="F4F2EA"/>
                </a:solidFill>
              </a:defRPr>
            </a:lvl1pPr>
            <a:lvl2pPr>
              <a:defRPr>
                <a:solidFill>
                  <a:srgbClr val="F4F2EA"/>
                </a:solidFill>
              </a:defRPr>
            </a:lvl2pPr>
            <a:lvl3pPr>
              <a:defRPr>
                <a:solidFill>
                  <a:srgbClr val="F4F2EA"/>
                </a:solidFill>
              </a:defRPr>
            </a:lvl3pPr>
            <a:lvl4pPr>
              <a:defRPr>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ext Placeholder 2">
            <a:extLst>
              <a:ext uri="{FF2B5EF4-FFF2-40B4-BE49-F238E27FC236}">
                <a16:creationId xmlns:a16="http://schemas.microsoft.com/office/drawing/2014/main" id="{68C53119-EAF3-FBE1-6552-2CE72D3A89F1}"/>
              </a:ext>
            </a:extLst>
          </p:cNvPr>
          <p:cNvSpPr>
            <a:spLocks noGrp="1"/>
          </p:cNvSpPr>
          <p:nvPr>
            <p:ph type="body" idx="12"/>
          </p:nvPr>
        </p:nvSpPr>
        <p:spPr>
          <a:xfrm>
            <a:off x="838200" y="4566821"/>
            <a:ext cx="10515600" cy="500226"/>
          </a:xfrm>
        </p:spPr>
        <p:txBody>
          <a:bodyPr anchor="b"/>
          <a:lstStyle>
            <a:lvl1pPr marL="0" indent="0">
              <a:buNone/>
              <a:defRPr sz="2400" b="1">
                <a:solidFill>
                  <a:srgbClr val="AA83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Tree>
    <p:extLst>
      <p:ext uri="{BB962C8B-B14F-4D97-AF65-F5344CB8AC3E}">
        <p14:creationId xmlns:p14="http://schemas.microsoft.com/office/powerpoint/2010/main" val="10200340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Content with Imagem, Brow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6841F-7C7E-33E1-3508-72B39B9937A5}"/>
              </a:ext>
            </a:extLst>
          </p:cNvPr>
          <p:cNvSpPr>
            <a:spLocks noGrp="1"/>
          </p:cNvSpPr>
          <p:nvPr>
            <p:ph type="title"/>
          </p:nvPr>
        </p:nvSpPr>
        <p:spPr>
          <a:xfrm>
            <a:off x="839788" y="453606"/>
            <a:ext cx="4670675" cy="1070811"/>
          </a:xfrm>
        </p:spPr>
        <p:txBody>
          <a:bodyPr anchor="b"/>
          <a:lstStyle>
            <a:lvl1pPr>
              <a:defRPr sz="3200">
                <a:solidFill>
                  <a:srgbClr val="F4F2EA"/>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7ABB9CE2-C1E2-6E8C-C3BB-0A26FC855DC6}"/>
              </a:ext>
            </a:extLst>
          </p:cNvPr>
          <p:cNvSpPr>
            <a:spLocks noGrp="1"/>
          </p:cNvSpPr>
          <p:nvPr>
            <p:ph type="pic" idx="1"/>
          </p:nvPr>
        </p:nvSpPr>
        <p:spPr>
          <a:xfrm>
            <a:off x="6352674" y="0"/>
            <a:ext cx="5839326"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D80E13-99ED-9816-93DD-61169F3D65A3}"/>
              </a:ext>
            </a:extLst>
          </p:cNvPr>
          <p:cNvSpPr>
            <a:spLocks noGrp="1"/>
          </p:cNvSpPr>
          <p:nvPr>
            <p:ph type="body" sz="half" idx="2"/>
          </p:nvPr>
        </p:nvSpPr>
        <p:spPr>
          <a:xfrm>
            <a:off x="839788" y="1913021"/>
            <a:ext cx="4670675" cy="733926"/>
          </a:xfrm>
        </p:spPr>
        <p:txBody>
          <a:bodyPr anchor="ctr"/>
          <a:lstStyle>
            <a:lvl1pPr marL="0" indent="0">
              <a:buNone/>
              <a:defRPr sz="1600">
                <a:solidFill>
                  <a:srgbClr val="F4F2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Text Placeholder 3">
            <a:extLst>
              <a:ext uri="{FF2B5EF4-FFF2-40B4-BE49-F238E27FC236}">
                <a16:creationId xmlns:a16="http://schemas.microsoft.com/office/drawing/2014/main" id="{BD6C8ACD-8670-9583-9114-2B608F302A0F}"/>
              </a:ext>
            </a:extLst>
          </p:cNvPr>
          <p:cNvSpPr>
            <a:spLocks noGrp="1"/>
          </p:cNvSpPr>
          <p:nvPr>
            <p:ph type="body" sz="half" idx="10"/>
          </p:nvPr>
        </p:nvSpPr>
        <p:spPr>
          <a:xfrm>
            <a:off x="839787" y="3062037"/>
            <a:ext cx="4670675" cy="733926"/>
          </a:xfrm>
        </p:spPr>
        <p:txBody>
          <a:bodyPr anchor="ctr"/>
          <a:lstStyle>
            <a:lvl1pPr marL="0" indent="0">
              <a:buNone/>
              <a:defRPr sz="1600">
                <a:solidFill>
                  <a:srgbClr val="F4F2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ext Placeholder 3">
            <a:extLst>
              <a:ext uri="{FF2B5EF4-FFF2-40B4-BE49-F238E27FC236}">
                <a16:creationId xmlns:a16="http://schemas.microsoft.com/office/drawing/2014/main" id="{61C721D4-FC58-E108-8BE4-5D96653FA827}"/>
              </a:ext>
            </a:extLst>
          </p:cNvPr>
          <p:cNvSpPr>
            <a:spLocks noGrp="1"/>
          </p:cNvSpPr>
          <p:nvPr>
            <p:ph type="body" sz="half" idx="11"/>
          </p:nvPr>
        </p:nvSpPr>
        <p:spPr>
          <a:xfrm>
            <a:off x="839786" y="4297279"/>
            <a:ext cx="4670675" cy="733926"/>
          </a:xfrm>
        </p:spPr>
        <p:txBody>
          <a:bodyPr anchor="ctr"/>
          <a:lstStyle>
            <a:lvl1pPr marL="0" indent="0">
              <a:buNone/>
              <a:defRPr sz="1600">
                <a:solidFill>
                  <a:srgbClr val="F4F2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3">
            <a:extLst>
              <a:ext uri="{FF2B5EF4-FFF2-40B4-BE49-F238E27FC236}">
                <a16:creationId xmlns:a16="http://schemas.microsoft.com/office/drawing/2014/main" id="{8677E9E2-F22E-C310-AD2E-90B93578A5F7}"/>
              </a:ext>
            </a:extLst>
          </p:cNvPr>
          <p:cNvSpPr>
            <a:spLocks noGrp="1"/>
          </p:cNvSpPr>
          <p:nvPr>
            <p:ph type="body" sz="half" idx="12"/>
          </p:nvPr>
        </p:nvSpPr>
        <p:spPr>
          <a:xfrm>
            <a:off x="839786" y="5532521"/>
            <a:ext cx="4670675" cy="733926"/>
          </a:xfrm>
        </p:spPr>
        <p:txBody>
          <a:bodyPr anchor="ctr"/>
          <a:lstStyle>
            <a:lvl1pPr marL="0" indent="0">
              <a:buNone/>
              <a:defRPr sz="1600">
                <a:solidFill>
                  <a:srgbClr val="F4F2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659277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Content with Imagem,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6841F-7C7E-33E1-3508-72B39B9937A5}"/>
              </a:ext>
            </a:extLst>
          </p:cNvPr>
          <p:cNvSpPr>
            <a:spLocks noGrp="1"/>
          </p:cNvSpPr>
          <p:nvPr>
            <p:ph type="title"/>
          </p:nvPr>
        </p:nvSpPr>
        <p:spPr>
          <a:xfrm>
            <a:off x="839788" y="453606"/>
            <a:ext cx="4670675" cy="1070811"/>
          </a:xfrm>
        </p:spPr>
        <p:txBody>
          <a:bodyPr anchor="b"/>
          <a:lstStyle>
            <a:lvl1pPr>
              <a:defRPr sz="3200">
                <a:solidFill>
                  <a:srgbClr val="F4F2EA"/>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7ABB9CE2-C1E2-6E8C-C3BB-0A26FC855DC6}"/>
              </a:ext>
            </a:extLst>
          </p:cNvPr>
          <p:cNvSpPr>
            <a:spLocks noGrp="1"/>
          </p:cNvSpPr>
          <p:nvPr>
            <p:ph type="pic" idx="1"/>
          </p:nvPr>
        </p:nvSpPr>
        <p:spPr>
          <a:xfrm>
            <a:off x="6352674" y="0"/>
            <a:ext cx="5839326"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D80E13-99ED-9816-93DD-61169F3D65A3}"/>
              </a:ext>
            </a:extLst>
          </p:cNvPr>
          <p:cNvSpPr>
            <a:spLocks noGrp="1"/>
          </p:cNvSpPr>
          <p:nvPr>
            <p:ph type="body" sz="half" idx="2"/>
          </p:nvPr>
        </p:nvSpPr>
        <p:spPr>
          <a:xfrm>
            <a:off x="839788" y="1913021"/>
            <a:ext cx="4670675" cy="733926"/>
          </a:xfrm>
        </p:spPr>
        <p:txBody>
          <a:bodyPr anchor="ctr"/>
          <a:lstStyle>
            <a:lvl1pPr marL="0" indent="0">
              <a:buNone/>
              <a:defRPr sz="1600">
                <a:solidFill>
                  <a:srgbClr val="F4F2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Text Placeholder 3">
            <a:extLst>
              <a:ext uri="{FF2B5EF4-FFF2-40B4-BE49-F238E27FC236}">
                <a16:creationId xmlns:a16="http://schemas.microsoft.com/office/drawing/2014/main" id="{BD6C8ACD-8670-9583-9114-2B608F302A0F}"/>
              </a:ext>
            </a:extLst>
          </p:cNvPr>
          <p:cNvSpPr>
            <a:spLocks noGrp="1"/>
          </p:cNvSpPr>
          <p:nvPr>
            <p:ph type="body" sz="half" idx="10"/>
          </p:nvPr>
        </p:nvSpPr>
        <p:spPr>
          <a:xfrm>
            <a:off x="839787" y="3062037"/>
            <a:ext cx="4670675" cy="733926"/>
          </a:xfrm>
        </p:spPr>
        <p:txBody>
          <a:bodyPr anchor="ctr"/>
          <a:lstStyle>
            <a:lvl1pPr marL="0" indent="0">
              <a:buNone/>
              <a:defRPr sz="1600">
                <a:solidFill>
                  <a:srgbClr val="F4F2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ext Placeholder 3">
            <a:extLst>
              <a:ext uri="{FF2B5EF4-FFF2-40B4-BE49-F238E27FC236}">
                <a16:creationId xmlns:a16="http://schemas.microsoft.com/office/drawing/2014/main" id="{61C721D4-FC58-E108-8BE4-5D96653FA827}"/>
              </a:ext>
            </a:extLst>
          </p:cNvPr>
          <p:cNvSpPr>
            <a:spLocks noGrp="1"/>
          </p:cNvSpPr>
          <p:nvPr>
            <p:ph type="body" sz="half" idx="11"/>
          </p:nvPr>
        </p:nvSpPr>
        <p:spPr>
          <a:xfrm>
            <a:off x="839786" y="4297279"/>
            <a:ext cx="4670675" cy="733926"/>
          </a:xfrm>
        </p:spPr>
        <p:txBody>
          <a:bodyPr anchor="ctr"/>
          <a:lstStyle>
            <a:lvl1pPr marL="0" indent="0">
              <a:buNone/>
              <a:defRPr sz="1600">
                <a:solidFill>
                  <a:srgbClr val="F4F2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3">
            <a:extLst>
              <a:ext uri="{FF2B5EF4-FFF2-40B4-BE49-F238E27FC236}">
                <a16:creationId xmlns:a16="http://schemas.microsoft.com/office/drawing/2014/main" id="{8677E9E2-F22E-C310-AD2E-90B93578A5F7}"/>
              </a:ext>
            </a:extLst>
          </p:cNvPr>
          <p:cNvSpPr>
            <a:spLocks noGrp="1"/>
          </p:cNvSpPr>
          <p:nvPr>
            <p:ph type="body" sz="half" idx="12"/>
          </p:nvPr>
        </p:nvSpPr>
        <p:spPr>
          <a:xfrm>
            <a:off x="839786" y="5532521"/>
            <a:ext cx="4670675" cy="733926"/>
          </a:xfrm>
        </p:spPr>
        <p:txBody>
          <a:bodyPr anchor="ctr"/>
          <a:lstStyle>
            <a:lvl1pPr marL="0" indent="0">
              <a:buNone/>
              <a:defRPr sz="1600">
                <a:solidFill>
                  <a:srgbClr val="F4F2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897773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Content with Imagem,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6841F-7C7E-33E1-3508-72B39B9937A5}"/>
              </a:ext>
            </a:extLst>
          </p:cNvPr>
          <p:cNvSpPr>
            <a:spLocks noGrp="1"/>
          </p:cNvSpPr>
          <p:nvPr>
            <p:ph type="title"/>
          </p:nvPr>
        </p:nvSpPr>
        <p:spPr>
          <a:xfrm>
            <a:off x="839788" y="453606"/>
            <a:ext cx="4670675" cy="1070811"/>
          </a:xfrm>
        </p:spPr>
        <p:txBody>
          <a:bodyPr anchor="b"/>
          <a:lstStyle>
            <a:lvl1pPr>
              <a:defRPr sz="3200">
                <a:solidFill>
                  <a:srgbClr val="F4F2EA"/>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7ABB9CE2-C1E2-6E8C-C3BB-0A26FC855DC6}"/>
              </a:ext>
            </a:extLst>
          </p:cNvPr>
          <p:cNvSpPr>
            <a:spLocks noGrp="1"/>
          </p:cNvSpPr>
          <p:nvPr>
            <p:ph type="pic" idx="1"/>
          </p:nvPr>
        </p:nvSpPr>
        <p:spPr>
          <a:xfrm>
            <a:off x="6352674" y="0"/>
            <a:ext cx="5839326"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D80E13-99ED-9816-93DD-61169F3D65A3}"/>
              </a:ext>
            </a:extLst>
          </p:cNvPr>
          <p:cNvSpPr>
            <a:spLocks noGrp="1"/>
          </p:cNvSpPr>
          <p:nvPr>
            <p:ph type="body" sz="half" idx="2"/>
          </p:nvPr>
        </p:nvSpPr>
        <p:spPr>
          <a:xfrm>
            <a:off x="839788" y="1913021"/>
            <a:ext cx="4670675" cy="733926"/>
          </a:xfrm>
        </p:spPr>
        <p:txBody>
          <a:bodyPr anchor="ctr"/>
          <a:lstStyle>
            <a:lvl1pPr marL="0" indent="0">
              <a:buNone/>
              <a:defRPr sz="1600">
                <a:solidFill>
                  <a:srgbClr val="F4F2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Text Placeholder 3">
            <a:extLst>
              <a:ext uri="{FF2B5EF4-FFF2-40B4-BE49-F238E27FC236}">
                <a16:creationId xmlns:a16="http://schemas.microsoft.com/office/drawing/2014/main" id="{BD6C8ACD-8670-9583-9114-2B608F302A0F}"/>
              </a:ext>
            </a:extLst>
          </p:cNvPr>
          <p:cNvSpPr>
            <a:spLocks noGrp="1"/>
          </p:cNvSpPr>
          <p:nvPr>
            <p:ph type="body" sz="half" idx="10"/>
          </p:nvPr>
        </p:nvSpPr>
        <p:spPr>
          <a:xfrm>
            <a:off x="839787" y="3062037"/>
            <a:ext cx="4670675" cy="733926"/>
          </a:xfrm>
        </p:spPr>
        <p:txBody>
          <a:bodyPr anchor="ctr"/>
          <a:lstStyle>
            <a:lvl1pPr marL="0" indent="0">
              <a:buNone/>
              <a:defRPr sz="1600">
                <a:solidFill>
                  <a:srgbClr val="F4F2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ext Placeholder 3">
            <a:extLst>
              <a:ext uri="{FF2B5EF4-FFF2-40B4-BE49-F238E27FC236}">
                <a16:creationId xmlns:a16="http://schemas.microsoft.com/office/drawing/2014/main" id="{61C721D4-FC58-E108-8BE4-5D96653FA827}"/>
              </a:ext>
            </a:extLst>
          </p:cNvPr>
          <p:cNvSpPr>
            <a:spLocks noGrp="1"/>
          </p:cNvSpPr>
          <p:nvPr>
            <p:ph type="body" sz="half" idx="11"/>
          </p:nvPr>
        </p:nvSpPr>
        <p:spPr>
          <a:xfrm>
            <a:off x="839786" y="4297279"/>
            <a:ext cx="4670675" cy="733926"/>
          </a:xfrm>
        </p:spPr>
        <p:txBody>
          <a:bodyPr anchor="ctr"/>
          <a:lstStyle>
            <a:lvl1pPr marL="0" indent="0">
              <a:buNone/>
              <a:defRPr sz="1600">
                <a:solidFill>
                  <a:srgbClr val="F4F2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3">
            <a:extLst>
              <a:ext uri="{FF2B5EF4-FFF2-40B4-BE49-F238E27FC236}">
                <a16:creationId xmlns:a16="http://schemas.microsoft.com/office/drawing/2014/main" id="{8677E9E2-F22E-C310-AD2E-90B93578A5F7}"/>
              </a:ext>
            </a:extLst>
          </p:cNvPr>
          <p:cNvSpPr>
            <a:spLocks noGrp="1"/>
          </p:cNvSpPr>
          <p:nvPr>
            <p:ph type="body" sz="half" idx="12"/>
          </p:nvPr>
        </p:nvSpPr>
        <p:spPr>
          <a:xfrm>
            <a:off x="839786" y="5532521"/>
            <a:ext cx="4670675" cy="733926"/>
          </a:xfrm>
        </p:spPr>
        <p:txBody>
          <a:bodyPr anchor="ctr"/>
          <a:lstStyle>
            <a:lvl1pPr marL="0" indent="0">
              <a:buNone/>
              <a:defRPr sz="1600">
                <a:solidFill>
                  <a:srgbClr val="F4F2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972990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Title and Content, Logo Crea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p:nvPr>
        </p:nvSpPr>
        <p:spPr>
          <a:xfrm>
            <a:off x="838200" y="681038"/>
            <a:ext cx="10515600" cy="883068"/>
          </a:xfrm>
        </p:spPr>
        <p:txBody>
          <a:bodyPr/>
          <a:lstStyle>
            <a:lvl1pPr>
              <a:defRPr>
                <a:solidFill>
                  <a:srgbClr val="AA834B"/>
                </a:solidFill>
              </a:defRPr>
            </a:lvl1pPr>
          </a:lstStyle>
          <a:p>
            <a:r>
              <a:rPr lang="en-US" dirty="0"/>
              <a:t>Click to edit Master title style</a:t>
            </a:r>
          </a:p>
        </p:txBody>
      </p:sp>
      <p:sp>
        <p:nvSpPr>
          <p:cNvPr id="4" name="Content Placeholder 2">
            <a:extLst>
              <a:ext uri="{FF2B5EF4-FFF2-40B4-BE49-F238E27FC236}">
                <a16:creationId xmlns:a16="http://schemas.microsoft.com/office/drawing/2014/main" id="{9C729C08-9216-6A6E-4C50-2B3CC4DC6F18}"/>
              </a:ext>
            </a:extLst>
          </p:cNvPr>
          <p:cNvSpPr>
            <a:spLocks noGrp="1"/>
          </p:cNvSpPr>
          <p:nvPr>
            <p:ph idx="1"/>
          </p:nvPr>
        </p:nvSpPr>
        <p:spPr>
          <a:xfrm>
            <a:off x="838200" y="2272795"/>
            <a:ext cx="10515600" cy="1096045"/>
          </a:xfrm>
        </p:spPr>
        <p:txBody>
          <a:bodyPr>
            <a:normAutofit/>
          </a:bodyPr>
          <a:lstStyle>
            <a:lvl1pPr>
              <a:defRPr sz="1800">
                <a:solidFill>
                  <a:srgbClr val="2E2E24"/>
                </a:solidFill>
              </a:defRPr>
            </a:lvl1pPr>
            <a:lvl2pPr>
              <a:defRPr sz="1600">
                <a:solidFill>
                  <a:srgbClr val="2E2E24"/>
                </a:solidFill>
              </a:defRPr>
            </a:lvl2pPr>
            <a:lvl3pPr>
              <a:defRPr sz="1400">
                <a:solidFill>
                  <a:srgbClr val="2E2E24"/>
                </a:solidFill>
              </a:defRPr>
            </a:lvl3pPr>
            <a:lvl4pPr>
              <a:defRPr sz="1200">
                <a:solidFill>
                  <a:srgbClr val="2E2E24"/>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2">
            <a:extLst>
              <a:ext uri="{FF2B5EF4-FFF2-40B4-BE49-F238E27FC236}">
                <a16:creationId xmlns:a16="http://schemas.microsoft.com/office/drawing/2014/main" id="{7185FBD9-C468-56C0-FB2E-0300AE885E80}"/>
              </a:ext>
            </a:extLst>
          </p:cNvPr>
          <p:cNvSpPr>
            <a:spLocks noGrp="1"/>
          </p:cNvSpPr>
          <p:nvPr>
            <p:ph type="body" idx="10"/>
          </p:nvPr>
        </p:nvSpPr>
        <p:spPr>
          <a:xfrm>
            <a:off x="838200" y="1845929"/>
            <a:ext cx="10515600" cy="391943"/>
          </a:xfrm>
        </p:spPr>
        <p:txBody>
          <a:bodyPr anchor="b"/>
          <a:lstStyle>
            <a:lvl1pPr marL="0" indent="0">
              <a:buNone/>
              <a:defRPr sz="1600" b="1">
                <a:solidFill>
                  <a:srgbClr val="2E2E2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8" name="Content Placeholder 2">
            <a:extLst>
              <a:ext uri="{FF2B5EF4-FFF2-40B4-BE49-F238E27FC236}">
                <a16:creationId xmlns:a16="http://schemas.microsoft.com/office/drawing/2014/main" id="{A0FBBECD-9B76-8A58-9E92-0840EF67D837}"/>
              </a:ext>
            </a:extLst>
          </p:cNvPr>
          <p:cNvSpPr>
            <a:spLocks noGrp="1"/>
          </p:cNvSpPr>
          <p:nvPr>
            <p:ph idx="11"/>
          </p:nvPr>
        </p:nvSpPr>
        <p:spPr>
          <a:xfrm>
            <a:off x="838200" y="3951786"/>
            <a:ext cx="10515600" cy="1096045"/>
          </a:xfrm>
        </p:spPr>
        <p:txBody>
          <a:bodyPr>
            <a:normAutofit/>
          </a:bodyPr>
          <a:lstStyle>
            <a:lvl1pPr>
              <a:defRPr sz="1800">
                <a:solidFill>
                  <a:srgbClr val="2E2E24"/>
                </a:solidFill>
              </a:defRPr>
            </a:lvl1pPr>
            <a:lvl2pPr>
              <a:defRPr sz="1600">
                <a:solidFill>
                  <a:srgbClr val="2E2E24"/>
                </a:solidFill>
              </a:defRPr>
            </a:lvl2pPr>
            <a:lvl3pPr>
              <a:defRPr sz="1400">
                <a:solidFill>
                  <a:srgbClr val="2E2E24"/>
                </a:solidFill>
              </a:defRPr>
            </a:lvl3pPr>
            <a:lvl4pPr>
              <a:defRPr sz="1200">
                <a:solidFill>
                  <a:srgbClr val="2E2E24"/>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2">
            <a:extLst>
              <a:ext uri="{FF2B5EF4-FFF2-40B4-BE49-F238E27FC236}">
                <a16:creationId xmlns:a16="http://schemas.microsoft.com/office/drawing/2014/main" id="{DC045DDF-102D-FF62-0D39-7EEE0701F0D0}"/>
              </a:ext>
            </a:extLst>
          </p:cNvPr>
          <p:cNvSpPr>
            <a:spLocks noGrp="1"/>
          </p:cNvSpPr>
          <p:nvPr>
            <p:ph type="body" idx="12"/>
          </p:nvPr>
        </p:nvSpPr>
        <p:spPr>
          <a:xfrm>
            <a:off x="838200" y="3524920"/>
            <a:ext cx="10515600" cy="391943"/>
          </a:xfrm>
        </p:spPr>
        <p:txBody>
          <a:bodyPr anchor="b"/>
          <a:lstStyle>
            <a:lvl1pPr marL="0" indent="0">
              <a:buNone/>
              <a:defRPr sz="1600" b="1">
                <a:solidFill>
                  <a:srgbClr val="2E2E2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10" name="Content Placeholder 2">
            <a:extLst>
              <a:ext uri="{FF2B5EF4-FFF2-40B4-BE49-F238E27FC236}">
                <a16:creationId xmlns:a16="http://schemas.microsoft.com/office/drawing/2014/main" id="{DCC20393-11FB-E83E-04AA-CF0A2C46339C}"/>
              </a:ext>
            </a:extLst>
          </p:cNvPr>
          <p:cNvSpPr>
            <a:spLocks noGrp="1"/>
          </p:cNvSpPr>
          <p:nvPr>
            <p:ph idx="13"/>
          </p:nvPr>
        </p:nvSpPr>
        <p:spPr>
          <a:xfrm>
            <a:off x="838200" y="5640971"/>
            <a:ext cx="10515600" cy="1096045"/>
          </a:xfrm>
        </p:spPr>
        <p:txBody>
          <a:bodyPr>
            <a:normAutofit/>
          </a:bodyPr>
          <a:lstStyle>
            <a:lvl1pPr>
              <a:defRPr sz="1800">
                <a:solidFill>
                  <a:srgbClr val="2E2E24"/>
                </a:solidFill>
              </a:defRPr>
            </a:lvl1pPr>
            <a:lvl2pPr>
              <a:defRPr sz="1600">
                <a:solidFill>
                  <a:srgbClr val="2E2E24"/>
                </a:solidFill>
              </a:defRPr>
            </a:lvl2pPr>
            <a:lvl3pPr>
              <a:defRPr sz="1400">
                <a:solidFill>
                  <a:srgbClr val="2E2E24"/>
                </a:solidFill>
              </a:defRPr>
            </a:lvl3pPr>
            <a:lvl4pPr>
              <a:defRPr sz="1200">
                <a:solidFill>
                  <a:srgbClr val="2E2E24"/>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Text Placeholder 2">
            <a:extLst>
              <a:ext uri="{FF2B5EF4-FFF2-40B4-BE49-F238E27FC236}">
                <a16:creationId xmlns:a16="http://schemas.microsoft.com/office/drawing/2014/main" id="{EFAC552E-6B1B-E1D2-A279-80645525C63D}"/>
              </a:ext>
            </a:extLst>
          </p:cNvPr>
          <p:cNvSpPr>
            <a:spLocks noGrp="1"/>
          </p:cNvSpPr>
          <p:nvPr>
            <p:ph type="body" idx="14"/>
          </p:nvPr>
        </p:nvSpPr>
        <p:spPr>
          <a:xfrm>
            <a:off x="838200" y="5214105"/>
            <a:ext cx="10515600" cy="391943"/>
          </a:xfrm>
        </p:spPr>
        <p:txBody>
          <a:bodyPr anchor="b"/>
          <a:lstStyle>
            <a:lvl1pPr marL="0" indent="0">
              <a:buNone/>
              <a:defRPr sz="1600" b="1">
                <a:solidFill>
                  <a:srgbClr val="2E2E2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Tree>
    <p:extLst>
      <p:ext uri="{BB962C8B-B14F-4D97-AF65-F5344CB8AC3E}">
        <p14:creationId xmlns:p14="http://schemas.microsoft.com/office/powerpoint/2010/main" val="20579081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Title and Content, Logo Brow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p:nvPr>
        </p:nvSpPr>
        <p:spPr>
          <a:xfrm>
            <a:off x="838200" y="681038"/>
            <a:ext cx="10515600" cy="883068"/>
          </a:xfrm>
        </p:spPr>
        <p:txBody>
          <a:bodyPr/>
          <a:lstStyle>
            <a:lvl1pPr>
              <a:defRPr>
                <a:solidFill>
                  <a:srgbClr val="F4F2EA"/>
                </a:solidFill>
              </a:defRPr>
            </a:lvl1pPr>
          </a:lstStyle>
          <a:p>
            <a:r>
              <a:rPr lang="en-US" dirty="0"/>
              <a:t>Click to edit Master title style</a:t>
            </a:r>
          </a:p>
        </p:txBody>
      </p:sp>
      <p:sp>
        <p:nvSpPr>
          <p:cNvPr id="4" name="Content Placeholder 2">
            <a:extLst>
              <a:ext uri="{FF2B5EF4-FFF2-40B4-BE49-F238E27FC236}">
                <a16:creationId xmlns:a16="http://schemas.microsoft.com/office/drawing/2014/main" id="{9C729C08-9216-6A6E-4C50-2B3CC4DC6F18}"/>
              </a:ext>
            </a:extLst>
          </p:cNvPr>
          <p:cNvSpPr>
            <a:spLocks noGrp="1"/>
          </p:cNvSpPr>
          <p:nvPr>
            <p:ph idx="1"/>
          </p:nvPr>
        </p:nvSpPr>
        <p:spPr>
          <a:xfrm>
            <a:off x="838200" y="2272795"/>
            <a:ext cx="10515600" cy="1096045"/>
          </a:xfrm>
        </p:spPr>
        <p:txBody>
          <a:bodyPr>
            <a:normAutofit/>
          </a:bodyPr>
          <a:lstStyle>
            <a:lvl1pPr>
              <a:defRPr sz="1800">
                <a:solidFill>
                  <a:srgbClr val="F4F2EA"/>
                </a:solidFill>
              </a:defRPr>
            </a:lvl1pPr>
            <a:lvl2pPr>
              <a:defRPr sz="1600">
                <a:solidFill>
                  <a:srgbClr val="F4F2EA"/>
                </a:solidFill>
              </a:defRPr>
            </a:lvl2pPr>
            <a:lvl3pPr>
              <a:defRPr sz="1400">
                <a:solidFill>
                  <a:srgbClr val="F4F2EA"/>
                </a:solidFill>
              </a:defRPr>
            </a:lvl3pPr>
            <a:lvl4pPr>
              <a:defRPr sz="1200">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2">
            <a:extLst>
              <a:ext uri="{FF2B5EF4-FFF2-40B4-BE49-F238E27FC236}">
                <a16:creationId xmlns:a16="http://schemas.microsoft.com/office/drawing/2014/main" id="{7185FBD9-C468-56C0-FB2E-0300AE885E80}"/>
              </a:ext>
            </a:extLst>
          </p:cNvPr>
          <p:cNvSpPr>
            <a:spLocks noGrp="1"/>
          </p:cNvSpPr>
          <p:nvPr>
            <p:ph type="body" idx="10"/>
          </p:nvPr>
        </p:nvSpPr>
        <p:spPr>
          <a:xfrm>
            <a:off x="838200" y="1845929"/>
            <a:ext cx="10515600" cy="391943"/>
          </a:xfrm>
        </p:spPr>
        <p:txBody>
          <a:bodyPr anchor="b"/>
          <a:lstStyle>
            <a:lvl1pPr marL="0" indent="0">
              <a:buNone/>
              <a:defRPr sz="1600" b="1">
                <a:solidFill>
                  <a:srgbClr val="F4F2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8" name="Content Placeholder 2">
            <a:extLst>
              <a:ext uri="{FF2B5EF4-FFF2-40B4-BE49-F238E27FC236}">
                <a16:creationId xmlns:a16="http://schemas.microsoft.com/office/drawing/2014/main" id="{A0FBBECD-9B76-8A58-9E92-0840EF67D837}"/>
              </a:ext>
            </a:extLst>
          </p:cNvPr>
          <p:cNvSpPr>
            <a:spLocks noGrp="1"/>
          </p:cNvSpPr>
          <p:nvPr>
            <p:ph idx="11"/>
          </p:nvPr>
        </p:nvSpPr>
        <p:spPr>
          <a:xfrm>
            <a:off x="838200" y="3951786"/>
            <a:ext cx="10515600" cy="1096045"/>
          </a:xfrm>
        </p:spPr>
        <p:txBody>
          <a:bodyPr>
            <a:normAutofit/>
          </a:bodyPr>
          <a:lstStyle>
            <a:lvl1pPr>
              <a:defRPr sz="1800">
                <a:solidFill>
                  <a:srgbClr val="F4F2EA"/>
                </a:solidFill>
              </a:defRPr>
            </a:lvl1pPr>
            <a:lvl2pPr>
              <a:defRPr sz="1600">
                <a:solidFill>
                  <a:srgbClr val="F4F2EA"/>
                </a:solidFill>
              </a:defRPr>
            </a:lvl2pPr>
            <a:lvl3pPr>
              <a:defRPr sz="1400">
                <a:solidFill>
                  <a:srgbClr val="F4F2EA"/>
                </a:solidFill>
              </a:defRPr>
            </a:lvl3pPr>
            <a:lvl4pPr>
              <a:defRPr sz="1200">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2">
            <a:extLst>
              <a:ext uri="{FF2B5EF4-FFF2-40B4-BE49-F238E27FC236}">
                <a16:creationId xmlns:a16="http://schemas.microsoft.com/office/drawing/2014/main" id="{DC045DDF-102D-FF62-0D39-7EEE0701F0D0}"/>
              </a:ext>
            </a:extLst>
          </p:cNvPr>
          <p:cNvSpPr>
            <a:spLocks noGrp="1"/>
          </p:cNvSpPr>
          <p:nvPr>
            <p:ph type="body" idx="12"/>
          </p:nvPr>
        </p:nvSpPr>
        <p:spPr>
          <a:xfrm>
            <a:off x="838200" y="3524920"/>
            <a:ext cx="10515600" cy="391943"/>
          </a:xfrm>
        </p:spPr>
        <p:txBody>
          <a:bodyPr anchor="b"/>
          <a:lstStyle>
            <a:lvl1pPr marL="0" indent="0">
              <a:buNone/>
              <a:defRPr sz="1600" b="1">
                <a:solidFill>
                  <a:srgbClr val="F4F2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10" name="Content Placeholder 2">
            <a:extLst>
              <a:ext uri="{FF2B5EF4-FFF2-40B4-BE49-F238E27FC236}">
                <a16:creationId xmlns:a16="http://schemas.microsoft.com/office/drawing/2014/main" id="{DCC20393-11FB-E83E-04AA-CF0A2C46339C}"/>
              </a:ext>
            </a:extLst>
          </p:cNvPr>
          <p:cNvSpPr>
            <a:spLocks noGrp="1"/>
          </p:cNvSpPr>
          <p:nvPr>
            <p:ph idx="13"/>
          </p:nvPr>
        </p:nvSpPr>
        <p:spPr>
          <a:xfrm>
            <a:off x="838200" y="5640971"/>
            <a:ext cx="10515600" cy="1096045"/>
          </a:xfrm>
        </p:spPr>
        <p:txBody>
          <a:bodyPr>
            <a:normAutofit/>
          </a:bodyPr>
          <a:lstStyle>
            <a:lvl1pPr>
              <a:defRPr sz="1800">
                <a:solidFill>
                  <a:srgbClr val="F4F2EA"/>
                </a:solidFill>
              </a:defRPr>
            </a:lvl1pPr>
            <a:lvl2pPr>
              <a:defRPr sz="1600">
                <a:solidFill>
                  <a:srgbClr val="F4F2EA"/>
                </a:solidFill>
              </a:defRPr>
            </a:lvl2pPr>
            <a:lvl3pPr>
              <a:defRPr sz="1400">
                <a:solidFill>
                  <a:srgbClr val="F4F2EA"/>
                </a:solidFill>
              </a:defRPr>
            </a:lvl3pPr>
            <a:lvl4pPr>
              <a:defRPr sz="1200">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Text Placeholder 2">
            <a:extLst>
              <a:ext uri="{FF2B5EF4-FFF2-40B4-BE49-F238E27FC236}">
                <a16:creationId xmlns:a16="http://schemas.microsoft.com/office/drawing/2014/main" id="{EFAC552E-6B1B-E1D2-A279-80645525C63D}"/>
              </a:ext>
            </a:extLst>
          </p:cNvPr>
          <p:cNvSpPr>
            <a:spLocks noGrp="1"/>
          </p:cNvSpPr>
          <p:nvPr>
            <p:ph type="body" idx="14"/>
          </p:nvPr>
        </p:nvSpPr>
        <p:spPr>
          <a:xfrm>
            <a:off x="838200" y="5214105"/>
            <a:ext cx="10515600" cy="391943"/>
          </a:xfrm>
        </p:spPr>
        <p:txBody>
          <a:bodyPr anchor="b"/>
          <a:lstStyle>
            <a:lvl1pPr marL="0" indent="0">
              <a:buNone/>
              <a:defRPr sz="1600" b="1">
                <a:solidFill>
                  <a:srgbClr val="F4F2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Tree>
    <p:extLst>
      <p:ext uri="{BB962C8B-B14F-4D97-AF65-F5344CB8AC3E}">
        <p14:creationId xmlns:p14="http://schemas.microsoft.com/office/powerpoint/2010/main" val="35468450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Title and Content, Logo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p:nvPr>
        </p:nvSpPr>
        <p:spPr>
          <a:xfrm>
            <a:off x="838200" y="681038"/>
            <a:ext cx="10515600" cy="883068"/>
          </a:xfrm>
        </p:spPr>
        <p:txBody>
          <a:bodyPr/>
          <a:lstStyle>
            <a:lvl1pPr>
              <a:defRPr>
                <a:solidFill>
                  <a:srgbClr val="AA834B"/>
                </a:solidFill>
              </a:defRPr>
            </a:lvl1pPr>
          </a:lstStyle>
          <a:p>
            <a:r>
              <a:rPr lang="en-US" dirty="0"/>
              <a:t>Click to edit Master title style</a:t>
            </a:r>
          </a:p>
        </p:txBody>
      </p:sp>
      <p:sp>
        <p:nvSpPr>
          <p:cNvPr id="4" name="Content Placeholder 2">
            <a:extLst>
              <a:ext uri="{FF2B5EF4-FFF2-40B4-BE49-F238E27FC236}">
                <a16:creationId xmlns:a16="http://schemas.microsoft.com/office/drawing/2014/main" id="{9C729C08-9216-6A6E-4C50-2B3CC4DC6F18}"/>
              </a:ext>
            </a:extLst>
          </p:cNvPr>
          <p:cNvSpPr>
            <a:spLocks noGrp="1"/>
          </p:cNvSpPr>
          <p:nvPr>
            <p:ph idx="1"/>
          </p:nvPr>
        </p:nvSpPr>
        <p:spPr>
          <a:xfrm>
            <a:off x="838200" y="2272795"/>
            <a:ext cx="10515600" cy="1096045"/>
          </a:xfrm>
        </p:spPr>
        <p:txBody>
          <a:bodyPr>
            <a:normAutofit/>
          </a:bodyPr>
          <a:lstStyle>
            <a:lvl1pPr>
              <a:defRPr sz="1800">
                <a:solidFill>
                  <a:srgbClr val="F4F2EA"/>
                </a:solidFill>
              </a:defRPr>
            </a:lvl1pPr>
            <a:lvl2pPr>
              <a:defRPr sz="1600">
                <a:solidFill>
                  <a:srgbClr val="F4F2EA"/>
                </a:solidFill>
              </a:defRPr>
            </a:lvl2pPr>
            <a:lvl3pPr>
              <a:defRPr sz="1400">
                <a:solidFill>
                  <a:srgbClr val="F4F2EA"/>
                </a:solidFill>
              </a:defRPr>
            </a:lvl3pPr>
            <a:lvl4pPr>
              <a:defRPr sz="1200">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2">
            <a:extLst>
              <a:ext uri="{FF2B5EF4-FFF2-40B4-BE49-F238E27FC236}">
                <a16:creationId xmlns:a16="http://schemas.microsoft.com/office/drawing/2014/main" id="{7185FBD9-C468-56C0-FB2E-0300AE885E80}"/>
              </a:ext>
            </a:extLst>
          </p:cNvPr>
          <p:cNvSpPr>
            <a:spLocks noGrp="1"/>
          </p:cNvSpPr>
          <p:nvPr>
            <p:ph type="body" idx="10"/>
          </p:nvPr>
        </p:nvSpPr>
        <p:spPr>
          <a:xfrm>
            <a:off x="838200" y="1845929"/>
            <a:ext cx="10515600" cy="391943"/>
          </a:xfrm>
        </p:spPr>
        <p:txBody>
          <a:bodyPr anchor="b"/>
          <a:lstStyle>
            <a:lvl1pPr marL="0" indent="0">
              <a:buNone/>
              <a:defRPr sz="1600" b="1">
                <a:solidFill>
                  <a:srgbClr val="F4F2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8" name="Content Placeholder 2">
            <a:extLst>
              <a:ext uri="{FF2B5EF4-FFF2-40B4-BE49-F238E27FC236}">
                <a16:creationId xmlns:a16="http://schemas.microsoft.com/office/drawing/2014/main" id="{A0FBBECD-9B76-8A58-9E92-0840EF67D837}"/>
              </a:ext>
            </a:extLst>
          </p:cNvPr>
          <p:cNvSpPr>
            <a:spLocks noGrp="1"/>
          </p:cNvSpPr>
          <p:nvPr>
            <p:ph idx="11"/>
          </p:nvPr>
        </p:nvSpPr>
        <p:spPr>
          <a:xfrm>
            <a:off x="838200" y="3951786"/>
            <a:ext cx="10515600" cy="1096045"/>
          </a:xfrm>
        </p:spPr>
        <p:txBody>
          <a:bodyPr>
            <a:normAutofit/>
          </a:bodyPr>
          <a:lstStyle>
            <a:lvl1pPr>
              <a:defRPr sz="1800">
                <a:solidFill>
                  <a:srgbClr val="F4F2EA"/>
                </a:solidFill>
              </a:defRPr>
            </a:lvl1pPr>
            <a:lvl2pPr>
              <a:defRPr sz="1600">
                <a:solidFill>
                  <a:srgbClr val="F4F2EA"/>
                </a:solidFill>
              </a:defRPr>
            </a:lvl2pPr>
            <a:lvl3pPr>
              <a:defRPr sz="1400">
                <a:solidFill>
                  <a:srgbClr val="F4F2EA"/>
                </a:solidFill>
              </a:defRPr>
            </a:lvl3pPr>
            <a:lvl4pPr>
              <a:defRPr sz="1200">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2">
            <a:extLst>
              <a:ext uri="{FF2B5EF4-FFF2-40B4-BE49-F238E27FC236}">
                <a16:creationId xmlns:a16="http://schemas.microsoft.com/office/drawing/2014/main" id="{DC045DDF-102D-FF62-0D39-7EEE0701F0D0}"/>
              </a:ext>
            </a:extLst>
          </p:cNvPr>
          <p:cNvSpPr>
            <a:spLocks noGrp="1"/>
          </p:cNvSpPr>
          <p:nvPr>
            <p:ph type="body" idx="12"/>
          </p:nvPr>
        </p:nvSpPr>
        <p:spPr>
          <a:xfrm>
            <a:off x="838200" y="3524920"/>
            <a:ext cx="10515600" cy="391943"/>
          </a:xfrm>
        </p:spPr>
        <p:txBody>
          <a:bodyPr anchor="b"/>
          <a:lstStyle>
            <a:lvl1pPr marL="0" indent="0">
              <a:buNone/>
              <a:defRPr sz="1600" b="1">
                <a:solidFill>
                  <a:srgbClr val="F4F2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10" name="Content Placeholder 2">
            <a:extLst>
              <a:ext uri="{FF2B5EF4-FFF2-40B4-BE49-F238E27FC236}">
                <a16:creationId xmlns:a16="http://schemas.microsoft.com/office/drawing/2014/main" id="{DCC20393-11FB-E83E-04AA-CF0A2C46339C}"/>
              </a:ext>
            </a:extLst>
          </p:cNvPr>
          <p:cNvSpPr>
            <a:spLocks noGrp="1"/>
          </p:cNvSpPr>
          <p:nvPr>
            <p:ph idx="13"/>
          </p:nvPr>
        </p:nvSpPr>
        <p:spPr>
          <a:xfrm>
            <a:off x="838200" y="5640971"/>
            <a:ext cx="10515600" cy="1096045"/>
          </a:xfrm>
        </p:spPr>
        <p:txBody>
          <a:bodyPr>
            <a:normAutofit/>
          </a:bodyPr>
          <a:lstStyle>
            <a:lvl1pPr>
              <a:defRPr sz="1800">
                <a:solidFill>
                  <a:srgbClr val="F4F2EA"/>
                </a:solidFill>
              </a:defRPr>
            </a:lvl1pPr>
            <a:lvl2pPr>
              <a:defRPr sz="1600">
                <a:solidFill>
                  <a:srgbClr val="F4F2EA"/>
                </a:solidFill>
              </a:defRPr>
            </a:lvl2pPr>
            <a:lvl3pPr>
              <a:defRPr sz="1400">
                <a:solidFill>
                  <a:srgbClr val="F4F2EA"/>
                </a:solidFill>
              </a:defRPr>
            </a:lvl3pPr>
            <a:lvl4pPr>
              <a:defRPr sz="1200">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Text Placeholder 2">
            <a:extLst>
              <a:ext uri="{FF2B5EF4-FFF2-40B4-BE49-F238E27FC236}">
                <a16:creationId xmlns:a16="http://schemas.microsoft.com/office/drawing/2014/main" id="{EFAC552E-6B1B-E1D2-A279-80645525C63D}"/>
              </a:ext>
            </a:extLst>
          </p:cNvPr>
          <p:cNvSpPr>
            <a:spLocks noGrp="1"/>
          </p:cNvSpPr>
          <p:nvPr>
            <p:ph type="body" idx="14"/>
          </p:nvPr>
        </p:nvSpPr>
        <p:spPr>
          <a:xfrm>
            <a:off x="838200" y="5214105"/>
            <a:ext cx="10515600" cy="391943"/>
          </a:xfrm>
        </p:spPr>
        <p:txBody>
          <a:bodyPr anchor="b"/>
          <a:lstStyle>
            <a:lvl1pPr marL="0" indent="0">
              <a:buNone/>
              <a:defRPr sz="1600" b="1">
                <a:solidFill>
                  <a:srgbClr val="F4F2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Tree>
    <p:extLst>
      <p:ext uri="{BB962C8B-B14F-4D97-AF65-F5344CB8AC3E}">
        <p14:creationId xmlns:p14="http://schemas.microsoft.com/office/powerpoint/2010/main" val="1825704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i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FF79A-4C1F-053C-4EC9-9C7030ADB89F}"/>
              </a:ext>
            </a:extLst>
          </p:cNvPr>
          <p:cNvSpPr>
            <a:spLocks noGrp="1"/>
          </p:cNvSpPr>
          <p:nvPr>
            <p:ph type="title"/>
          </p:nvPr>
        </p:nvSpPr>
        <p:spPr>
          <a:xfrm>
            <a:off x="6096000" y="184645"/>
            <a:ext cx="5257800" cy="1325563"/>
          </a:xfrm>
        </p:spPr>
        <p:txBody>
          <a:bodyPr anchor="b">
            <a:normAutofit/>
          </a:bodyPr>
          <a:lstStyle>
            <a:lvl1pPr>
              <a:defRPr sz="5400">
                <a:solidFill>
                  <a:srgbClr val="F4F2EA"/>
                </a:solidFill>
              </a:defRPr>
            </a:lvl1pPr>
          </a:lstStyle>
          <a:p>
            <a:endParaRPr lang="en-US" dirty="0"/>
          </a:p>
        </p:txBody>
      </p:sp>
      <p:sp>
        <p:nvSpPr>
          <p:cNvPr id="9" name="Picture Placeholder 8">
            <a:extLst>
              <a:ext uri="{FF2B5EF4-FFF2-40B4-BE49-F238E27FC236}">
                <a16:creationId xmlns:a16="http://schemas.microsoft.com/office/drawing/2014/main" id="{7FA26F40-9326-9602-5A76-D355089E17F4}"/>
              </a:ext>
            </a:extLst>
          </p:cNvPr>
          <p:cNvSpPr>
            <a:spLocks noGrp="1"/>
          </p:cNvSpPr>
          <p:nvPr>
            <p:ph type="pic" sz="quarter" idx="13"/>
          </p:nvPr>
        </p:nvSpPr>
        <p:spPr>
          <a:xfrm>
            <a:off x="0" y="0"/>
            <a:ext cx="5823284" cy="6858000"/>
          </a:xfrm>
        </p:spPr>
        <p:txBody>
          <a:bodyPr/>
          <a:lstStyle/>
          <a:p>
            <a:endParaRPr lang="en-US"/>
          </a:p>
        </p:txBody>
      </p:sp>
      <p:grpSp>
        <p:nvGrpSpPr>
          <p:cNvPr id="22" name="Group 21">
            <a:extLst>
              <a:ext uri="{FF2B5EF4-FFF2-40B4-BE49-F238E27FC236}">
                <a16:creationId xmlns:a16="http://schemas.microsoft.com/office/drawing/2014/main" id="{A542DF41-836F-A55D-6351-2A6E5246B94F}"/>
              </a:ext>
            </a:extLst>
          </p:cNvPr>
          <p:cNvGrpSpPr/>
          <p:nvPr userDrawn="1"/>
        </p:nvGrpSpPr>
        <p:grpSpPr>
          <a:xfrm>
            <a:off x="6096000" y="1690688"/>
            <a:ext cx="5257800" cy="781550"/>
            <a:chOff x="6096000" y="1690688"/>
            <a:chExt cx="5257800" cy="781550"/>
          </a:xfrm>
        </p:grpSpPr>
        <p:sp>
          <p:nvSpPr>
            <p:cNvPr id="17" name="Title 1">
              <a:extLst>
                <a:ext uri="{FF2B5EF4-FFF2-40B4-BE49-F238E27FC236}">
                  <a16:creationId xmlns:a16="http://schemas.microsoft.com/office/drawing/2014/main" id="{400C8BDF-1266-AD56-02DF-541EF08C9483}"/>
                </a:ext>
              </a:extLst>
            </p:cNvPr>
            <p:cNvSpPr txBox="1">
              <a:spLocks/>
            </p:cNvSpPr>
            <p:nvPr userDrawn="1"/>
          </p:nvSpPr>
          <p:spPr>
            <a:xfrm>
              <a:off x="6096000" y="1690688"/>
              <a:ext cx="5257800" cy="39077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endParaRPr lang="en-US" sz="2500" dirty="0">
                <a:solidFill>
                  <a:srgbClr val="AA834B"/>
                </a:solidFill>
                <a:latin typeface="Optima LT Std" panose="020B0502050508020304" pitchFamily="34" charset="0"/>
              </a:endParaRPr>
            </a:p>
          </p:txBody>
        </p:sp>
        <p:sp>
          <p:nvSpPr>
            <p:cNvPr id="18" name="Title 1">
              <a:extLst>
                <a:ext uri="{FF2B5EF4-FFF2-40B4-BE49-F238E27FC236}">
                  <a16:creationId xmlns:a16="http://schemas.microsoft.com/office/drawing/2014/main" id="{3DED739C-30E5-CE0C-2A3E-E89C9CED1185}"/>
                </a:ext>
              </a:extLst>
            </p:cNvPr>
            <p:cNvSpPr txBox="1">
              <a:spLocks/>
            </p:cNvSpPr>
            <p:nvPr userDrawn="1"/>
          </p:nvSpPr>
          <p:spPr>
            <a:xfrm>
              <a:off x="6096000" y="2081463"/>
              <a:ext cx="5257800" cy="3907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endParaRPr lang="en-US" sz="2000" dirty="0">
                <a:solidFill>
                  <a:srgbClr val="AA834B"/>
                </a:solidFill>
                <a:latin typeface="Optima LT Std" panose="020B0502050508020304" pitchFamily="34" charset="0"/>
              </a:endParaRPr>
            </a:p>
          </p:txBody>
        </p:sp>
      </p:grpSp>
      <p:sp>
        <p:nvSpPr>
          <p:cNvPr id="26" name="Subtitle 2">
            <a:extLst>
              <a:ext uri="{FF2B5EF4-FFF2-40B4-BE49-F238E27FC236}">
                <a16:creationId xmlns:a16="http://schemas.microsoft.com/office/drawing/2014/main" id="{A95D6B0F-8143-2609-6B00-8842829B4F84}"/>
              </a:ext>
            </a:extLst>
          </p:cNvPr>
          <p:cNvSpPr>
            <a:spLocks noGrp="1"/>
          </p:cNvSpPr>
          <p:nvPr>
            <p:ph type="subTitle" idx="1" hasCustomPrompt="1"/>
          </p:nvPr>
        </p:nvSpPr>
        <p:spPr>
          <a:xfrm>
            <a:off x="6096000" y="1614087"/>
            <a:ext cx="5257800" cy="390776"/>
          </a:xfrm>
        </p:spPr>
        <p:txBody>
          <a:bodyPr anchor="ctr">
            <a:normAutofit/>
          </a:bodyPr>
          <a:lstStyle>
            <a:lvl1pPr marL="0" indent="0" algn="l">
              <a:buNone/>
              <a:defRPr sz="1800" spc="190" baseline="0">
                <a:solidFill>
                  <a:srgbClr val="AA834B"/>
                </a:solidFill>
                <a:latin typeface="Optima LT Std" panose="020B05020505080203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8" name="Content Placeholder 2">
            <a:extLst>
              <a:ext uri="{FF2B5EF4-FFF2-40B4-BE49-F238E27FC236}">
                <a16:creationId xmlns:a16="http://schemas.microsoft.com/office/drawing/2014/main" id="{AE8AC89D-3B4B-F03A-F526-AD3AEF6A3BE6}"/>
              </a:ext>
            </a:extLst>
          </p:cNvPr>
          <p:cNvSpPr>
            <a:spLocks noGrp="1"/>
          </p:cNvSpPr>
          <p:nvPr>
            <p:ph idx="14"/>
          </p:nvPr>
        </p:nvSpPr>
        <p:spPr>
          <a:xfrm>
            <a:off x="6180221" y="2645455"/>
            <a:ext cx="5257800" cy="894012"/>
          </a:xfrm>
        </p:spPr>
        <p:txBody>
          <a:bodyPr anchor="ctr">
            <a:normAutofit/>
          </a:bodyPr>
          <a:lstStyle>
            <a:lvl1pPr marL="0" indent="0">
              <a:buNone/>
              <a:defRPr sz="2400">
                <a:solidFill>
                  <a:srgbClr val="F4F2EA"/>
                </a:solidFill>
              </a:defRPr>
            </a:lvl1pPr>
            <a:lvl2pPr marL="457200" indent="0">
              <a:buNone/>
              <a:defRPr>
                <a:solidFill>
                  <a:srgbClr val="F4F2EA"/>
                </a:solidFill>
              </a:defRPr>
            </a:lvl2pPr>
            <a:lvl3pPr marL="914400" indent="0">
              <a:buNone/>
              <a:defRPr>
                <a:solidFill>
                  <a:srgbClr val="F4F2EA"/>
                </a:solidFill>
              </a:defRPr>
            </a:lvl3pPr>
            <a:lvl4pPr marL="1371600" indent="0">
              <a:buNone/>
              <a:defRPr>
                <a:solidFill>
                  <a:srgbClr val="F4F2EA"/>
                </a:solidFill>
              </a:defRPr>
            </a:lvl4pPr>
            <a:lvl5pPr marL="1828800" indent="0">
              <a:buNone/>
              <a:defRPr>
                <a:solidFill>
                  <a:srgbClr val="F4F2EA"/>
                </a:solidFill>
              </a:defRPr>
            </a:lvl5pPr>
          </a:lstStyle>
          <a:p>
            <a:pPr lvl="0"/>
            <a:r>
              <a:rPr lang="en-US" dirty="0"/>
              <a:t>Click to edit Master text styles</a:t>
            </a:r>
          </a:p>
        </p:txBody>
      </p:sp>
      <p:sp>
        <p:nvSpPr>
          <p:cNvPr id="29" name="Content Placeholder 2">
            <a:extLst>
              <a:ext uri="{FF2B5EF4-FFF2-40B4-BE49-F238E27FC236}">
                <a16:creationId xmlns:a16="http://schemas.microsoft.com/office/drawing/2014/main" id="{C3C0B61C-3980-BE26-458D-43BAC57CD594}"/>
              </a:ext>
            </a:extLst>
          </p:cNvPr>
          <p:cNvSpPr>
            <a:spLocks noGrp="1"/>
          </p:cNvSpPr>
          <p:nvPr>
            <p:ph idx="15"/>
          </p:nvPr>
        </p:nvSpPr>
        <p:spPr>
          <a:xfrm>
            <a:off x="6180221" y="3868665"/>
            <a:ext cx="5257800" cy="894012"/>
          </a:xfrm>
        </p:spPr>
        <p:txBody>
          <a:bodyPr anchor="ctr">
            <a:normAutofit/>
          </a:bodyPr>
          <a:lstStyle>
            <a:lvl1pPr marL="0" indent="0">
              <a:buNone/>
              <a:defRPr sz="2400">
                <a:solidFill>
                  <a:srgbClr val="F4F2EA"/>
                </a:solidFill>
              </a:defRPr>
            </a:lvl1pPr>
            <a:lvl2pPr marL="457200" indent="0">
              <a:buNone/>
              <a:defRPr>
                <a:solidFill>
                  <a:srgbClr val="F4F2EA"/>
                </a:solidFill>
              </a:defRPr>
            </a:lvl2pPr>
            <a:lvl3pPr marL="914400" indent="0">
              <a:buNone/>
              <a:defRPr>
                <a:solidFill>
                  <a:srgbClr val="F4F2EA"/>
                </a:solidFill>
              </a:defRPr>
            </a:lvl3pPr>
            <a:lvl4pPr marL="1371600" indent="0">
              <a:buNone/>
              <a:defRPr>
                <a:solidFill>
                  <a:srgbClr val="F4F2EA"/>
                </a:solidFill>
              </a:defRPr>
            </a:lvl4pPr>
            <a:lvl5pPr marL="1828800" indent="0">
              <a:buNone/>
              <a:defRPr>
                <a:solidFill>
                  <a:srgbClr val="F4F2EA"/>
                </a:solidFill>
              </a:defRPr>
            </a:lvl5pPr>
          </a:lstStyle>
          <a:p>
            <a:pPr lvl="0"/>
            <a:r>
              <a:rPr lang="en-US" dirty="0"/>
              <a:t>Click to edit Master text styles</a:t>
            </a:r>
          </a:p>
        </p:txBody>
      </p:sp>
      <p:sp>
        <p:nvSpPr>
          <p:cNvPr id="30" name="Content Placeholder 2">
            <a:extLst>
              <a:ext uri="{FF2B5EF4-FFF2-40B4-BE49-F238E27FC236}">
                <a16:creationId xmlns:a16="http://schemas.microsoft.com/office/drawing/2014/main" id="{4F10A4D8-2048-F4AF-96FD-79A9EEC8C4A3}"/>
              </a:ext>
            </a:extLst>
          </p:cNvPr>
          <p:cNvSpPr>
            <a:spLocks noGrp="1"/>
          </p:cNvSpPr>
          <p:nvPr>
            <p:ph idx="16"/>
          </p:nvPr>
        </p:nvSpPr>
        <p:spPr>
          <a:xfrm>
            <a:off x="6180221" y="5091875"/>
            <a:ext cx="5257800" cy="894012"/>
          </a:xfrm>
        </p:spPr>
        <p:txBody>
          <a:bodyPr anchor="ctr">
            <a:normAutofit/>
          </a:bodyPr>
          <a:lstStyle>
            <a:lvl1pPr marL="0" indent="0">
              <a:buNone/>
              <a:defRPr sz="2400">
                <a:solidFill>
                  <a:srgbClr val="F4F2EA"/>
                </a:solidFill>
              </a:defRPr>
            </a:lvl1pPr>
            <a:lvl2pPr marL="457200" indent="0">
              <a:buNone/>
              <a:defRPr>
                <a:solidFill>
                  <a:srgbClr val="F4F2EA"/>
                </a:solidFill>
              </a:defRPr>
            </a:lvl2pPr>
            <a:lvl3pPr marL="914400" indent="0">
              <a:buNone/>
              <a:defRPr>
                <a:solidFill>
                  <a:srgbClr val="F4F2EA"/>
                </a:solidFill>
              </a:defRPr>
            </a:lvl3pPr>
            <a:lvl4pPr marL="1371600" indent="0">
              <a:buNone/>
              <a:defRPr>
                <a:solidFill>
                  <a:srgbClr val="F4F2EA"/>
                </a:solidFill>
              </a:defRPr>
            </a:lvl4pPr>
            <a:lvl5pPr marL="1828800" indent="0">
              <a:buNone/>
              <a:defRPr>
                <a:solidFill>
                  <a:srgbClr val="F4F2EA"/>
                </a:solidFill>
              </a:defRPr>
            </a:lvl5pPr>
          </a:lstStyle>
          <a:p>
            <a:pPr lvl="0"/>
            <a:r>
              <a:rPr lang="en-US" dirty="0"/>
              <a:t>Click to edit Master text styles</a:t>
            </a:r>
          </a:p>
        </p:txBody>
      </p:sp>
      <p:sp>
        <p:nvSpPr>
          <p:cNvPr id="33" name="Text Placeholder 32">
            <a:extLst>
              <a:ext uri="{FF2B5EF4-FFF2-40B4-BE49-F238E27FC236}">
                <a16:creationId xmlns:a16="http://schemas.microsoft.com/office/drawing/2014/main" id="{2541E56E-217D-27E4-B742-ACF134FE0F03}"/>
              </a:ext>
            </a:extLst>
          </p:cNvPr>
          <p:cNvSpPr>
            <a:spLocks noGrp="1"/>
          </p:cNvSpPr>
          <p:nvPr>
            <p:ph type="body" sz="quarter" idx="17" hasCustomPrompt="1"/>
          </p:nvPr>
        </p:nvSpPr>
        <p:spPr>
          <a:xfrm>
            <a:off x="6095999" y="2033695"/>
            <a:ext cx="5009147" cy="390776"/>
          </a:xfrm>
        </p:spPr>
        <p:txBody>
          <a:bodyPr anchor="t">
            <a:normAutofit/>
          </a:bodyPr>
          <a:lstStyle>
            <a:lvl1pPr marL="0" indent="0">
              <a:buNone/>
              <a:defRPr sz="1400" spc="190" baseline="0">
                <a:solidFill>
                  <a:srgbClr val="AA834B"/>
                </a:solidFill>
                <a:latin typeface="Optima LT Std" panose="020B0502050508020304" pitchFamily="34" charset="0"/>
              </a:defRPr>
            </a:lvl1pPr>
          </a:lstStyle>
          <a:p>
            <a:pPr lvl="0"/>
            <a:r>
              <a:rPr lang="en-US" dirty="0"/>
              <a:t>CLICK TO EDIT MASTER TEXT STYLES</a:t>
            </a:r>
          </a:p>
        </p:txBody>
      </p:sp>
    </p:spTree>
    <p:extLst>
      <p:ext uri="{BB962C8B-B14F-4D97-AF65-F5344CB8AC3E}">
        <p14:creationId xmlns:p14="http://schemas.microsoft.com/office/powerpoint/2010/main" val="803692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Title and Content, Logo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p:nvPr>
        </p:nvSpPr>
        <p:spPr>
          <a:xfrm>
            <a:off x="838200" y="681038"/>
            <a:ext cx="10515600" cy="883068"/>
          </a:xfrm>
        </p:spPr>
        <p:txBody>
          <a:bodyPr/>
          <a:lstStyle>
            <a:lvl1pPr>
              <a:defRPr>
                <a:solidFill>
                  <a:srgbClr val="AA834B"/>
                </a:solidFill>
              </a:defRPr>
            </a:lvl1pPr>
          </a:lstStyle>
          <a:p>
            <a:r>
              <a:rPr lang="en-US" dirty="0"/>
              <a:t>Click to edit Master title style</a:t>
            </a:r>
          </a:p>
        </p:txBody>
      </p:sp>
      <p:sp>
        <p:nvSpPr>
          <p:cNvPr id="4" name="Content Placeholder 2">
            <a:extLst>
              <a:ext uri="{FF2B5EF4-FFF2-40B4-BE49-F238E27FC236}">
                <a16:creationId xmlns:a16="http://schemas.microsoft.com/office/drawing/2014/main" id="{9C729C08-9216-6A6E-4C50-2B3CC4DC6F18}"/>
              </a:ext>
            </a:extLst>
          </p:cNvPr>
          <p:cNvSpPr>
            <a:spLocks noGrp="1"/>
          </p:cNvSpPr>
          <p:nvPr>
            <p:ph idx="1"/>
          </p:nvPr>
        </p:nvSpPr>
        <p:spPr>
          <a:xfrm>
            <a:off x="838200" y="2272795"/>
            <a:ext cx="10515600" cy="1096045"/>
          </a:xfrm>
        </p:spPr>
        <p:txBody>
          <a:bodyPr>
            <a:normAutofit/>
          </a:bodyPr>
          <a:lstStyle>
            <a:lvl1pPr>
              <a:defRPr sz="1800">
                <a:solidFill>
                  <a:srgbClr val="F4F2EA"/>
                </a:solidFill>
              </a:defRPr>
            </a:lvl1pPr>
            <a:lvl2pPr>
              <a:defRPr sz="1600">
                <a:solidFill>
                  <a:srgbClr val="F4F2EA"/>
                </a:solidFill>
              </a:defRPr>
            </a:lvl2pPr>
            <a:lvl3pPr>
              <a:defRPr sz="1400">
                <a:solidFill>
                  <a:srgbClr val="F4F2EA"/>
                </a:solidFill>
              </a:defRPr>
            </a:lvl3pPr>
            <a:lvl4pPr>
              <a:defRPr sz="1200">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2">
            <a:extLst>
              <a:ext uri="{FF2B5EF4-FFF2-40B4-BE49-F238E27FC236}">
                <a16:creationId xmlns:a16="http://schemas.microsoft.com/office/drawing/2014/main" id="{7185FBD9-C468-56C0-FB2E-0300AE885E80}"/>
              </a:ext>
            </a:extLst>
          </p:cNvPr>
          <p:cNvSpPr>
            <a:spLocks noGrp="1"/>
          </p:cNvSpPr>
          <p:nvPr>
            <p:ph type="body" idx="10"/>
          </p:nvPr>
        </p:nvSpPr>
        <p:spPr>
          <a:xfrm>
            <a:off x="838200" y="1845929"/>
            <a:ext cx="10515600" cy="391943"/>
          </a:xfrm>
        </p:spPr>
        <p:txBody>
          <a:bodyPr anchor="b"/>
          <a:lstStyle>
            <a:lvl1pPr marL="0" indent="0">
              <a:buNone/>
              <a:defRPr sz="1600" b="1">
                <a:solidFill>
                  <a:srgbClr val="F4F2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8" name="Content Placeholder 2">
            <a:extLst>
              <a:ext uri="{FF2B5EF4-FFF2-40B4-BE49-F238E27FC236}">
                <a16:creationId xmlns:a16="http://schemas.microsoft.com/office/drawing/2014/main" id="{A0FBBECD-9B76-8A58-9E92-0840EF67D837}"/>
              </a:ext>
            </a:extLst>
          </p:cNvPr>
          <p:cNvSpPr>
            <a:spLocks noGrp="1"/>
          </p:cNvSpPr>
          <p:nvPr>
            <p:ph idx="11"/>
          </p:nvPr>
        </p:nvSpPr>
        <p:spPr>
          <a:xfrm>
            <a:off x="838200" y="3951786"/>
            <a:ext cx="10515600" cy="1096045"/>
          </a:xfrm>
        </p:spPr>
        <p:txBody>
          <a:bodyPr>
            <a:normAutofit/>
          </a:bodyPr>
          <a:lstStyle>
            <a:lvl1pPr>
              <a:defRPr sz="1800">
                <a:solidFill>
                  <a:srgbClr val="F4F2EA"/>
                </a:solidFill>
              </a:defRPr>
            </a:lvl1pPr>
            <a:lvl2pPr>
              <a:defRPr sz="1600">
                <a:solidFill>
                  <a:srgbClr val="F4F2EA"/>
                </a:solidFill>
              </a:defRPr>
            </a:lvl2pPr>
            <a:lvl3pPr>
              <a:defRPr sz="1400">
                <a:solidFill>
                  <a:srgbClr val="F4F2EA"/>
                </a:solidFill>
              </a:defRPr>
            </a:lvl3pPr>
            <a:lvl4pPr>
              <a:defRPr sz="1200">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2">
            <a:extLst>
              <a:ext uri="{FF2B5EF4-FFF2-40B4-BE49-F238E27FC236}">
                <a16:creationId xmlns:a16="http://schemas.microsoft.com/office/drawing/2014/main" id="{DC045DDF-102D-FF62-0D39-7EEE0701F0D0}"/>
              </a:ext>
            </a:extLst>
          </p:cNvPr>
          <p:cNvSpPr>
            <a:spLocks noGrp="1"/>
          </p:cNvSpPr>
          <p:nvPr>
            <p:ph type="body" idx="12"/>
          </p:nvPr>
        </p:nvSpPr>
        <p:spPr>
          <a:xfrm>
            <a:off x="838200" y="3524920"/>
            <a:ext cx="10515600" cy="391943"/>
          </a:xfrm>
        </p:spPr>
        <p:txBody>
          <a:bodyPr anchor="b"/>
          <a:lstStyle>
            <a:lvl1pPr marL="0" indent="0">
              <a:buNone/>
              <a:defRPr sz="1600" b="1">
                <a:solidFill>
                  <a:srgbClr val="F4F2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10" name="Content Placeholder 2">
            <a:extLst>
              <a:ext uri="{FF2B5EF4-FFF2-40B4-BE49-F238E27FC236}">
                <a16:creationId xmlns:a16="http://schemas.microsoft.com/office/drawing/2014/main" id="{DCC20393-11FB-E83E-04AA-CF0A2C46339C}"/>
              </a:ext>
            </a:extLst>
          </p:cNvPr>
          <p:cNvSpPr>
            <a:spLocks noGrp="1"/>
          </p:cNvSpPr>
          <p:nvPr>
            <p:ph idx="13"/>
          </p:nvPr>
        </p:nvSpPr>
        <p:spPr>
          <a:xfrm>
            <a:off x="838200" y="5640971"/>
            <a:ext cx="10515600" cy="1096045"/>
          </a:xfrm>
        </p:spPr>
        <p:txBody>
          <a:bodyPr>
            <a:normAutofit/>
          </a:bodyPr>
          <a:lstStyle>
            <a:lvl1pPr>
              <a:defRPr sz="1800">
                <a:solidFill>
                  <a:srgbClr val="F4F2EA"/>
                </a:solidFill>
              </a:defRPr>
            </a:lvl1pPr>
            <a:lvl2pPr>
              <a:defRPr sz="1600">
                <a:solidFill>
                  <a:srgbClr val="F4F2EA"/>
                </a:solidFill>
              </a:defRPr>
            </a:lvl2pPr>
            <a:lvl3pPr>
              <a:defRPr sz="1400">
                <a:solidFill>
                  <a:srgbClr val="F4F2EA"/>
                </a:solidFill>
              </a:defRPr>
            </a:lvl3pPr>
            <a:lvl4pPr>
              <a:defRPr sz="1200">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Text Placeholder 2">
            <a:extLst>
              <a:ext uri="{FF2B5EF4-FFF2-40B4-BE49-F238E27FC236}">
                <a16:creationId xmlns:a16="http://schemas.microsoft.com/office/drawing/2014/main" id="{EFAC552E-6B1B-E1D2-A279-80645525C63D}"/>
              </a:ext>
            </a:extLst>
          </p:cNvPr>
          <p:cNvSpPr>
            <a:spLocks noGrp="1"/>
          </p:cNvSpPr>
          <p:nvPr>
            <p:ph type="body" idx="14"/>
          </p:nvPr>
        </p:nvSpPr>
        <p:spPr>
          <a:xfrm>
            <a:off x="838200" y="5214105"/>
            <a:ext cx="10515600" cy="391943"/>
          </a:xfrm>
        </p:spPr>
        <p:txBody>
          <a:bodyPr anchor="b"/>
          <a:lstStyle>
            <a:lvl1pPr marL="0" indent="0">
              <a:buNone/>
              <a:defRPr sz="1600" b="1">
                <a:solidFill>
                  <a:srgbClr val="F4F2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Tree>
    <p:extLst>
      <p:ext uri="{BB962C8B-B14F-4D97-AF65-F5344CB8AC3E}">
        <p14:creationId xmlns:p14="http://schemas.microsoft.com/office/powerpoint/2010/main" val="41040420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07939AD-73B6-2337-D53D-E5266B5BBD2C}"/>
              </a:ext>
            </a:extLst>
          </p:cNvPr>
          <p:cNvSpPr>
            <a:spLocks noGrp="1"/>
          </p:cNvSpPr>
          <p:nvPr>
            <p:ph type="body" idx="1"/>
          </p:nvPr>
        </p:nvSpPr>
        <p:spPr>
          <a:xfrm>
            <a:off x="2673016" y="4589463"/>
            <a:ext cx="6845969" cy="1500187"/>
          </a:xfrm>
        </p:spPr>
        <p:txBody>
          <a:bodyPr>
            <a:normAutofit/>
          </a:bodyPr>
          <a:lstStyle>
            <a:lvl1pPr marL="0" indent="0" algn="ctr">
              <a:buNone/>
              <a:defRPr sz="2200">
                <a:solidFill>
                  <a:srgbClr val="F4F2EA"/>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Picture Placeholder 2">
            <a:extLst>
              <a:ext uri="{FF2B5EF4-FFF2-40B4-BE49-F238E27FC236}">
                <a16:creationId xmlns:a16="http://schemas.microsoft.com/office/drawing/2014/main" id="{2040459D-D362-7F27-0BBD-BE3E92C869EF}"/>
              </a:ext>
            </a:extLst>
          </p:cNvPr>
          <p:cNvSpPr>
            <a:spLocks noGrp="1"/>
          </p:cNvSpPr>
          <p:nvPr>
            <p:ph type="pic" idx="10"/>
          </p:nvPr>
        </p:nvSpPr>
        <p:spPr>
          <a:xfrm>
            <a:off x="4736431" y="1118940"/>
            <a:ext cx="2719138" cy="204536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2609564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Brow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p:nvPr>
        </p:nvSpPr>
        <p:spPr/>
        <p:txBody>
          <a:bodyPr/>
          <a:lstStyle>
            <a:lvl1pPr>
              <a:defRPr>
                <a:solidFill>
                  <a:srgbClr val="F4F2EA"/>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A5D5FCC-A00E-7744-5425-7C221D7265BE}"/>
              </a:ext>
            </a:extLst>
          </p:cNvPr>
          <p:cNvSpPr>
            <a:spLocks noGrp="1"/>
          </p:cNvSpPr>
          <p:nvPr>
            <p:ph idx="1"/>
          </p:nvPr>
        </p:nvSpPr>
        <p:spPr/>
        <p:txBody>
          <a:bodyPr/>
          <a:lstStyle>
            <a:lvl1pPr>
              <a:defRPr>
                <a:solidFill>
                  <a:srgbClr val="F4F2EA"/>
                </a:solidFill>
              </a:defRPr>
            </a:lvl1pPr>
            <a:lvl2pPr>
              <a:defRPr>
                <a:solidFill>
                  <a:srgbClr val="F4F2EA"/>
                </a:solidFill>
              </a:defRPr>
            </a:lvl2pPr>
            <a:lvl3pPr>
              <a:defRPr>
                <a:solidFill>
                  <a:srgbClr val="F4F2EA"/>
                </a:solidFill>
              </a:defRPr>
            </a:lvl3pPr>
            <a:lvl4pPr>
              <a:defRPr>
                <a:solidFill>
                  <a:srgbClr val="F4F2EA"/>
                </a:solidFill>
              </a:defRPr>
            </a:lvl4pPr>
            <a:lvl5pPr>
              <a:defRPr>
                <a:solidFill>
                  <a:srgbClr val="F4F2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5938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p:nvPr>
        </p:nvSpPr>
        <p:spPr/>
        <p:txBody>
          <a:bodyPr/>
          <a:lstStyle>
            <a:lvl1pPr>
              <a:defRPr>
                <a:solidFill>
                  <a:srgbClr val="F4F2EA"/>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A5D5FCC-A00E-7744-5425-7C221D7265BE}"/>
              </a:ext>
            </a:extLst>
          </p:cNvPr>
          <p:cNvSpPr>
            <a:spLocks noGrp="1"/>
          </p:cNvSpPr>
          <p:nvPr>
            <p:ph idx="1"/>
          </p:nvPr>
        </p:nvSpPr>
        <p:spPr>
          <a:xfrm>
            <a:off x="838200" y="1996545"/>
            <a:ext cx="10515600" cy="4351338"/>
          </a:xfrm>
        </p:spPr>
        <p:txBody>
          <a:bodyPr/>
          <a:lstStyle>
            <a:lvl1pPr>
              <a:defRPr>
                <a:solidFill>
                  <a:srgbClr val="F4F2EA"/>
                </a:solidFill>
              </a:defRPr>
            </a:lvl1pPr>
            <a:lvl2pPr>
              <a:defRPr>
                <a:solidFill>
                  <a:srgbClr val="F4F2EA"/>
                </a:solidFill>
              </a:defRPr>
            </a:lvl2pPr>
            <a:lvl3pPr>
              <a:defRPr>
                <a:solidFill>
                  <a:srgbClr val="F4F2EA"/>
                </a:solidFill>
              </a:defRPr>
            </a:lvl3pPr>
            <a:lvl4pPr>
              <a:defRPr>
                <a:solidFill>
                  <a:srgbClr val="F4F2EA"/>
                </a:solidFill>
              </a:defRPr>
            </a:lvl4pPr>
            <a:lvl5pPr>
              <a:defRPr>
                <a:solidFill>
                  <a:srgbClr val="F4F2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28146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p:nvPr>
        </p:nvSpPr>
        <p:spPr/>
        <p:txBody>
          <a:bodyPr/>
          <a:lstStyle>
            <a:lvl1pPr>
              <a:defRPr>
                <a:solidFill>
                  <a:srgbClr val="F4F2EA"/>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A5D5FCC-A00E-7744-5425-7C221D7265BE}"/>
              </a:ext>
            </a:extLst>
          </p:cNvPr>
          <p:cNvSpPr>
            <a:spLocks noGrp="1"/>
          </p:cNvSpPr>
          <p:nvPr>
            <p:ph idx="1"/>
          </p:nvPr>
        </p:nvSpPr>
        <p:spPr>
          <a:xfrm>
            <a:off x="838200" y="1996545"/>
            <a:ext cx="10515600" cy="4351338"/>
          </a:xfrm>
        </p:spPr>
        <p:txBody>
          <a:bodyPr/>
          <a:lstStyle>
            <a:lvl1pPr>
              <a:defRPr>
                <a:solidFill>
                  <a:srgbClr val="F4F2EA"/>
                </a:solidFill>
              </a:defRPr>
            </a:lvl1pPr>
            <a:lvl2pPr>
              <a:defRPr>
                <a:solidFill>
                  <a:srgbClr val="F4F2EA"/>
                </a:solidFill>
              </a:defRPr>
            </a:lvl2pPr>
            <a:lvl3pPr>
              <a:defRPr>
                <a:solidFill>
                  <a:srgbClr val="F4F2EA"/>
                </a:solidFill>
              </a:defRPr>
            </a:lvl3pPr>
            <a:lvl4pPr>
              <a:defRPr>
                <a:solidFill>
                  <a:srgbClr val="F4F2EA"/>
                </a:solidFill>
              </a:defRPr>
            </a:lvl4pPr>
            <a:lvl5pPr>
              <a:defRPr>
                <a:solidFill>
                  <a:srgbClr val="F4F2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70427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Title and Content, Event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p:nvPr>
        </p:nvSpPr>
        <p:spPr>
          <a:xfrm>
            <a:off x="838200" y="365125"/>
            <a:ext cx="8161421" cy="1325563"/>
          </a:xfrm>
        </p:spPr>
        <p:txBody>
          <a:bodyPr anchor="b"/>
          <a:lstStyle>
            <a:lvl1pPr>
              <a:defRPr>
                <a:solidFill>
                  <a:srgbClr val="AA834B"/>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A5D5FCC-A00E-7744-5425-7C221D7265BE}"/>
              </a:ext>
            </a:extLst>
          </p:cNvPr>
          <p:cNvSpPr>
            <a:spLocks noGrp="1"/>
          </p:cNvSpPr>
          <p:nvPr>
            <p:ph idx="1"/>
          </p:nvPr>
        </p:nvSpPr>
        <p:spPr>
          <a:xfrm>
            <a:off x="838200" y="2454441"/>
            <a:ext cx="8161421" cy="3722521"/>
          </a:xfrm>
        </p:spPr>
        <p:txBody>
          <a:bodyPr/>
          <a:lstStyle>
            <a:lvl1pPr>
              <a:defRPr>
                <a:solidFill>
                  <a:srgbClr val="2E2E24"/>
                </a:solidFill>
              </a:defRPr>
            </a:lvl1pPr>
            <a:lvl2pPr>
              <a:defRPr>
                <a:solidFill>
                  <a:srgbClr val="2E2E24"/>
                </a:solidFill>
              </a:defRPr>
            </a:lvl2pPr>
            <a:lvl3pPr>
              <a:defRPr>
                <a:solidFill>
                  <a:srgbClr val="2E2E24"/>
                </a:solidFill>
              </a:defRPr>
            </a:lvl3pPr>
            <a:lvl4pPr>
              <a:defRPr>
                <a:solidFill>
                  <a:srgbClr val="2E2E24"/>
                </a:solidFill>
              </a:defRPr>
            </a:lvl4pPr>
            <a:lvl5pPr>
              <a:defRPr>
                <a:solidFill>
                  <a:srgbClr val="2E2E2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0334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Blank, Event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4638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6_Title and Content 2, Brow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hasCustomPrompt="1"/>
          </p:nvPr>
        </p:nvSpPr>
        <p:spPr>
          <a:xfrm rot="16200000">
            <a:off x="-2426450" y="2979903"/>
            <a:ext cx="5426242" cy="501149"/>
          </a:xfrm>
        </p:spPr>
        <p:txBody>
          <a:bodyPr>
            <a:normAutofit/>
          </a:bodyPr>
          <a:lstStyle>
            <a:lvl1pPr algn="r">
              <a:defRPr sz="1600">
                <a:solidFill>
                  <a:srgbClr val="AA834B"/>
                </a:solidFill>
                <a:latin typeface="Optima LT Std" panose="020B0502050508020304" pitchFamily="34" charset="0"/>
              </a:defRPr>
            </a:lvl1pPr>
          </a:lstStyle>
          <a:p>
            <a:r>
              <a:rPr lang="en-US" dirty="0"/>
              <a:t>TITLE GOES HERE AND HERE</a:t>
            </a:r>
          </a:p>
        </p:txBody>
      </p:sp>
      <p:sp>
        <p:nvSpPr>
          <p:cNvPr id="3" name="Content Placeholder 2">
            <a:extLst>
              <a:ext uri="{FF2B5EF4-FFF2-40B4-BE49-F238E27FC236}">
                <a16:creationId xmlns:a16="http://schemas.microsoft.com/office/drawing/2014/main" id="{8A5D5FCC-A00E-7744-5425-7C221D7265BE}"/>
              </a:ext>
            </a:extLst>
          </p:cNvPr>
          <p:cNvSpPr>
            <a:spLocks noGrp="1"/>
          </p:cNvSpPr>
          <p:nvPr>
            <p:ph idx="1"/>
          </p:nvPr>
        </p:nvSpPr>
        <p:spPr>
          <a:xfrm>
            <a:off x="838200" y="802938"/>
            <a:ext cx="10515600" cy="4900029"/>
          </a:xfrm>
        </p:spPr>
        <p:txBody>
          <a:bodyPr/>
          <a:lstStyle>
            <a:lvl1pPr>
              <a:defRPr>
                <a:solidFill>
                  <a:srgbClr val="F4F2EA"/>
                </a:solidFill>
              </a:defRPr>
            </a:lvl1pPr>
            <a:lvl2pPr>
              <a:defRPr>
                <a:solidFill>
                  <a:srgbClr val="F4F2EA"/>
                </a:solidFill>
              </a:defRPr>
            </a:lvl2pPr>
            <a:lvl3pPr>
              <a:defRPr>
                <a:solidFill>
                  <a:srgbClr val="F4F2EA"/>
                </a:solidFill>
              </a:defRPr>
            </a:lvl3pPr>
            <a:lvl4pPr>
              <a:defRPr>
                <a:solidFill>
                  <a:srgbClr val="F4F2EA"/>
                </a:solidFill>
              </a:defRPr>
            </a:lvl4pPr>
            <a:lvl5pPr>
              <a:defRPr>
                <a:solidFill>
                  <a:srgbClr val="F4F2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39541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7_Title and Content 2,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hasCustomPrompt="1"/>
          </p:nvPr>
        </p:nvSpPr>
        <p:spPr>
          <a:xfrm rot="16200000">
            <a:off x="-2426450" y="2979903"/>
            <a:ext cx="5426242" cy="501149"/>
          </a:xfrm>
        </p:spPr>
        <p:txBody>
          <a:bodyPr>
            <a:normAutofit/>
          </a:bodyPr>
          <a:lstStyle>
            <a:lvl1pPr algn="r">
              <a:defRPr sz="1600">
                <a:solidFill>
                  <a:srgbClr val="AA834B"/>
                </a:solidFill>
                <a:latin typeface="Optima LT Std" panose="020B0502050508020304" pitchFamily="34" charset="0"/>
              </a:defRPr>
            </a:lvl1pPr>
          </a:lstStyle>
          <a:p>
            <a:r>
              <a:rPr lang="en-US" dirty="0"/>
              <a:t>TITLE GOES HERE AND HERE</a:t>
            </a:r>
          </a:p>
        </p:txBody>
      </p:sp>
      <p:sp>
        <p:nvSpPr>
          <p:cNvPr id="3" name="Content Placeholder 2">
            <a:extLst>
              <a:ext uri="{FF2B5EF4-FFF2-40B4-BE49-F238E27FC236}">
                <a16:creationId xmlns:a16="http://schemas.microsoft.com/office/drawing/2014/main" id="{8A5D5FCC-A00E-7744-5425-7C221D7265BE}"/>
              </a:ext>
            </a:extLst>
          </p:cNvPr>
          <p:cNvSpPr>
            <a:spLocks noGrp="1"/>
          </p:cNvSpPr>
          <p:nvPr>
            <p:ph idx="1"/>
          </p:nvPr>
        </p:nvSpPr>
        <p:spPr>
          <a:xfrm>
            <a:off x="838200" y="802938"/>
            <a:ext cx="10515600" cy="4900029"/>
          </a:xfrm>
        </p:spPr>
        <p:txBody>
          <a:bodyPr/>
          <a:lstStyle>
            <a:lvl1pPr>
              <a:defRPr>
                <a:solidFill>
                  <a:srgbClr val="F4F2EA"/>
                </a:solidFill>
              </a:defRPr>
            </a:lvl1pPr>
            <a:lvl2pPr>
              <a:defRPr>
                <a:solidFill>
                  <a:srgbClr val="F4F2EA"/>
                </a:solidFill>
              </a:defRPr>
            </a:lvl2pPr>
            <a:lvl3pPr>
              <a:defRPr>
                <a:solidFill>
                  <a:srgbClr val="F4F2EA"/>
                </a:solidFill>
              </a:defRPr>
            </a:lvl3pPr>
            <a:lvl4pPr>
              <a:defRPr>
                <a:solidFill>
                  <a:srgbClr val="F4F2EA"/>
                </a:solidFill>
              </a:defRPr>
            </a:lvl4pPr>
            <a:lvl5pPr>
              <a:defRPr>
                <a:solidFill>
                  <a:srgbClr val="F4F2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43803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343457-1184-A639-6015-F5FCB7359D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12340A-CB79-76B8-5EBA-2854DE35B9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128A08-A776-DA94-BD3D-C43B78B6CF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DF848A-C250-4DF3-B3B2-707E516F62AD}" type="datetimeFigureOut">
              <a:rPr lang="en-US" smtClean="0"/>
              <a:t>5/13/2025</a:t>
            </a:fld>
            <a:endParaRPr lang="en-US"/>
          </a:p>
        </p:txBody>
      </p:sp>
      <p:sp>
        <p:nvSpPr>
          <p:cNvPr id="5" name="Footer Placeholder 4">
            <a:extLst>
              <a:ext uri="{FF2B5EF4-FFF2-40B4-BE49-F238E27FC236}">
                <a16:creationId xmlns:a16="http://schemas.microsoft.com/office/drawing/2014/main" id="{9FA15400-AB31-ABDF-788D-01DD26B0B4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8051DA-6E52-E37B-51D5-29243214D6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828429-1C19-427A-A691-1C9984D8C10B}" type="slidenum">
              <a:rPr lang="en-US" smtClean="0"/>
              <a:t>‹#›</a:t>
            </a:fld>
            <a:endParaRPr lang="en-US"/>
          </a:p>
        </p:txBody>
      </p:sp>
    </p:spTree>
    <p:extLst>
      <p:ext uri="{BB962C8B-B14F-4D97-AF65-F5344CB8AC3E}">
        <p14:creationId xmlns:p14="http://schemas.microsoft.com/office/powerpoint/2010/main" val="337042432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57" r:id="rId14"/>
    <p:sldLayoutId id="2147483671" r:id="rId15"/>
    <p:sldLayoutId id="2147483672" r:id="rId16"/>
    <p:sldLayoutId id="2147483673" r:id="rId17"/>
    <p:sldLayoutId id="2147483674" r:id="rId18"/>
    <p:sldLayoutId id="2147483675" r:id="rId19"/>
    <p:sldLayoutId id="2147483676" r:id="rId20"/>
    <p:sldLayoutId id="2147483651"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 Id="rId4" Type="http://schemas.openxmlformats.org/officeDocument/2006/relationships/hyperlink" Target="http://www.nlrb.gov/"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hyperlink" Target="http://www.nlrb.gov/"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40DEC5F-0468-E2C2-9C55-CADDA1356506}"/>
              </a:ext>
            </a:extLst>
          </p:cNvPr>
          <p:cNvSpPr>
            <a:spLocks noGrp="1"/>
          </p:cNvSpPr>
          <p:nvPr>
            <p:ph type="ctrTitle"/>
          </p:nvPr>
        </p:nvSpPr>
        <p:spPr>
          <a:xfrm>
            <a:off x="1524000" y="2903366"/>
            <a:ext cx="9144000" cy="2387600"/>
          </a:xfrm>
        </p:spPr>
        <p:txBody>
          <a:bodyPr>
            <a:noAutofit/>
          </a:bodyPr>
          <a:lstStyle/>
          <a:p>
            <a:r>
              <a:rPr lang="en-US" sz="4800" dirty="0"/>
              <a:t>National Labor Relations Board Update:  What Hospitality Employers Should Be Focused On</a:t>
            </a:r>
          </a:p>
        </p:txBody>
      </p:sp>
      <p:sp>
        <p:nvSpPr>
          <p:cNvPr id="13" name="Subtitle 12">
            <a:extLst>
              <a:ext uri="{FF2B5EF4-FFF2-40B4-BE49-F238E27FC236}">
                <a16:creationId xmlns:a16="http://schemas.microsoft.com/office/drawing/2014/main" id="{B380C48B-47E5-4DB4-08F9-F30237FE797D}"/>
              </a:ext>
            </a:extLst>
          </p:cNvPr>
          <p:cNvSpPr>
            <a:spLocks noGrp="1"/>
          </p:cNvSpPr>
          <p:nvPr>
            <p:ph type="subTitle" idx="1"/>
          </p:nvPr>
        </p:nvSpPr>
        <p:spPr/>
        <p:txBody>
          <a:bodyPr>
            <a:normAutofit/>
          </a:bodyPr>
          <a:lstStyle/>
          <a:p>
            <a:r>
              <a:rPr lang="en-US" dirty="0">
                <a:latin typeface="+mj-lt"/>
              </a:rPr>
              <a:t>Robert T. </a:t>
            </a:r>
            <a:r>
              <a:rPr lang="en-US">
                <a:latin typeface="+mj-lt"/>
              </a:rPr>
              <a:t>Bernstein</a:t>
            </a:r>
            <a:endParaRPr lang="en-US" dirty="0">
              <a:latin typeface="+mj-lt"/>
            </a:endParaRPr>
          </a:p>
        </p:txBody>
      </p:sp>
    </p:spTree>
    <p:extLst>
      <p:ext uri="{BB962C8B-B14F-4D97-AF65-F5344CB8AC3E}">
        <p14:creationId xmlns:p14="http://schemas.microsoft.com/office/powerpoint/2010/main" val="2858819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1139D-0B8C-43A7-F8F2-E6A046548D42}"/>
              </a:ext>
            </a:extLst>
          </p:cNvPr>
          <p:cNvSpPr>
            <a:spLocks noGrp="1"/>
          </p:cNvSpPr>
          <p:nvPr>
            <p:ph type="title"/>
          </p:nvPr>
        </p:nvSpPr>
        <p:spPr/>
        <p:txBody>
          <a:bodyPr/>
          <a:lstStyle/>
          <a:p>
            <a:r>
              <a:rPr lang="en-US" dirty="0"/>
              <a:t>NLRB under the Trump Administration</a:t>
            </a:r>
          </a:p>
        </p:txBody>
      </p:sp>
      <p:sp>
        <p:nvSpPr>
          <p:cNvPr id="3" name="Content Placeholder 2">
            <a:extLst>
              <a:ext uri="{FF2B5EF4-FFF2-40B4-BE49-F238E27FC236}">
                <a16:creationId xmlns:a16="http://schemas.microsoft.com/office/drawing/2014/main" id="{534FFE75-FEC4-5E78-7FEB-9B2F028A9FEE}"/>
              </a:ext>
            </a:extLst>
          </p:cNvPr>
          <p:cNvSpPr>
            <a:spLocks noGrp="1"/>
          </p:cNvSpPr>
          <p:nvPr>
            <p:ph idx="1"/>
          </p:nvPr>
        </p:nvSpPr>
        <p:spPr/>
        <p:txBody>
          <a:bodyPr>
            <a:normAutofit fontScale="77500" lnSpcReduction="20000"/>
          </a:bodyPr>
          <a:lstStyle/>
          <a:p>
            <a:r>
              <a:rPr lang="en-US" sz="2100" dirty="0">
                <a:latin typeface="Times New Roman" panose="02020603050405020304" pitchFamily="18" charset="0"/>
              </a:rPr>
              <a:t>Acting GC Cowen rescinded twenty-nine prior General Counsel Memoranda, most of which were issued during the Biden administration. This includes memoranda regarding:</a:t>
            </a:r>
          </a:p>
          <a:p>
            <a:pPr lvl="1"/>
            <a:r>
              <a:rPr lang="en-US" sz="2100" dirty="0">
                <a:latin typeface="Times New Roman" panose="02020603050405020304" pitchFamily="18" charset="0"/>
              </a:rPr>
              <a:t>Remedies for ULPs</a:t>
            </a:r>
          </a:p>
          <a:p>
            <a:pPr lvl="1"/>
            <a:r>
              <a:rPr lang="en-US" sz="2100" dirty="0">
                <a:latin typeface="Times New Roman" panose="02020603050405020304" pitchFamily="18" charset="0"/>
              </a:rPr>
              <a:t>Noncompete and other restrictive covenants</a:t>
            </a:r>
          </a:p>
          <a:p>
            <a:pPr lvl="1"/>
            <a:r>
              <a:rPr lang="en-US" sz="2100" dirty="0">
                <a:latin typeface="Times New Roman" panose="02020603050405020304" pitchFamily="18" charset="0"/>
              </a:rPr>
              <a:t>Severance agreements</a:t>
            </a:r>
          </a:p>
          <a:p>
            <a:pPr lvl="1"/>
            <a:r>
              <a:rPr lang="en-US" sz="2100" dirty="0">
                <a:latin typeface="Times New Roman" panose="02020603050405020304" pitchFamily="18" charset="0"/>
              </a:rPr>
              <a:t>Mandatory employer meetings, </a:t>
            </a:r>
          </a:p>
          <a:p>
            <a:pPr lvl="1"/>
            <a:r>
              <a:rPr lang="en-US" sz="2100" dirty="0">
                <a:latin typeface="Times New Roman" panose="02020603050405020304" pitchFamily="18" charset="0"/>
              </a:rPr>
              <a:t>Status of college athletes,</a:t>
            </a:r>
          </a:p>
          <a:p>
            <a:pPr lvl="1"/>
            <a:r>
              <a:rPr lang="en-US" sz="2100" dirty="0">
                <a:latin typeface="Times New Roman" panose="02020603050405020304" pitchFamily="18" charset="0"/>
              </a:rPr>
              <a:t>Electronic and algorithmic employee monitoring.  </a:t>
            </a:r>
          </a:p>
          <a:p>
            <a:r>
              <a:rPr lang="en-US" sz="2100" dirty="0">
                <a:latin typeface="Times New Roman" panose="02020603050405020304" pitchFamily="18" charset="0"/>
              </a:rPr>
              <a:t>Pay attention to state laws </a:t>
            </a:r>
          </a:p>
          <a:p>
            <a:pPr lvl="1"/>
            <a:r>
              <a:rPr lang="en-US" sz="2100" dirty="0">
                <a:latin typeface="Times New Roman" panose="02020603050405020304" pitchFamily="18" charset="0"/>
              </a:rPr>
              <a:t>Acting </a:t>
            </a:r>
            <a:r>
              <a:rPr lang="en-US" sz="2100" dirty="0">
                <a:effectLst/>
                <a:latin typeface="Times New Roman" panose="02020603050405020304" pitchFamily="18" charset="0"/>
                <a:ea typeface="Times New Roman" panose="02020603050405020304" pitchFamily="18" charset="0"/>
              </a:rPr>
              <a:t>GC Cowen’s view is NLRA preemption does not allow states to regulate areas that NLRB regulates – e.g. state anti-captive audience laws.  </a:t>
            </a:r>
          </a:p>
          <a:p>
            <a:pPr lvl="1"/>
            <a:r>
              <a:rPr lang="en-US" sz="2100" dirty="0">
                <a:effectLst/>
                <a:latin typeface="Times New Roman" panose="02020603050405020304" pitchFamily="18" charset="0"/>
                <a:ea typeface="Times New Roman" panose="02020603050405020304" pitchFamily="18" charset="0"/>
              </a:rPr>
              <a:t>It is unclear whether NLRB will assist the Cal. Chamber and California Rest. Assn. lawsuit challenging the California Captive Audience Meeting ban set forth under CA law.  (Illinois too. )</a:t>
            </a:r>
          </a:p>
          <a:p>
            <a:r>
              <a:rPr lang="en-US" sz="2100" dirty="0">
                <a:effectLst/>
                <a:latin typeface="Times New Roman" panose="02020603050405020304" pitchFamily="18" charset="0"/>
                <a:ea typeface="Times New Roman" panose="02020603050405020304" pitchFamily="18" charset="0"/>
              </a:rPr>
              <a:t>Acting GC Bill Cowen is a big proponent of settlement and plans to re-empower Regional Directors to handle settlement.</a:t>
            </a:r>
          </a:p>
          <a:p>
            <a:pPr>
              <a:buNone/>
            </a:pPr>
            <a:r>
              <a:rPr lang="en-US" sz="2100" dirty="0">
                <a:latin typeface="Times New Roman" panose="02020603050405020304" pitchFamily="18" charset="0"/>
              </a:rPr>
              <a:t>•	Approximately 30 of approximately 1300 NLRB employees accepted the first deferred resignation program. Stay tuned.</a:t>
            </a:r>
          </a:p>
          <a:p>
            <a:pPr>
              <a:buNone/>
            </a:pPr>
            <a:r>
              <a:rPr lang="en-US" sz="2100" dirty="0">
                <a:latin typeface="Times New Roman" panose="02020603050405020304" pitchFamily="18" charset="0"/>
              </a:rPr>
              <a:t>•	Federal Mediation and Conciliation Service no longer offering mediation services for bargaining.</a:t>
            </a:r>
            <a:br>
              <a:rPr lang="en-US" dirty="0"/>
            </a:br>
            <a:endParaRPr lang="en-US" dirty="0"/>
          </a:p>
        </p:txBody>
      </p:sp>
    </p:spTree>
    <p:extLst>
      <p:ext uri="{BB962C8B-B14F-4D97-AF65-F5344CB8AC3E}">
        <p14:creationId xmlns:p14="http://schemas.microsoft.com/office/powerpoint/2010/main" val="32311493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85BDA-EC42-8FA1-5E32-5F7FB2FB2A5A}"/>
              </a:ext>
            </a:extLst>
          </p:cNvPr>
          <p:cNvSpPr>
            <a:spLocks noGrp="1"/>
          </p:cNvSpPr>
          <p:nvPr>
            <p:ph type="title"/>
          </p:nvPr>
        </p:nvSpPr>
        <p:spPr/>
        <p:txBody>
          <a:bodyPr/>
          <a:lstStyle/>
          <a:p>
            <a:r>
              <a:rPr lang="en-US" dirty="0"/>
              <a:t>Constitutional Challenge to NLRB</a:t>
            </a:r>
          </a:p>
        </p:txBody>
      </p:sp>
      <p:sp>
        <p:nvSpPr>
          <p:cNvPr id="3" name="Content Placeholder 2">
            <a:extLst>
              <a:ext uri="{FF2B5EF4-FFF2-40B4-BE49-F238E27FC236}">
                <a16:creationId xmlns:a16="http://schemas.microsoft.com/office/drawing/2014/main" id="{8A31E860-C8BE-7FB7-0757-2385EDEF2C68}"/>
              </a:ext>
            </a:extLst>
          </p:cNvPr>
          <p:cNvSpPr>
            <a:spLocks noGrp="1"/>
          </p:cNvSpPr>
          <p:nvPr>
            <p:ph idx="1"/>
          </p:nvPr>
        </p:nvSpPr>
        <p:spPr>
          <a:xfrm>
            <a:off x="838199" y="2115880"/>
            <a:ext cx="8161421" cy="4156776"/>
          </a:xfrm>
        </p:spPr>
        <p:txBody>
          <a:bodyPr>
            <a:noAutofit/>
          </a:bodyPr>
          <a:lstStyle/>
          <a:p>
            <a:r>
              <a:rPr lang="en-US" sz="1400" dirty="0">
                <a:solidFill>
                  <a:srgbClr val="121318"/>
                </a:solidFill>
                <a:latin typeface="Times New Roman" panose="02020603050405020304" pitchFamily="18" charset="0"/>
                <a:cs typeface="Times New Roman" panose="02020603050405020304" pitchFamily="18" charset="0"/>
              </a:rPr>
              <a:t>Amazon, SpaceX, USC, Trader Joe’s have all alleged unconstitutionality.</a:t>
            </a:r>
          </a:p>
          <a:p>
            <a:r>
              <a:rPr lang="en-US" sz="1400" dirty="0">
                <a:solidFill>
                  <a:srgbClr val="121318"/>
                </a:solidFill>
                <a:latin typeface="Times New Roman" panose="02020603050405020304" pitchFamily="18" charset="0"/>
                <a:cs typeface="Times New Roman" panose="02020603050405020304" pitchFamily="18" charset="0"/>
              </a:rPr>
              <a:t>First Challenge: Presidential right to remove NLRB Members without “cause.” The 1935 Wagner Act states that Board members may only be removed “for neglect of duty or malfeasance in office, but for no other cause.” </a:t>
            </a:r>
          </a:p>
          <a:p>
            <a:r>
              <a:rPr lang="en-US" sz="1400" dirty="0">
                <a:solidFill>
                  <a:srgbClr val="121318"/>
                </a:solidFill>
                <a:latin typeface="Times New Roman" panose="02020603050405020304" pitchFamily="18" charset="0"/>
                <a:cs typeface="Times New Roman" panose="02020603050405020304" pitchFamily="18" charset="0"/>
              </a:rPr>
              <a:t>Second Challenge: Presidential constitutional right to remove Administrative Law Judges without cause and employer constitutional right to a jury trial. </a:t>
            </a:r>
          </a:p>
          <a:p>
            <a:r>
              <a:rPr lang="en-US" sz="1400" dirty="0">
                <a:solidFill>
                  <a:srgbClr val="121318"/>
                </a:solidFill>
                <a:latin typeface="Times New Roman" panose="02020603050405020304" pitchFamily="18" charset="0"/>
                <a:cs typeface="Times New Roman" panose="02020603050405020304" pitchFamily="18" charset="0"/>
              </a:rPr>
              <a:t>Unprecedented removal of NLRB Member Gwynne Wilcox without “cause”:</a:t>
            </a:r>
          </a:p>
          <a:p>
            <a:pPr lvl="1"/>
            <a:r>
              <a:rPr lang="en-US" sz="1400" dirty="0">
                <a:solidFill>
                  <a:srgbClr val="121318"/>
                </a:solidFill>
                <a:latin typeface="Times New Roman" panose="02020603050405020304" pitchFamily="18" charset="0"/>
                <a:cs typeface="Times New Roman" panose="02020603050405020304" pitchFamily="18" charset="0"/>
              </a:rPr>
              <a:t>Fired soon after GC Abruzzo fired.  </a:t>
            </a:r>
          </a:p>
          <a:p>
            <a:pPr lvl="1"/>
            <a:r>
              <a:rPr lang="en-US" sz="1400" dirty="0">
                <a:solidFill>
                  <a:srgbClr val="121318"/>
                </a:solidFill>
                <a:latin typeface="Times New Roman" panose="02020603050405020304" pitchFamily="18" charset="0"/>
                <a:cs typeface="Times New Roman" panose="02020603050405020304" pitchFamily="18" charset="0"/>
              </a:rPr>
              <a:t>Her term was set to expire in 2028</a:t>
            </a:r>
          </a:p>
          <a:p>
            <a:pPr lvl="1"/>
            <a:r>
              <a:rPr lang="en-US" sz="1400" dirty="0">
                <a:solidFill>
                  <a:srgbClr val="121318"/>
                </a:solidFill>
                <a:latin typeface="Times New Roman" panose="02020603050405020304" pitchFamily="18" charset="0"/>
                <a:cs typeface="Times New Roman" panose="02020603050405020304" pitchFamily="18" charset="0"/>
              </a:rPr>
              <a:t>President Trump has asserted “for cause” termination violates the Constitution’s “Take Care” clause, which vests the authority to remove principal officers in the executive branch. </a:t>
            </a:r>
          </a:p>
          <a:p>
            <a:pPr lvl="1"/>
            <a:r>
              <a:rPr lang="en-US" sz="1400" dirty="0">
                <a:solidFill>
                  <a:srgbClr val="121318"/>
                </a:solidFill>
                <a:latin typeface="Times New Roman" panose="02020603050405020304" pitchFamily="18" charset="0"/>
                <a:cs typeface="Times New Roman" panose="02020603050405020304" pitchFamily="18" charset="0"/>
              </a:rPr>
              <a:t>Although the Supreme Court upheld limits on a president’s ability to oust similar officers in 1935 </a:t>
            </a:r>
            <a:r>
              <a:rPr lang="en-US" sz="1400" i="1" dirty="0">
                <a:solidFill>
                  <a:srgbClr val="121318"/>
                </a:solidFill>
                <a:latin typeface="Times New Roman" panose="02020603050405020304" pitchFamily="18" charset="0"/>
                <a:cs typeface="Times New Roman" panose="02020603050405020304" pitchFamily="18" charset="0"/>
              </a:rPr>
              <a:t>Humphrey’s Executor</a:t>
            </a:r>
            <a:r>
              <a:rPr lang="en-US" sz="1400" dirty="0">
                <a:solidFill>
                  <a:srgbClr val="121318"/>
                </a:solidFill>
                <a:latin typeface="Times New Roman" panose="02020603050405020304" pitchFamily="18" charset="0"/>
                <a:cs typeface="Times New Roman" panose="02020603050405020304" pitchFamily="18" charset="0"/>
              </a:rPr>
              <a:t> more recent decisions have called this ruling into question </a:t>
            </a:r>
          </a:p>
          <a:p>
            <a:pPr lvl="1"/>
            <a:r>
              <a:rPr lang="en-US" sz="1400" dirty="0">
                <a:solidFill>
                  <a:srgbClr val="121318"/>
                </a:solidFill>
                <a:latin typeface="Times New Roman" panose="02020603050405020304" pitchFamily="18" charset="0"/>
                <a:cs typeface="Times New Roman" panose="02020603050405020304" pitchFamily="18" charset="0"/>
              </a:rPr>
              <a:t>On April 9, 2025, the Supreme Court issued a brief order, staying the District Court’s order reinstating Wilcox. No reasoning given.</a:t>
            </a:r>
          </a:p>
          <a:p>
            <a:r>
              <a:rPr lang="en-US" sz="1400" dirty="0">
                <a:solidFill>
                  <a:srgbClr val="121318"/>
                </a:solidFill>
                <a:latin typeface="Times New Roman" panose="02020603050405020304" pitchFamily="18" charset="0"/>
                <a:cs typeface="Times New Roman" panose="02020603050405020304" pitchFamily="18" charset="0"/>
              </a:rPr>
              <a:t>Could affect other agencies. </a:t>
            </a:r>
          </a:p>
          <a:p>
            <a:pPr lvl="1"/>
            <a:r>
              <a:rPr lang="en-US" sz="1400" dirty="0">
                <a:solidFill>
                  <a:srgbClr val="121318"/>
                </a:solidFill>
                <a:latin typeface="Times New Roman" panose="02020603050405020304" pitchFamily="18" charset="0"/>
                <a:cs typeface="Times New Roman" panose="02020603050405020304" pitchFamily="18" charset="0"/>
              </a:rPr>
              <a:t>Federal Reserve Board Chair Jerome Powell - “It’s a situation that we’re monitoring carefully . . . That’s a case that people are talking about a lot. I don’t think that that decision will apply to the Fed, but I don’t know.”</a:t>
            </a:r>
          </a:p>
        </p:txBody>
      </p:sp>
    </p:spTree>
    <p:extLst>
      <p:ext uri="{BB962C8B-B14F-4D97-AF65-F5344CB8AC3E}">
        <p14:creationId xmlns:p14="http://schemas.microsoft.com/office/powerpoint/2010/main" val="1081251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7650B-B8E8-1439-195C-3F87CD7BF4BB}"/>
              </a:ext>
            </a:extLst>
          </p:cNvPr>
          <p:cNvSpPr>
            <a:spLocks noGrp="1"/>
          </p:cNvSpPr>
          <p:nvPr>
            <p:ph type="title"/>
          </p:nvPr>
        </p:nvSpPr>
        <p:spPr/>
        <p:txBody>
          <a:bodyPr/>
          <a:lstStyle/>
          <a:p>
            <a:r>
              <a:rPr lang="en-US" dirty="0"/>
              <a:t>Predictions</a:t>
            </a:r>
          </a:p>
        </p:txBody>
      </p:sp>
      <p:sp>
        <p:nvSpPr>
          <p:cNvPr id="3" name="Content Placeholder 2">
            <a:extLst>
              <a:ext uri="{FF2B5EF4-FFF2-40B4-BE49-F238E27FC236}">
                <a16:creationId xmlns:a16="http://schemas.microsoft.com/office/drawing/2014/main" id="{A009EA10-1556-8B57-E21B-7BA93B0C0AB7}"/>
              </a:ext>
            </a:extLst>
          </p:cNvPr>
          <p:cNvSpPr>
            <a:spLocks noGrp="1"/>
          </p:cNvSpPr>
          <p:nvPr>
            <p:ph idx="1"/>
          </p:nvPr>
        </p:nvSpPr>
        <p:spPr>
          <a:xfrm>
            <a:off x="838200" y="2169043"/>
            <a:ext cx="8161421" cy="4323832"/>
          </a:xfrm>
        </p:spPr>
        <p:txBody>
          <a:bodyPr>
            <a:normAutofit fontScale="77500" lnSpcReduction="20000"/>
          </a:bodyPr>
          <a:lstStyle/>
          <a:p>
            <a:pPr marL="0" indent="0" algn="just">
              <a:spcAft>
                <a:spcPts val="1200"/>
              </a:spcAft>
              <a:buNone/>
            </a:pPr>
            <a:r>
              <a:rPr lang="en-US" sz="2100" dirty="0">
                <a:effectLst/>
                <a:latin typeface="Times New Roman" panose="02020603050405020304" pitchFamily="18" charset="0"/>
                <a:ea typeface="Times New Roman" panose="02020603050405020304" pitchFamily="18" charset="0"/>
              </a:rPr>
              <a:t>After the Dust </a:t>
            </a:r>
            <a:r>
              <a:rPr lang="en-US" sz="2100" dirty="0">
                <a:latin typeface="Times New Roman" panose="02020603050405020304" pitchFamily="18" charset="0"/>
                <a:ea typeface="Times New Roman" panose="02020603050405020304" pitchFamily="18" charset="0"/>
              </a:rPr>
              <a:t>S</a:t>
            </a:r>
            <a:r>
              <a:rPr lang="en-US" sz="2100" dirty="0">
                <a:effectLst/>
                <a:latin typeface="Times New Roman" panose="02020603050405020304" pitchFamily="18" charset="0"/>
                <a:ea typeface="Times New Roman" panose="02020603050405020304" pitchFamily="18" charset="0"/>
              </a:rPr>
              <a:t>ettles:</a:t>
            </a:r>
          </a:p>
          <a:p>
            <a:pPr marL="0" indent="0" algn="just">
              <a:spcAft>
                <a:spcPts val="1200"/>
              </a:spcAft>
              <a:buNone/>
            </a:pPr>
            <a:r>
              <a:rPr lang="en-US" sz="2100" dirty="0">
                <a:effectLst/>
                <a:latin typeface="Times New Roman" panose="02020603050405020304" pitchFamily="18" charset="0"/>
                <a:ea typeface="Times New Roman" panose="02020603050405020304" pitchFamily="18" charset="0"/>
              </a:rPr>
              <a:t>There will be a Republican Board with drastically differently policies and decisions; consistent with historical political cycles</a:t>
            </a:r>
            <a:r>
              <a:rPr lang="en-US" sz="2100" dirty="0">
                <a:latin typeface="Times New Roman" panose="02020603050405020304" pitchFamily="18" charset="0"/>
                <a:ea typeface="Times New Roman" panose="02020603050405020304" pitchFamily="18" charset="0"/>
              </a:rPr>
              <a:t>.</a:t>
            </a:r>
            <a:endParaRPr lang="en-US" sz="2100" dirty="0">
              <a:effectLst/>
              <a:latin typeface="Times New Roman" panose="02020603050405020304" pitchFamily="18" charset="0"/>
              <a:ea typeface="Times New Roman" panose="02020603050405020304" pitchFamily="18" charset="0"/>
            </a:endParaRPr>
          </a:p>
          <a:p>
            <a:pPr marL="0" indent="0" algn="just">
              <a:spcAft>
                <a:spcPts val="1200"/>
              </a:spcAft>
              <a:buNone/>
            </a:pPr>
            <a:r>
              <a:rPr lang="en-US" sz="2100" dirty="0">
                <a:effectLst/>
                <a:latin typeface="Times New Roman" panose="02020603050405020304" pitchFamily="18" charset="0"/>
                <a:ea typeface="Times New Roman" panose="02020603050405020304" pitchFamily="18" charset="0"/>
              </a:rPr>
              <a:t>NLRB and General Counsel will start issuing pro-management policies, directives and decisions (and rescinding those from Biden era): </a:t>
            </a:r>
          </a:p>
          <a:p>
            <a:pPr lvl="1" algn="just">
              <a:spcAft>
                <a:spcPts val="1200"/>
              </a:spcAft>
              <a:buFont typeface="+mj-lt"/>
              <a:buAutoNum type="romanLcPeriod"/>
            </a:pPr>
            <a:r>
              <a:rPr lang="en-US" sz="2100" dirty="0">
                <a:effectLst/>
                <a:latin typeface="Times New Roman" panose="02020603050405020304" pitchFamily="18" charset="0"/>
                <a:ea typeface="Times New Roman" panose="02020603050405020304" pitchFamily="18" charset="0"/>
              </a:rPr>
              <a:t>Ordering union recognition without an election</a:t>
            </a:r>
            <a:r>
              <a:rPr lang="en-US" sz="2100" dirty="0">
                <a:latin typeface="Times New Roman" panose="02020603050405020304" pitchFamily="18" charset="0"/>
                <a:ea typeface="Times New Roman" panose="02020603050405020304" pitchFamily="18" charset="0"/>
              </a:rPr>
              <a:t> will be rare;</a:t>
            </a:r>
            <a:endParaRPr lang="en-US" sz="2100" dirty="0">
              <a:effectLst/>
              <a:latin typeface="Times New Roman" panose="02020603050405020304" pitchFamily="18" charset="0"/>
              <a:ea typeface="Times New Roman" panose="02020603050405020304" pitchFamily="18" charset="0"/>
            </a:endParaRPr>
          </a:p>
          <a:p>
            <a:pPr lvl="1" algn="just">
              <a:spcAft>
                <a:spcPts val="1200"/>
              </a:spcAft>
              <a:buFont typeface="+mj-lt"/>
              <a:buAutoNum type="romanLcPeriod"/>
            </a:pPr>
            <a:r>
              <a:rPr lang="en-US" sz="2100" dirty="0">
                <a:effectLst/>
                <a:latin typeface="Times New Roman" panose="02020603050405020304" pitchFamily="18" charset="0"/>
                <a:ea typeface="Times New Roman" panose="02020603050405020304" pitchFamily="18" charset="0"/>
              </a:rPr>
              <a:t>Work rules and handbook policies will not face such heightened scrutiny; </a:t>
            </a:r>
          </a:p>
          <a:p>
            <a:pPr lvl="1" algn="just">
              <a:spcAft>
                <a:spcPts val="1200"/>
              </a:spcAft>
              <a:buFont typeface="+mj-lt"/>
              <a:buAutoNum type="romanLcPeriod"/>
            </a:pPr>
            <a:r>
              <a:rPr lang="en-US" sz="2100" dirty="0">
                <a:effectLst/>
                <a:latin typeface="Times New Roman" panose="02020603050405020304" pitchFamily="18" charset="0"/>
                <a:ea typeface="Times New Roman" panose="02020603050405020304" pitchFamily="18" charset="0"/>
              </a:rPr>
              <a:t> Captive audience speeches will be allowed; </a:t>
            </a:r>
          </a:p>
          <a:p>
            <a:pPr marL="0" indent="0" algn="just">
              <a:spcAft>
                <a:spcPts val="1200"/>
              </a:spcAft>
              <a:buNone/>
            </a:pPr>
            <a:r>
              <a:rPr lang="en-US" sz="2100" dirty="0">
                <a:effectLst/>
                <a:latin typeface="Times New Roman" panose="02020603050405020304" pitchFamily="18" charset="0"/>
                <a:ea typeface="Times New Roman" panose="02020603050405020304" pitchFamily="18" charset="0"/>
              </a:rPr>
              <a:t>Internal NLRB financial and staffing issue</a:t>
            </a:r>
            <a:r>
              <a:rPr lang="en-US" sz="2100" dirty="0">
                <a:latin typeface="Times New Roman" panose="02020603050405020304" pitchFamily="18" charset="0"/>
                <a:ea typeface="Times New Roman" panose="02020603050405020304" pitchFamily="18" charset="0"/>
              </a:rPr>
              <a:t>s will continue / grow</a:t>
            </a:r>
          </a:p>
          <a:p>
            <a:pPr lvl="1" algn="just">
              <a:spcAft>
                <a:spcPts val="1200"/>
              </a:spcAft>
              <a:buFont typeface="+mj-lt"/>
              <a:buAutoNum type="romanLcPeriod"/>
            </a:pPr>
            <a:r>
              <a:rPr lang="en-US" sz="2100" dirty="0">
                <a:effectLst/>
                <a:latin typeface="Times New Roman" panose="02020603050405020304" pitchFamily="18" charset="0"/>
                <a:ea typeface="Times New Roman" panose="02020603050405020304" pitchFamily="18" charset="0"/>
              </a:rPr>
              <a:t>Regional Offices of the Board are over-worked and this will </a:t>
            </a:r>
            <a:r>
              <a:rPr lang="en-US" sz="2100" dirty="0">
                <a:latin typeface="Times New Roman" panose="02020603050405020304" pitchFamily="18" charset="0"/>
                <a:ea typeface="Times New Roman" panose="02020603050405020304" pitchFamily="18" charset="0"/>
              </a:rPr>
              <a:t>only get worse </a:t>
            </a:r>
            <a:r>
              <a:rPr lang="en-US" sz="2100" dirty="0">
                <a:effectLst/>
                <a:latin typeface="Times New Roman" panose="02020603050405020304" pitchFamily="18" charset="0"/>
                <a:ea typeface="Times New Roman" panose="02020603050405020304" pitchFamily="18" charset="0"/>
              </a:rPr>
              <a:t>if budget takes a major hit.  </a:t>
            </a:r>
          </a:p>
          <a:p>
            <a:pPr lvl="1" algn="just">
              <a:spcAft>
                <a:spcPts val="1200"/>
              </a:spcAft>
              <a:buFont typeface="+mj-lt"/>
              <a:buAutoNum type="romanLcPeriod"/>
            </a:pPr>
            <a:r>
              <a:rPr lang="en-US" sz="2100" dirty="0">
                <a:effectLst/>
                <a:latin typeface="Times New Roman" panose="02020603050405020304" pitchFamily="18" charset="0"/>
                <a:ea typeface="Times New Roman" panose="02020603050405020304" pitchFamily="18" charset="0"/>
              </a:rPr>
              <a:t>Case processing will slow down and Regions may be more willing to settle on favorable terms with employers.</a:t>
            </a:r>
          </a:p>
        </p:txBody>
      </p:sp>
    </p:spTree>
    <p:extLst>
      <p:ext uri="{BB962C8B-B14F-4D97-AF65-F5344CB8AC3E}">
        <p14:creationId xmlns:p14="http://schemas.microsoft.com/office/powerpoint/2010/main" val="20740241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4510F-0801-7AA0-D8CB-CCB153ABAB97}"/>
              </a:ext>
            </a:extLst>
          </p:cNvPr>
          <p:cNvSpPr>
            <a:spLocks noGrp="1"/>
          </p:cNvSpPr>
          <p:nvPr>
            <p:ph type="title"/>
          </p:nvPr>
        </p:nvSpPr>
        <p:spPr/>
        <p:txBody>
          <a:bodyPr/>
          <a:lstStyle/>
          <a:p>
            <a:r>
              <a:rPr lang="en-US" dirty="0"/>
              <a:t>A Wildcard?</a:t>
            </a:r>
          </a:p>
        </p:txBody>
      </p:sp>
      <p:sp>
        <p:nvSpPr>
          <p:cNvPr id="3" name="Content Placeholder 2">
            <a:extLst>
              <a:ext uri="{FF2B5EF4-FFF2-40B4-BE49-F238E27FC236}">
                <a16:creationId xmlns:a16="http://schemas.microsoft.com/office/drawing/2014/main" id="{41EBB663-3F8F-F445-7869-EC3D44753529}"/>
              </a:ext>
            </a:extLst>
          </p:cNvPr>
          <p:cNvSpPr>
            <a:spLocks noGrp="1"/>
          </p:cNvSpPr>
          <p:nvPr>
            <p:ph idx="1"/>
          </p:nvPr>
        </p:nvSpPr>
        <p:spPr/>
        <p:txBody>
          <a:bodyPr>
            <a:normAutofit fontScale="92500" lnSpcReduction="10000"/>
          </a:bodyPr>
          <a:lstStyle/>
          <a:p>
            <a:r>
              <a:rPr lang="en-US" dirty="0"/>
              <a:t>Teamsters and UAW vocal support for tariffs, and Teamsters decision not to endorse in presidential election.</a:t>
            </a:r>
          </a:p>
          <a:p>
            <a:r>
              <a:rPr lang="en-US" b="0" i="0" dirty="0">
                <a:solidFill>
                  <a:srgbClr val="001D35"/>
                </a:solidFill>
                <a:effectLst/>
                <a:latin typeface="Google Sans"/>
              </a:rPr>
              <a:t>To reward Teamsters for not endorsing Harris, President Trump nominated Lori Chavez-DeRemer as Secretary of Labor</a:t>
            </a:r>
            <a:r>
              <a:rPr lang="en-US" dirty="0">
                <a:solidFill>
                  <a:srgbClr val="001D35"/>
                </a:solidFill>
                <a:latin typeface="Google Sans"/>
              </a:rPr>
              <a:t>, a supporter of expanding union rights.</a:t>
            </a:r>
            <a:endParaRPr lang="en-US" dirty="0"/>
          </a:p>
          <a:p>
            <a:r>
              <a:rPr lang="en-US" dirty="0"/>
              <a:t>Trump pushed to settle longshoremen strike.</a:t>
            </a:r>
          </a:p>
          <a:p>
            <a:r>
              <a:rPr lang="en-US" dirty="0">
                <a:solidFill>
                  <a:srgbClr val="001D35"/>
                </a:solidFill>
                <a:latin typeface="Google Sans"/>
              </a:rPr>
              <a:t>Senators Cory Booker (D-NJ) and Josh Hawley (R-MO) led a bipartisan group introducing legislation to speed up first contracts for new unions. </a:t>
            </a:r>
          </a:p>
          <a:p>
            <a:endParaRPr lang="en-US" dirty="0"/>
          </a:p>
        </p:txBody>
      </p:sp>
    </p:spTree>
    <p:extLst>
      <p:ext uri="{BB962C8B-B14F-4D97-AF65-F5344CB8AC3E}">
        <p14:creationId xmlns:p14="http://schemas.microsoft.com/office/powerpoint/2010/main" val="7151469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CF7ED-F505-1601-5E42-E9D8AC6F94D4}"/>
              </a:ext>
            </a:extLst>
          </p:cNvPr>
          <p:cNvSpPr>
            <a:spLocks noGrp="1"/>
          </p:cNvSpPr>
          <p:nvPr>
            <p:ph type="title"/>
          </p:nvPr>
        </p:nvSpPr>
        <p:spPr/>
        <p:txBody>
          <a:bodyPr/>
          <a:lstStyle/>
          <a:p>
            <a:r>
              <a:rPr lang="en-US" dirty="0"/>
              <a:t>UNITE HERE remains active</a:t>
            </a:r>
          </a:p>
        </p:txBody>
      </p:sp>
      <p:sp>
        <p:nvSpPr>
          <p:cNvPr id="3" name="Content Placeholder 2">
            <a:extLst>
              <a:ext uri="{FF2B5EF4-FFF2-40B4-BE49-F238E27FC236}">
                <a16:creationId xmlns:a16="http://schemas.microsoft.com/office/drawing/2014/main" id="{F913C637-38F3-95DE-1541-EB60FCE63911}"/>
              </a:ext>
            </a:extLst>
          </p:cNvPr>
          <p:cNvSpPr>
            <a:spLocks noGrp="1"/>
          </p:cNvSpPr>
          <p:nvPr>
            <p:ph idx="1"/>
          </p:nvPr>
        </p:nvSpPr>
        <p:spPr/>
        <p:txBody>
          <a:bodyPr>
            <a:normAutofit fontScale="62500" lnSpcReduction="20000"/>
          </a:bodyPr>
          <a:lstStyle/>
          <a:p>
            <a:pPr marL="0" indent="0">
              <a:buNone/>
            </a:pPr>
            <a:r>
              <a:rPr lang="en-US" sz="3400" b="1" dirty="0">
                <a:latin typeface="Times New Roman" panose="02020603050405020304" pitchFamily="18" charset="0"/>
                <a:cs typeface="Times New Roman" panose="02020603050405020304" pitchFamily="18" charset="0"/>
              </a:rPr>
              <a:t>October 2024:</a:t>
            </a:r>
          </a:p>
          <a:p>
            <a:pPr>
              <a:buNone/>
            </a:pPr>
            <a:r>
              <a:rPr lang="en-US" sz="2600" dirty="0">
                <a:solidFill>
                  <a:srgbClr val="000000"/>
                </a:solidFill>
                <a:latin typeface="Times New Roman" panose="02020603050405020304" pitchFamily="18" charset="0"/>
                <a:cs typeface="Times New Roman" panose="02020603050405020304" pitchFamily="18" charset="0"/>
              </a:rPr>
              <a:t>2,000 San Francisco hotel workers on strike – including at the Palace Hotel</a:t>
            </a:r>
          </a:p>
          <a:p>
            <a:pPr>
              <a:buNone/>
            </a:pPr>
            <a:r>
              <a:rPr lang="en-US" sz="2600" dirty="0">
                <a:solidFill>
                  <a:srgbClr val="000000"/>
                </a:solidFill>
                <a:latin typeface="Times New Roman" panose="02020603050405020304" pitchFamily="18" charset="0"/>
                <a:cs typeface="Times New Roman" panose="02020603050405020304" pitchFamily="18" charset="0"/>
              </a:rPr>
              <a:t>Hotel workers went on waves of strikes in Boston, Strikes affected hotels like Hilton Boston Logan Airport, Hilton Boston Park Plaza, and Omni Parker House</a:t>
            </a:r>
          </a:p>
          <a:p>
            <a:pPr>
              <a:buNone/>
            </a:pPr>
            <a:r>
              <a:rPr lang="en-US" sz="2600" dirty="0">
                <a:solidFill>
                  <a:srgbClr val="000000"/>
                </a:solidFill>
                <a:latin typeface="Times New Roman" panose="02020603050405020304" pitchFamily="18" charset="0"/>
                <a:cs typeface="Times New Roman" panose="02020603050405020304" pitchFamily="18" charset="0"/>
              </a:rPr>
              <a:t>4,400 Hilton, Hyatt, and Marriott hotel workers were on strike nationwide.</a:t>
            </a:r>
          </a:p>
          <a:p>
            <a:pPr>
              <a:buNone/>
            </a:pPr>
            <a:endParaRPr lang="en-US" sz="2600" dirty="0">
              <a:solidFill>
                <a:srgbClr val="000000"/>
              </a:solidFill>
              <a:latin typeface="Times New Roman" panose="02020603050405020304" pitchFamily="18" charset="0"/>
              <a:cs typeface="Times New Roman" panose="02020603050405020304" pitchFamily="18" charset="0"/>
            </a:endParaRPr>
          </a:p>
          <a:p>
            <a:pPr marL="0" indent="0">
              <a:buNone/>
            </a:pPr>
            <a:r>
              <a:rPr lang="en-US" sz="3400" b="1" dirty="0">
                <a:latin typeface="Times New Roman" panose="02020603050405020304" pitchFamily="18" charset="0"/>
                <a:cs typeface="Times New Roman" panose="02020603050405020304" pitchFamily="18" charset="0"/>
              </a:rPr>
              <a:t>March 10, 2025:</a:t>
            </a:r>
          </a:p>
          <a:p>
            <a:pPr>
              <a:buNone/>
            </a:pPr>
            <a:r>
              <a:rPr lang="en-US" sz="2600" dirty="0">
                <a:solidFill>
                  <a:srgbClr val="000000"/>
                </a:solidFill>
                <a:latin typeface="Times New Roman" panose="02020603050405020304" pitchFamily="18" charset="0"/>
                <a:cs typeface="Times New Roman" panose="02020603050405020304" pitchFamily="18" charset="0"/>
              </a:rPr>
              <a:t>500 food service and hospitality workers at Northwestern University went on strike. Higher education and associated service providers remain a hotbed of union activity.</a:t>
            </a:r>
          </a:p>
          <a:p>
            <a:pPr>
              <a:buNone/>
            </a:pPr>
            <a:endParaRPr lang="en-US" sz="2600" dirty="0">
              <a:solidFill>
                <a:srgbClr val="000000"/>
              </a:solidFill>
              <a:latin typeface="Times New Roman" panose="02020603050405020304" pitchFamily="18" charset="0"/>
              <a:cs typeface="Times New Roman" panose="02020603050405020304" pitchFamily="18" charset="0"/>
            </a:endParaRPr>
          </a:p>
          <a:p>
            <a:pPr marL="0" indent="0">
              <a:buNone/>
            </a:pPr>
            <a:r>
              <a:rPr lang="en-US" sz="3400" b="1" dirty="0">
                <a:latin typeface="Times New Roman" panose="02020603050405020304" pitchFamily="18" charset="0"/>
                <a:cs typeface="Times New Roman" panose="02020603050405020304" pitchFamily="18" charset="0"/>
              </a:rPr>
              <a:t>April 24, 2025:</a:t>
            </a:r>
          </a:p>
          <a:p>
            <a:pPr>
              <a:buNone/>
            </a:pPr>
            <a:r>
              <a:rPr lang="en-US" sz="2600" dirty="0">
                <a:solidFill>
                  <a:srgbClr val="000000"/>
                </a:solidFill>
                <a:latin typeface="Times New Roman" panose="02020603050405020304" pitchFamily="18" charset="0"/>
                <a:cs typeface="Times New Roman" panose="02020603050405020304" pitchFamily="18" charset="0"/>
              </a:rPr>
              <a:t>UNITE HERE and Houston city leaders announced an initiative to advocate for a $23 minimum wage for hospitality workers</a:t>
            </a:r>
          </a:p>
          <a:p>
            <a:pPr>
              <a:buNone/>
            </a:pPr>
            <a:endParaRPr lang="en-US" dirty="0"/>
          </a:p>
          <a:p>
            <a:endParaRPr lang="en-US" dirty="0"/>
          </a:p>
        </p:txBody>
      </p:sp>
    </p:spTree>
    <p:extLst>
      <p:ext uri="{BB962C8B-B14F-4D97-AF65-F5344CB8AC3E}">
        <p14:creationId xmlns:p14="http://schemas.microsoft.com/office/powerpoint/2010/main" val="189104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74645B-720D-4E17-2AE6-BE23DF215E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A9C138-14DA-6C69-127F-77A5E1AE65EF}"/>
              </a:ext>
            </a:extLst>
          </p:cNvPr>
          <p:cNvSpPr>
            <a:spLocks noGrp="1"/>
          </p:cNvSpPr>
          <p:nvPr>
            <p:ph type="title"/>
          </p:nvPr>
        </p:nvSpPr>
        <p:spPr/>
        <p:txBody>
          <a:bodyPr/>
          <a:lstStyle/>
          <a:p>
            <a:r>
              <a:rPr lang="en-US" dirty="0"/>
              <a:t>Recent Hospitality NLRB Cases</a:t>
            </a:r>
          </a:p>
        </p:txBody>
      </p:sp>
      <p:sp>
        <p:nvSpPr>
          <p:cNvPr id="3" name="Content Placeholder 2">
            <a:extLst>
              <a:ext uri="{FF2B5EF4-FFF2-40B4-BE49-F238E27FC236}">
                <a16:creationId xmlns:a16="http://schemas.microsoft.com/office/drawing/2014/main" id="{E01D2986-F66F-B8C4-355E-070C441AF980}"/>
              </a:ext>
            </a:extLst>
          </p:cNvPr>
          <p:cNvSpPr>
            <a:spLocks noGrp="1"/>
          </p:cNvSpPr>
          <p:nvPr>
            <p:ph idx="1"/>
          </p:nvPr>
        </p:nvSpPr>
        <p:spPr/>
        <p:txBody>
          <a:bodyPr>
            <a:normAutofit/>
          </a:bodyPr>
          <a:lstStyle/>
          <a:p>
            <a:r>
              <a:rPr lang="en-US" sz="1800" dirty="0"/>
              <a:t>ALJ found hotel unlawfully withdrew recognition of union</a:t>
            </a:r>
          </a:p>
          <a:p>
            <a:r>
              <a:rPr lang="en-US" sz="1800" dirty="0"/>
              <a:t>Hotel received petition with signatures of 19 of 27 bargaining unit employees requesting to leave the union.</a:t>
            </a:r>
          </a:p>
          <a:p>
            <a:r>
              <a:rPr lang="en-US" sz="1800" dirty="0"/>
              <a:t>Hotel ordered to bargaining with union and barred from challenging majority status for a period of time.</a:t>
            </a:r>
          </a:p>
        </p:txBody>
      </p:sp>
      <p:sp>
        <p:nvSpPr>
          <p:cNvPr id="4" name="Text Placeholder 3">
            <a:extLst>
              <a:ext uri="{FF2B5EF4-FFF2-40B4-BE49-F238E27FC236}">
                <a16:creationId xmlns:a16="http://schemas.microsoft.com/office/drawing/2014/main" id="{58C07B9C-46B2-D4EB-0B19-154FE9011E8D}"/>
              </a:ext>
            </a:extLst>
          </p:cNvPr>
          <p:cNvSpPr>
            <a:spLocks noGrp="1"/>
          </p:cNvSpPr>
          <p:nvPr>
            <p:ph type="body" idx="10"/>
          </p:nvPr>
        </p:nvSpPr>
        <p:spPr/>
        <p:txBody>
          <a:bodyPr/>
          <a:lstStyle/>
          <a:p>
            <a:r>
              <a:rPr lang="en-US" dirty="0"/>
              <a:t>Yotel Boston v. UNITE HERE Local 26 (January 13, 2025) (Boston)</a:t>
            </a:r>
          </a:p>
        </p:txBody>
      </p:sp>
      <p:sp>
        <p:nvSpPr>
          <p:cNvPr id="5" name="Content Placeholder 4">
            <a:extLst>
              <a:ext uri="{FF2B5EF4-FFF2-40B4-BE49-F238E27FC236}">
                <a16:creationId xmlns:a16="http://schemas.microsoft.com/office/drawing/2014/main" id="{BA0669E5-74A7-94E0-9292-E3027DAB5ED9}"/>
              </a:ext>
            </a:extLst>
          </p:cNvPr>
          <p:cNvSpPr>
            <a:spLocks noGrp="1"/>
          </p:cNvSpPr>
          <p:nvPr>
            <p:ph idx="11"/>
          </p:nvPr>
        </p:nvSpPr>
        <p:spPr>
          <a:xfrm>
            <a:off x="838200" y="4963695"/>
            <a:ext cx="10515600" cy="1529180"/>
          </a:xfrm>
        </p:spPr>
        <p:txBody>
          <a:bodyPr>
            <a:normAutofit fontScale="25000" lnSpcReduction="20000"/>
          </a:bodyPr>
          <a:lstStyle/>
          <a:p>
            <a:r>
              <a:rPr lang="en-US" sz="6000" dirty="0"/>
              <a:t>Celebrity chef and hotel consortium – joint employers</a:t>
            </a:r>
          </a:p>
          <a:p>
            <a:r>
              <a:rPr lang="en-US" sz="6000" dirty="0"/>
              <a:t>Union challenged election loss</a:t>
            </a:r>
          </a:p>
          <a:p>
            <a:r>
              <a:rPr lang="en-US" sz="6000" dirty="0"/>
              <a:t>ALJ rejected most allegations but found employer violated NLRA by: </a:t>
            </a:r>
          </a:p>
          <a:p>
            <a:pPr>
              <a:buNone/>
            </a:pPr>
            <a:r>
              <a:rPr lang="en-US" sz="6000" dirty="0"/>
              <a:t>	(a) Telling employees that management know about their text messages, social media posts, or other communications relating to union or other protected activities.</a:t>
            </a:r>
          </a:p>
          <a:p>
            <a:pPr>
              <a:buNone/>
            </a:pPr>
            <a:r>
              <a:rPr lang="en-US" sz="6000" dirty="0"/>
              <a:t>	(b) Soliciting employees’ complaints and offering to remedy them </a:t>
            </a:r>
            <a:br>
              <a:rPr lang="en-US" dirty="0"/>
            </a:br>
            <a:endParaRPr lang="en-US" dirty="0"/>
          </a:p>
        </p:txBody>
      </p:sp>
      <p:sp>
        <p:nvSpPr>
          <p:cNvPr id="6" name="Text Placeholder 5">
            <a:extLst>
              <a:ext uri="{FF2B5EF4-FFF2-40B4-BE49-F238E27FC236}">
                <a16:creationId xmlns:a16="http://schemas.microsoft.com/office/drawing/2014/main" id="{45BE6001-879D-85EA-CA92-7ECF4D1E586D}"/>
              </a:ext>
            </a:extLst>
          </p:cNvPr>
          <p:cNvSpPr>
            <a:spLocks noGrp="1"/>
          </p:cNvSpPr>
          <p:nvPr>
            <p:ph type="body" idx="12"/>
          </p:nvPr>
        </p:nvSpPr>
        <p:spPr>
          <a:xfrm>
            <a:off x="763772" y="4296655"/>
            <a:ext cx="10515600" cy="500226"/>
          </a:xfrm>
        </p:spPr>
        <p:txBody>
          <a:bodyPr/>
          <a:lstStyle/>
          <a:p>
            <a:r>
              <a:rPr lang="en-US" dirty="0"/>
              <a:t>Lodi Café v. Restaurant Workers Union (New York City)</a:t>
            </a:r>
          </a:p>
        </p:txBody>
      </p:sp>
    </p:spTree>
    <p:extLst>
      <p:ext uri="{BB962C8B-B14F-4D97-AF65-F5344CB8AC3E}">
        <p14:creationId xmlns:p14="http://schemas.microsoft.com/office/powerpoint/2010/main" val="1864815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2D43779-AFC1-A90E-B9B9-FF7DEDCA0FC3}"/>
              </a:ext>
            </a:extLst>
          </p:cNvPr>
          <p:cNvSpPr>
            <a:spLocks noGrp="1"/>
          </p:cNvSpPr>
          <p:nvPr>
            <p:ph type="body" idx="1"/>
          </p:nvPr>
        </p:nvSpPr>
        <p:spPr>
          <a:xfrm>
            <a:off x="2673016" y="4589463"/>
            <a:ext cx="6845969" cy="1674177"/>
          </a:xfrm>
        </p:spPr>
        <p:txBody>
          <a:bodyPr>
            <a:normAutofit fontScale="62500" lnSpcReduction="20000"/>
          </a:bodyPr>
          <a:lstStyle/>
          <a:p>
            <a:r>
              <a:rPr lang="en-US" dirty="0"/>
              <a:t>Robert T. Bernstein, </a:t>
            </a:r>
            <a:r>
              <a:rPr lang="en-US" i="1" dirty="0"/>
              <a:t>Partner</a:t>
            </a:r>
          </a:p>
          <a:p>
            <a:r>
              <a:rPr lang="en-US" dirty="0"/>
              <a:t>Laner Muchin, Ltd.</a:t>
            </a:r>
          </a:p>
          <a:p>
            <a:r>
              <a:rPr lang="en-US" dirty="0"/>
              <a:t>515 N. State Street, Suite 2400</a:t>
            </a:r>
          </a:p>
          <a:p>
            <a:r>
              <a:rPr lang="en-US" dirty="0"/>
              <a:t>Chicago, IL 60654</a:t>
            </a:r>
          </a:p>
          <a:p>
            <a:r>
              <a:rPr lang="en-US" dirty="0"/>
              <a:t>(312) 467-9800</a:t>
            </a:r>
          </a:p>
          <a:p>
            <a:r>
              <a:rPr lang="en-US" dirty="0"/>
              <a:t>rbernstein@lanermuchin.com</a:t>
            </a:r>
          </a:p>
        </p:txBody>
      </p:sp>
      <p:pic>
        <p:nvPicPr>
          <p:cNvPr id="14" name="Picture 13" descr="A clock with a green tick&#10;&#10;AI-generated content may be incorrect.">
            <a:extLst>
              <a:ext uri="{FF2B5EF4-FFF2-40B4-BE49-F238E27FC236}">
                <a16:creationId xmlns:a16="http://schemas.microsoft.com/office/drawing/2014/main" id="{755EC168-E600-B636-39BB-33AA3893D47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45166" y="1806820"/>
            <a:ext cx="3901667" cy="669608"/>
          </a:xfrm>
          <a:prstGeom prst="rect">
            <a:avLst/>
          </a:prstGeom>
          <a:noFill/>
          <a:ln>
            <a:noFill/>
          </a:ln>
        </p:spPr>
      </p:pic>
    </p:spTree>
    <p:extLst>
      <p:ext uri="{BB962C8B-B14F-4D97-AF65-F5344CB8AC3E}">
        <p14:creationId xmlns:p14="http://schemas.microsoft.com/office/powerpoint/2010/main" val="795137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80A58-E7D5-3285-043C-C3BDEE1081C5}"/>
              </a:ext>
            </a:extLst>
          </p:cNvPr>
          <p:cNvSpPr>
            <a:spLocks noGrp="1"/>
          </p:cNvSpPr>
          <p:nvPr>
            <p:ph type="title"/>
          </p:nvPr>
        </p:nvSpPr>
        <p:spPr/>
        <p:txBody>
          <a:bodyPr>
            <a:normAutofit fontScale="90000"/>
          </a:bodyPr>
          <a:lstStyle/>
          <a:p>
            <a:r>
              <a:rPr lang="en-US" dirty="0"/>
              <a:t>Robert T. Bernstein</a:t>
            </a:r>
          </a:p>
        </p:txBody>
      </p:sp>
      <p:pic>
        <p:nvPicPr>
          <p:cNvPr id="10" name="Picture Placeholder 9" descr="A person in a suit&#10;&#10;AI-generated content may be incorrect.">
            <a:extLst>
              <a:ext uri="{FF2B5EF4-FFF2-40B4-BE49-F238E27FC236}">
                <a16:creationId xmlns:a16="http://schemas.microsoft.com/office/drawing/2014/main" id="{15916B38-4832-0673-9235-DC687FBAF56B}"/>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8635" b="8635"/>
          <a:stretch>
            <a:fillRect/>
          </a:stretch>
        </p:blipFill>
        <p:spPr/>
      </p:pic>
      <p:sp>
        <p:nvSpPr>
          <p:cNvPr id="4" name="Subtitle 3">
            <a:extLst>
              <a:ext uri="{FF2B5EF4-FFF2-40B4-BE49-F238E27FC236}">
                <a16:creationId xmlns:a16="http://schemas.microsoft.com/office/drawing/2014/main" id="{79B304BB-B488-6438-1F38-18E450E70606}"/>
              </a:ext>
            </a:extLst>
          </p:cNvPr>
          <p:cNvSpPr>
            <a:spLocks noGrp="1"/>
          </p:cNvSpPr>
          <p:nvPr>
            <p:ph type="subTitle" idx="1"/>
          </p:nvPr>
        </p:nvSpPr>
        <p:spPr/>
        <p:txBody>
          <a:bodyPr/>
          <a:lstStyle/>
          <a:p>
            <a:r>
              <a:rPr lang="en-US" spc="190" dirty="0"/>
              <a:t>Partner, Laner Muchin, Ltd.</a:t>
            </a:r>
          </a:p>
        </p:txBody>
      </p:sp>
      <p:sp>
        <p:nvSpPr>
          <p:cNvPr id="5" name="Content Placeholder 4">
            <a:extLst>
              <a:ext uri="{FF2B5EF4-FFF2-40B4-BE49-F238E27FC236}">
                <a16:creationId xmlns:a16="http://schemas.microsoft.com/office/drawing/2014/main" id="{FD4A3202-6E45-1C5A-0AD7-5BB9CC6BE300}"/>
              </a:ext>
            </a:extLst>
          </p:cNvPr>
          <p:cNvSpPr>
            <a:spLocks noGrp="1"/>
          </p:cNvSpPr>
          <p:nvPr>
            <p:ph idx="14"/>
          </p:nvPr>
        </p:nvSpPr>
        <p:spPr/>
        <p:txBody>
          <a:bodyPr>
            <a:normAutofit/>
          </a:bodyPr>
          <a:lstStyle/>
          <a:p>
            <a:pPr marL="285750" indent="-285750">
              <a:buFont typeface="Arial" panose="020B0604020202020204" pitchFamily="34" charset="0"/>
              <a:buChar char="•"/>
            </a:pPr>
            <a:r>
              <a:rPr lang="en-US" sz="1600" dirty="0"/>
              <a:t>Equity partner with Laner Muchin in Chicago. </a:t>
            </a:r>
          </a:p>
          <a:p>
            <a:endParaRPr lang="en-US" sz="1600" dirty="0"/>
          </a:p>
        </p:txBody>
      </p:sp>
      <p:sp>
        <p:nvSpPr>
          <p:cNvPr id="6" name="Content Placeholder 5">
            <a:extLst>
              <a:ext uri="{FF2B5EF4-FFF2-40B4-BE49-F238E27FC236}">
                <a16:creationId xmlns:a16="http://schemas.microsoft.com/office/drawing/2014/main" id="{B3779409-75D1-9EF8-3B67-737A033FCFA8}"/>
              </a:ext>
            </a:extLst>
          </p:cNvPr>
          <p:cNvSpPr>
            <a:spLocks noGrp="1"/>
          </p:cNvSpPr>
          <p:nvPr>
            <p:ph idx="15"/>
          </p:nvPr>
        </p:nvSpPr>
        <p:spPr/>
        <p:txBody>
          <a:bodyPr>
            <a:normAutofit lnSpcReduction="10000"/>
          </a:bodyPr>
          <a:lstStyle/>
          <a:p>
            <a:pPr marL="285750" indent="-285750">
              <a:buFont typeface="Arial" panose="020B0604020202020204" pitchFamily="34" charset="0"/>
              <a:buChar char="•"/>
            </a:pPr>
            <a:r>
              <a:rPr lang="en-US" sz="1600" dirty="0"/>
              <a:t>Legal practice concentrated in handling a variety of employment and traditional labor matters and disputes, as well as collective bargaining negotiations, on behalf of management.</a:t>
            </a:r>
          </a:p>
          <a:p>
            <a:endParaRPr lang="en-US" sz="1600" dirty="0"/>
          </a:p>
        </p:txBody>
      </p:sp>
      <p:sp>
        <p:nvSpPr>
          <p:cNvPr id="7" name="Content Placeholder 6">
            <a:extLst>
              <a:ext uri="{FF2B5EF4-FFF2-40B4-BE49-F238E27FC236}">
                <a16:creationId xmlns:a16="http://schemas.microsoft.com/office/drawing/2014/main" id="{64001A72-DF3D-D777-15AF-27FEEA30AA57}"/>
              </a:ext>
            </a:extLst>
          </p:cNvPr>
          <p:cNvSpPr>
            <a:spLocks noGrp="1"/>
          </p:cNvSpPr>
          <p:nvPr>
            <p:ph idx="16"/>
          </p:nvPr>
        </p:nvSpPr>
        <p:spPr/>
        <p:txBody>
          <a:bodyPr>
            <a:normAutofit/>
          </a:bodyPr>
          <a:lstStyle/>
          <a:p>
            <a:pPr marL="285750" indent="-285750">
              <a:buFont typeface="Arial" panose="020B0604020202020204" pitchFamily="34" charset="0"/>
              <a:buChar char="•"/>
            </a:pPr>
            <a:r>
              <a:rPr lang="en-US" sz="1600" dirty="0"/>
              <a:t>Advisory Council Member and presenter for the Illinois Restaurant Association and active member and presenter on behalf of the Illinois Hotel &amp; Lodging Association. </a:t>
            </a:r>
          </a:p>
        </p:txBody>
      </p:sp>
      <p:sp>
        <p:nvSpPr>
          <p:cNvPr id="8" name="Text Placeholder 7">
            <a:extLst>
              <a:ext uri="{FF2B5EF4-FFF2-40B4-BE49-F238E27FC236}">
                <a16:creationId xmlns:a16="http://schemas.microsoft.com/office/drawing/2014/main" id="{C86FA43C-07B0-C70B-CB10-19F378C5BA2A}"/>
              </a:ext>
            </a:extLst>
          </p:cNvPr>
          <p:cNvSpPr>
            <a:spLocks noGrp="1"/>
          </p:cNvSpPr>
          <p:nvPr>
            <p:ph type="body" sz="quarter" idx="17"/>
          </p:nvPr>
        </p:nvSpPr>
        <p:spPr/>
        <p:txBody>
          <a:bodyPr>
            <a:normAutofit/>
          </a:bodyPr>
          <a:lstStyle/>
          <a:p>
            <a:r>
              <a:rPr lang="en-US" spc="190" dirty="0"/>
              <a:t>515 N. State Street, Suite 2400, Chicago, IL 60654</a:t>
            </a:r>
          </a:p>
        </p:txBody>
      </p:sp>
    </p:spTree>
    <p:extLst>
      <p:ext uri="{BB962C8B-B14F-4D97-AF65-F5344CB8AC3E}">
        <p14:creationId xmlns:p14="http://schemas.microsoft.com/office/powerpoint/2010/main" val="39440225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76969-2751-295B-E014-5B7BDAE07EF9}"/>
              </a:ext>
            </a:extLst>
          </p:cNvPr>
          <p:cNvSpPr>
            <a:spLocks noGrp="1"/>
          </p:cNvSpPr>
          <p:nvPr>
            <p:ph type="title"/>
          </p:nvPr>
        </p:nvSpPr>
        <p:spPr/>
        <p:txBody>
          <a:bodyPr/>
          <a:lstStyle/>
          <a:p>
            <a:r>
              <a:rPr lang="en-US" dirty="0"/>
              <a:t>Biden Years were good for Unions</a:t>
            </a:r>
          </a:p>
        </p:txBody>
      </p:sp>
      <p:sp>
        <p:nvSpPr>
          <p:cNvPr id="3" name="Content Placeholder 2">
            <a:extLst>
              <a:ext uri="{FF2B5EF4-FFF2-40B4-BE49-F238E27FC236}">
                <a16:creationId xmlns:a16="http://schemas.microsoft.com/office/drawing/2014/main" id="{EA00B3C1-6157-2984-00B7-9F7BDF3DAD1E}"/>
              </a:ext>
            </a:extLst>
          </p:cNvPr>
          <p:cNvSpPr>
            <a:spLocks noGrp="1"/>
          </p:cNvSpPr>
          <p:nvPr>
            <p:ph idx="1"/>
          </p:nvPr>
        </p:nvSpPr>
        <p:spPr/>
        <p:txBody>
          <a:bodyPr>
            <a:normAutofit lnSpcReduction="10000"/>
          </a:bodyPr>
          <a:lstStyle/>
          <a:p>
            <a:pPr>
              <a:buNone/>
            </a:pPr>
            <a:r>
              <a:rPr lang="en-US" sz="1800" b="0" i="0" dirty="0">
                <a:solidFill>
                  <a:srgbClr val="000000"/>
                </a:solidFill>
                <a:effectLst/>
                <a:highlight>
                  <a:srgbClr val="F4F2EA"/>
                </a:highlight>
              </a:rPr>
              <a:t>•	Unions won 79% of all elections in2024, up from 76% during 2023. </a:t>
            </a:r>
          </a:p>
          <a:p>
            <a:pPr>
              <a:buNone/>
            </a:pPr>
            <a:endParaRPr lang="en-US" sz="1800" b="0" i="0" dirty="0">
              <a:solidFill>
                <a:srgbClr val="000000"/>
              </a:solidFill>
              <a:effectLst/>
              <a:highlight>
                <a:srgbClr val="F4F2EA"/>
              </a:highlight>
            </a:endParaRPr>
          </a:p>
          <a:p>
            <a:pPr>
              <a:buNone/>
            </a:pPr>
            <a:r>
              <a:rPr lang="en-US" sz="1800" b="0" i="0" dirty="0">
                <a:solidFill>
                  <a:srgbClr val="000000"/>
                </a:solidFill>
                <a:effectLst/>
                <a:highlight>
                  <a:srgbClr val="F4F2EA"/>
                </a:highlight>
              </a:rPr>
              <a:t>•	The number of election petitions increased to 3,286 during 2024 compared to 2,593 for 2023. </a:t>
            </a:r>
          </a:p>
          <a:p>
            <a:pPr>
              <a:buNone/>
            </a:pPr>
            <a:endParaRPr lang="en-US" sz="1800" b="0" i="0" dirty="0">
              <a:solidFill>
                <a:srgbClr val="000000"/>
              </a:solidFill>
              <a:effectLst/>
              <a:highlight>
                <a:srgbClr val="F4F2EA"/>
              </a:highlight>
            </a:endParaRPr>
          </a:p>
          <a:p>
            <a:pPr>
              <a:buNone/>
            </a:pPr>
            <a:r>
              <a:rPr lang="en-US" sz="1800" b="0" i="0" dirty="0">
                <a:solidFill>
                  <a:srgbClr val="000000"/>
                </a:solidFill>
                <a:effectLst/>
                <a:highlight>
                  <a:srgbClr val="F4F2EA"/>
                </a:highlight>
              </a:rPr>
              <a:t>•	Unfair labor practice charges rose to 21,292 during 2024, an increase from 19,869 during 2023. </a:t>
            </a:r>
          </a:p>
          <a:p>
            <a:pPr>
              <a:buNone/>
            </a:pPr>
            <a:endParaRPr lang="en-US" sz="1800" b="0" i="0" dirty="0">
              <a:solidFill>
                <a:srgbClr val="000000"/>
              </a:solidFill>
              <a:effectLst/>
              <a:highlight>
                <a:srgbClr val="F4F2EA"/>
              </a:highlight>
            </a:endParaRPr>
          </a:p>
          <a:p>
            <a:pPr>
              <a:buNone/>
            </a:pPr>
            <a:r>
              <a:rPr lang="en-US" sz="1800" b="0" i="0" dirty="0">
                <a:solidFill>
                  <a:srgbClr val="000000"/>
                </a:solidFill>
                <a:effectLst/>
                <a:highlight>
                  <a:srgbClr val="F4F2EA"/>
                </a:highlight>
              </a:rPr>
              <a:t>•	Well-publicized union successes at the bargaining table </a:t>
            </a:r>
          </a:p>
          <a:p>
            <a:pPr>
              <a:buNone/>
            </a:pPr>
            <a:endParaRPr lang="en-US" sz="1800" b="0" i="0" dirty="0">
              <a:solidFill>
                <a:srgbClr val="000000"/>
              </a:solidFill>
              <a:effectLst/>
              <a:highlight>
                <a:srgbClr val="F4F2EA"/>
              </a:highlight>
            </a:endParaRPr>
          </a:p>
          <a:p>
            <a:pPr>
              <a:buNone/>
            </a:pPr>
            <a:r>
              <a:rPr lang="en-US" sz="1800" dirty="0">
                <a:solidFill>
                  <a:srgbClr val="000000"/>
                </a:solidFill>
                <a:highlight>
                  <a:srgbClr val="F4F2EA"/>
                </a:highlight>
              </a:rPr>
              <a:t>	-</a:t>
            </a:r>
            <a:r>
              <a:rPr lang="en-US" sz="1800" b="0" i="0" dirty="0">
                <a:solidFill>
                  <a:srgbClr val="000000"/>
                </a:solidFill>
                <a:effectLst/>
                <a:highlight>
                  <a:srgbClr val="F4F2EA"/>
                </a:highlight>
              </a:rPr>
              <a:t> 38% in pay increases over four years at Boeing</a:t>
            </a:r>
          </a:p>
          <a:p>
            <a:pPr>
              <a:buNone/>
            </a:pPr>
            <a:endParaRPr lang="en-US" sz="1800" b="0" i="0" dirty="0">
              <a:solidFill>
                <a:srgbClr val="000000"/>
              </a:solidFill>
              <a:effectLst/>
              <a:highlight>
                <a:srgbClr val="F4F2EA"/>
              </a:highlight>
            </a:endParaRPr>
          </a:p>
          <a:p>
            <a:pPr>
              <a:buNone/>
            </a:pPr>
            <a:r>
              <a:rPr lang="en-US" sz="1800" b="0" i="0" dirty="0">
                <a:solidFill>
                  <a:srgbClr val="000000"/>
                </a:solidFill>
                <a:effectLst/>
                <a:highlight>
                  <a:srgbClr val="F4F2EA"/>
                </a:highlight>
              </a:rPr>
              <a:t>	- 61% in pay increases over six years for dock workers </a:t>
            </a:r>
            <a:br>
              <a:rPr lang="en-US" dirty="0"/>
            </a:br>
            <a:endParaRPr lang="en-US" dirty="0"/>
          </a:p>
        </p:txBody>
      </p:sp>
    </p:spTree>
    <p:extLst>
      <p:ext uri="{BB962C8B-B14F-4D97-AF65-F5344CB8AC3E}">
        <p14:creationId xmlns:p14="http://schemas.microsoft.com/office/powerpoint/2010/main" val="41471353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C0BAC-64DD-0832-2428-127AC70EA3F7}"/>
              </a:ext>
            </a:extLst>
          </p:cNvPr>
          <p:cNvSpPr>
            <a:spLocks noGrp="1"/>
          </p:cNvSpPr>
          <p:nvPr>
            <p:ph type="title"/>
          </p:nvPr>
        </p:nvSpPr>
        <p:spPr/>
        <p:txBody>
          <a:bodyPr>
            <a:normAutofit fontScale="90000"/>
          </a:bodyPr>
          <a:lstStyle/>
          <a:p>
            <a:r>
              <a:rPr lang="en-US" sz="3100" b="0" i="0" dirty="0">
                <a:solidFill>
                  <a:schemeClr val="accent5"/>
                </a:solidFill>
                <a:effectLst/>
                <a:latin typeface="Times New Roman" panose="02020603050405020304" pitchFamily="18" charset="0"/>
                <a:cs typeface="Times New Roman" panose="02020603050405020304" pitchFamily="18" charset="0"/>
              </a:rPr>
              <a:t>Current Status of Union Membership</a:t>
            </a:r>
            <a:br>
              <a:rPr lang="en-US" sz="3100" b="0" i="0" dirty="0">
                <a:solidFill>
                  <a:schemeClr val="accent5"/>
                </a:solidFill>
                <a:effectLst/>
                <a:latin typeface="Times New Roman" panose="02020603050405020304" pitchFamily="18" charset="0"/>
                <a:cs typeface="Times New Roman" panose="02020603050405020304" pitchFamily="18" charset="0"/>
              </a:rPr>
            </a:br>
            <a:br>
              <a:rPr lang="en-US" sz="3100" b="0" i="0" dirty="0">
                <a:solidFill>
                  <a:schemeClr val="accent5"/>
                </a:solidFill>
                <a:effectLst/>
                <a:latin typeface="Times New Roman" panose="02020603050405020304" pitchFamily="18" charset="0"/>
                <a:cs typeface="Times New Roman" panose="02020603050405020304" pitchFamily="18" charset="0"/>
              </a:rPr>
            </a:br>
            <a:r>
              <a:rPr lang="en-US" sz="3100" b="0" i="0" dirty="0">
                <a:solidFill>
                  <a:schemeClr val="accent5"/>
                </a:solidFill>
                <a:effectLst/>
                <a:latin typeface="Times New Roman" panose="02020603050405020304" pitchFamily="18" charset="0"/>
                <a:cs typeface="Times New Roman" panose="02020603050405020304" pitchFamily="18" charset="0"/>
              </a:rPr>
              <a:t>(Highlights from US </a:t>
            </a:r>
            <a:r>
              <a:rPr lang="en-US" sz="3100" dirty="0">
                <a:solidFill>
                  <a:schemeClr val="accent5"/>
                </a:solidFill>
                <a:latin typeface="Times New Roman" panose="02020603050405020304" pitchFamily="18" charset="0"/>
                <a:cs typeface="Times New Roman" panose="02020603050405020304" pitchFamily="18" charset="0"/>
              </a:rPr>
              <a:t>Bureau of Labor Statistics 2024)</a:t>
            </a:r>
            <a:br>
              <a:rPr lang="en-US" dirty="0"/>
            </a:br>
            <a:endParaRPr lang="en-US" dirty="0"/>
          </a:p>
        </p:txBody>
      </p:sp>
      <p:sp>
        <p:nvSpPr>
          <p:cNvPr id="3" name="Content Placeholder 2">
            <a:extLst>
              <a:ext uri="{FF2B5EF4-FFF2-40B4-BE49-F238E27FC236}">
                <a16:creationId xmlns:a16="http://schemas.microsoft.com/office/drawing/2014/main" id="{24FB060B-BD31-C1C6-A4CC-C9FFE259A78E}"/>
              </a:ext>
            </a:extLst>
          </p:cNvPr>
          <p:cNvSpPr>
            <a:spLocks noGrp="1"/>
          </p:cNvSpPr>
          <p:nvPr>
            <p:ph idx="1"/>
          </p:nvPr>
        </p:nvSpPr>
        <p:spPr/>
        <p:txBody>
          <a:bodyPr>
            <a:normAutofit fontScale="92500" lnSpcReduction="20000"/>
          </a:bodyPr>
          <a:lstStyle/>
          <a:p>
            <a:pPr>
              <a:buFont typeface="Wingdings" panose="05000000000000000000" pitchFamily="2" charset="2"/>
              <a:buChar char="n"/>
            </a:pPr>
            <a:r>
              <a:rPr lang="en-US" sz="2000" b="0" i="0" dirty="0">
                <a:solidFill>
                  <a:srgbClr val="000000"/>
                </a:solidFill>
                <a:effectLst/>
                <a:highlight>
                  <a:srgbClr val="F4F2EA"/>
                </a:highlight>
                <a:latin typeface="Times New Roman" panose="02020603050405020304" pitchFamily="18" charset="0"/>
                <a:cs typeface="Times New Roman" panose="02020603050405020304" pitchFamily="18" charset="0"/>
              </a:rPr>
              <a:t>16 million workers are represented by a union (little change from 2023). </a:t>
            </a:r>
          </a:p>
          <a:p>
            <a:pPr>
              <a:buFont typeface="Wingdings" panose="05000000000000000000" pitchFamily="2" charset="2"/>
              <a:buChar char="n"/>
            </a:pPr>
            <a:r>
              <a:rPr lang="en-US" sz="2000" b="0" i="0" dirty="0">
                <a:solidFill>
                  <a:srgbClr val="000000"/>
                </a:solidFill>
                <a:effectLst/>
                <a:highlight>
                  <a:srgbClr val="F4F2EA"/>
                </a:highlight>
                <a:latin typeface="Times New Roman" panose="02020603050405020304" pitchFamily="18" charset="0"/>
                <a:cs typeface="Times New Roman" panose="02020603050405020304" pitchFamily="18" charset="0"/>
              </a:rPr>
              <a:t>11% of workers are represented by a union (little change from 2023). </a:t>
            </a:r>
          </a:p>
          <a:p>
            <a:pPr>
              <a:buFont typeface="Wingdings" panose="05000000000000000000" pitchFamily="2" charset="2"/>
              <a:buChar char="n"/>
            </a:pPr>
            <a:endParaRPr lang="en-US" sz="2000" dirty="0">
              <a:highlight>
                <a:srgbClr val="F4F2EA"/>
              </a:highlight>
              <a:latin typeface="Times New Roman" panose="02020603050405020304" pitchFamily="18" charset="0"/>
              <a:cs typeface="Times New Roman" panose="02020603050405020304" pitchFamily="18" charset="0"/>
            </a:endParaRPr>
          </a:p>
          <a:p>
            <a:pPr lvl="1">
              <a:buFont typeface="Wingdings" panose="05000000000000000000" pitchFamily="2" charset="2"/>
              <a:buChar char="n"/>
            </a:pPr>
            <a:r>
              <a:rPr lang="en-US" sz="2000" dirty="0">
                <a:highlight>
                  <a:srgbClr val="F4F2EA"/>
                </a:highlight>
                <a:latin typeface="Times New Roman" panose="02020603050405020304" pitchFamily="18" charset="0"/>
                <a:cs typeface="Times New Roman" panose="02020603050405020304" pitchFamily="18" charset="0"/>
              </a:rPr>
              <a:t> </a:t>
            </a:r>
            <a:r>
              <a:rPr lang="en-US" sz="2000" dirty="0">
                <a:solidFill>
                  <a:srgbClr val="000000"/>
                </a:solidFill>
                <a:highlight>
                  <a:srgbClr val="F4F2EA"/>
                </a:highlight>
                <a:latin typeface="Times New Roman" panose="02020603050405020304" pitchFamily="18" charset="0"/>
                <a:cs typeface="Times New Roman" panose="02020603050405020304" pitchFamily="18" charset="0"/>
              </a:rPr>
              <a:t>32% of </a:t>
            </a:r>
            <a:r>
              <a:rPr lang="en-US" sz="2000" b="0" i="0" dirty="0">
                <a:solidFill>
                  <a:srgbClr val="000000"/>
                </a:solidFill>
                <a:effectLst/>
                <a:highlight>
                  <a:srgbClr val="F4F2EA"/>
                </a:highlight>
                <a:latin typeface="Times New Roman" panose="02020603050405020304" pitchFamily="18" charset="0"/>
                <a:cs typeface="Times New Roman" panose="02020603050405020304" pitchFamily="18" charset="0"/>
              </a:rPr>
              <a:t>public-sector workers </a:t>
            </a:r>
          </a:p>
          <a:p>
            <a:pPr lvl="1">
              <a:buFont typeface="Wingdings" panose="05000000000000000000" pitchFamily="2" charset="2"/>
              <a:buChar char="n"/>
            </a:pPr>
            <a:endParaRPr lang="en-US" sz="2000" b="0" i="0" dirty="0">
              <a:solidFill>
                <a:srgbClr val="000000"/>
              </a:solidFill>
              <a:effectLst/>
              <a:highlight>
                <a:srgbClr val="F4F2EA"/>
              </a:highlight>
              <a:latin typeface="Times New Roman" panose="02020603050405020304" pitchFamily="18" charset="0"/>
              <a:cs typeface="Times New Roman" panose="02020603050405020304" pitchFamily="18" charset="0"/>
            </a:endParaRPr>
          </a:p>
          <a:p>
            <a:pPr lvl="1">
              <a:buClr>
                <a:schemeClr val="bg1"/>
              </a:buClr>
              <a:buFont typeface="Wingdings" panose="05000000000000000000" pitchFamily="2" charset="2"/>
              <a:buChar char="n"/>
            </a:pPr>
            <a:r>
              <a:rPr lang="en-US" sz="2000" b="0" i="0" dirty="0">
                <a:solidFill>
                  <a:srgbClr val="000000"/>
                </a:solidFill>
                <a:effectLst/>
                <a:highlight>
                  <a:srgbClr val="F4F2EA"/>
                </a:highlight>
                <a:latin typeface="Times New Roman" panose="02020603050405020304" pitchFamily="18" charset="0"/>
                <a:cs typeface="Times New Roman" panose="02020603050405020304" pitchFamily="18" charset="0"/>
              </a:rPr>
              <a:t>6% of private-sector workers (a decline of 184,000, offsetting an increase in 2023. </a:t>
            </a:r>
          </a:p>
          <a:p>
            <a:pPr lvl="1">
              <a:buFont typeface="Wingdings" panose="05000000000000000000" pitchFamily="2" charset="2"/>
              <a:buChar char="n"/>
            </a:pPr>
            <a:endParaRPr lang="en-US" sz="2000" b="0" i="0" dirty="0">
              <a:solidFill>
                <a:srgbClr val="000000"/>
              </a:solidFill>
              <a:effectLst/>
              <a:highlight>
                <a:srgbClr val="F4F2EA"/>
              </a:highlight>
              <a:latin typeface="Times New Roman" panose="02020603050405020304" pitchFamily="18" charset="0"/>
              <a:cs typeface="Times New Roman" panose="02020603050405020304" pitchFamily="18" charset="0"/>
            </a:endParaRPr>
          </a:p>
          <a:p>
            <a:pPr>
              <a:buNone/>
            </a:pPr>
            <a:r>
              <a:rPr lang="en-US" sz="2000" b="0" i="0" dirty="0">
                <a:solidFill>
                  <a:srgbClr val="000000"/>
                </a:solidFill>
                <a:effectLst/>
                <a:highlight>
                  <a:srgbClr val="F4F2EA"/>
                </a:highlight>
                <a:latin typeface="Times New Roman" panose="02020603050405020304" pitchFamily="18" charset="0"/>
                <a:cs typeface="Times New Roman" panose="02020603050405020304" pitchFamily="18" charset="0"/>
              </a:rPr>
              <a:t>The highest </a:t>
            </a:r>
            <a:r>
              <a:rPr lang="en-US" sz="2100" dirty="0">
                <a:solidFill>
                  <a:srgbClr val="000000"/>
                </a:solidFill>
                <a:highlight>
                  <a:srgbClr val="F4F2EA"/>
                </a:highlight>
                <a:latin typeface="Times New Roman" panose="02020603050405020304" pitchFamily="18" charset="0"/>
                <a:cs typeface="Times New Roman" panose="02020603050405020304" pitchFamily="18" charset="0"/>
              </a:rPr>
              <a:t>unionization</a:t>
            </a:r>
            <a:r>
              <a:rPr lang="en-US" sz="2000" b="0" i="0" dirty="0">
                <a:solidFill>
                  <a:srgbClr val="000000"/>
                </a:solidFill>
                <a:effectLst/>
                <a:highlight>
                  <a:srgbClr val="F4F2EA"/>
                </a:highlight>
                <a:latin typeface="Times New Roman" panose="02020603050405020304" pitchFamily="18" charset="0"/>
                <a:cs typeface="Times New Roman" panose="02020603050405020304" pitchFamily="18" charset="0"/>
              </a:rPr>
              <a:t> rates are in education, training, and library occupations (32.3 percent) and protective service occupations (29.6 percent).</a:t>
            </a:r>
          </a:p>
          <a:p>
            <a:pPr>
              <a:buNone/>
            </a:pPr>
            <a:endParaRPr lang="en-US" sz="2000" b="0" i="0" dirty="0">
              <a:solidFill>
                <a:srgbClr val="000000"/>
              </a:solidFill>
              <a:effectLst/>
              <a:highlight>
                <a:srgbClr val="F4F2EA"/>
              </a:highlight>
              <a:latin typeface="Times New Roman" panose="02020603050405020304" pitchFamily="18" charset="0"/>
              <a:cs typeface="Times New Roman" panose="02020603050405020304" pitchFamily="18" charset="0"/>
            </a:endParaRPr>
          </a:p>
          <a:p>
            <a:pPr>
              <a:buNone/>
            </a:pPr>
            <a:r>
              <a:rPr lang="en-US" sz="2000" b="0" i="0" dirty="0">
                <a:solidFill>
                  <a:srgbClr val="000000"/>
                </a:solidFill>
                <a:effectLst/>
                <a:highlight>
                  <a:srgbClr val="F4F2EA"/>
                </a:highlight>
                <a:latin typeface="Times New Roman" panose="02020603050405020304" pitchFamily="18" charset="0"/>
                <a:cs typeface="Times New Roman" panose="02020603050405020304" pitchFamily="18" charset="0"/>
              </a:rPr>
              <a:t>Men continue to </a:t>
            </a:r>
            <a:r>
              <a:rPr lang="en-US" sz="2100" dirty="0">
                <a:solidFill>
                  <a:srgbClr val="000000"/>
                </a:solidFill>
                <a:highlight>
                  <a:srgbClr val="F4F2EA"/>
                </a:highlight>
                <a:latin typeface="Times New Roman" panose="02020603050405020304" pitchFamily="18" charset="0"/>
                <a:cs typeface="Times New Roman" panose="02020603050405020304" pitchFamily="18" charset="0"/>
              </a:rPr>
              <a:t>have</a:t>
            </a:r>
            <a:r>
              <a:rPr lang="en-US" sz="2000" b="0" i="0" dirty="0">
                <a:solidFill>
                  <a:srgbClr val="000000"/>
                </a:solidFill>
                <a:effectLst/>
                <a:highlight>
                  <a:srgbClr val="F4F2EA"/>
                </a:highlight>
                <a:latin typeface="Times New Roman" panose="02020603050405020304" pitchFamily="18" charset="0"/>
                <a:cs typeface="Times New Roman" panose="02020603050405020304" pitchFamily="18" charset="0"/>
              </a:rPr>
              <a:t> higher union membership rate (10.2 percent) than women (9.5 percent). </a:t>
            </a:r>
          </a:p>
          <a:p>
            <a:pPr>
              <a:buNone/>
            </a:pPr>
            <a:endParaRPr lang="en-US" sz="2000" b="0" i="0" dirty="0">
              <a:solidFill>
                <a:srgbClr val="000000"/>
              </a:solidFill>
              <a:effectLst/>
              <a:highlight>
                <a:srgbClr val="F4F2EA"/>
              </a:highlight>
              <a:latin typeface="Times New Roman" panose="02020603050405020304" pitchFamily="18" charset="0"/>
              <a:cs typeface="Times New Roman" panose="02020603050405020304" pitchFamily="18" charset="0"/>
            </a:endParaRPr>
          </a:p>
          <a:p>
            <a:pPr>
              <a:buNone/>
            </a:pPr>
            <a:r>
              <a:rPr lang="en-US" sz="2000" b="0" i="0" dirty="0">
                <a:solidFill>
                  <a:srgbClr val="000000"/>
                </a:solidFill>
                <a:effectLst/>
                <a:highlight>
                  <a:srgbClr val="F4F2EA"/>
                </a:highlight>
                <a:latin typeface="Times New Roman" panose="02020603050405020304" pitchFamily="18" charset="0"/>
                <a:cs typeface="Times New Roman" panose="02020603050405020304" pitchFamily="18" charset="0"/>
              </a:rPr>
              <a:t>Black workers remain more likely to be union members than White, Asian, and Hispanic workers. </a:t>
            </a:r>
            <a:br>
              <a:rPr lang="en-US" dirty="0"/>
            </a:br>
            <a:endParaRPr lang="en-US" dirty="0"/>
          </a:p>
        </p:txBody>
      </p:sp>
    </p:spTree>
    <p:extLst>
      <p:ext uri="{BB962C8B-B14F-4D97-AF65-F5344CB8AC3E}">
        <p14:creationId xmlns:p14="http://schemas.microsoft.com/office/powerpoint/2010/main" val="38524024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graph of a number of remedies&#10;&#10;AI-generated content may be incorrect.">
            <a:extLst>
              <a:ext uri="{FF2B5EF4-FFF2-40B4-BE49-F238E27FC236}">
                <a16:creationId xmlns:a16="http://schemas.microsoft.com/office/drawing/2014/main" id="{59543CEF-8F18-0548-B449-1ADB2CEDF12E}"/>
              </a:ext>
            </a:extLst>
          </p:cNvPr>
          <p:cNvPicPr>
            <a:picLocks noGrp="1" noChangeAspect="1"/>
          </p:cNvPicPr>
          <p:nvPr>
            <p:ph idx="1"/>
          </p:nvPr>
        </p:nvPicPr>
        <p:blipFill>
          <a:blip r:embed="rId2"/>
          <a:stretch>
            <a:fillRect/>
          </a:stretch>
        </p:blipFill>
        <p:spPr>
          <a:xfrm>
            <a:off x="2490787" y="281940"/>
            <a:ext cx="7210425" cy="3009900"/>
          </a:xfrm>
          <a:prstGeom prst="rect">
            <a:avLst/>
          </a:prstGeom>
        </p:spPr>
      </p:pic>
      <p:pic>
        <p:nvPicPr>
          <p:cNvPr id="5" name="Picture 4" descr="A white sheet with black text&#10;&#10;AI-generated content may be incorrect.">
            <a:extLst>
              <a:ext uri="{FF2B5EF4-FFF2-40B4-BE49-F238E27FC236}">
                <a16:creationId xmlns:a16="http://schemas.microsoft.com/office/drawing/2014/main" id="{69FBABD3-3B1E-B82E-38D2-AC65D7232E8E}"/>
              </a:ext>
            </a:extLst>
          </p:cNvPr>
          <p:cNvPicPr>
            <a:picLocks noChangeAspect="1"/>
          </p:cNvPicPr>
          <p:nvPr/>
        </p:nvPicPr>
        <p:blipFill>
          <a:blip r:embed="rId3"/>
          <a:stretch>
            <a:fillRect/>
          </a:stretch>
        </p:blipFill>
        <p:spPr>
          <a:xfrm>
            <a:off x="3303359" y="3429000"/>
            <a:ext cx="5943600" cy="2731135"/>
          </a:xfrm>
          <a:prstGeom prst="rect">
            <a:avLst/>
          </a:prstGeom>
        </p:spPr>
      </p:pic>
      <p:sp>
        <p:nvSpPr>
          <p:cNvPr id="3" name="TextBox 2">
            <a:extLst>
              <a:ext uri="{FF2B5EF4-FFF2-40B4-BE49-F238E27FC236}">
                <a16:creationId xmlns:a16="http://schemas.microsoft.com/office/drawing/2014/main" id="{6CA59481-A868-825D-356B-57A73677D5FC}"/>
              </a:ext>
            </a:extLst>
          </p:cNvPr>
          <p:cNvSpPr txBox="1"/>
          <p:nvPr/>
        </p:nvSpPr>
        <p:spPr>
          <a:xfrm>
            <a:off x="4460164" y="6160135"/>
            <a:ext cx="3629990" cy="369332"/>
          </a:xfrm>
          <a:prstGeom prst="rect">
            <a:avLst/>
          </a:prstGeom>
          <a:noFill/>
        </p:spPr>
        <p:txBody>
          <a:bodyPr wrap="square" rtlCol="0">
            <a:spAutoFit/>
          </a:bodyPr>
          <a:lstStyle/>
          <a:p>
            <a:r>
              <a:rPr lang="en-US" dirty="0">
                <a:solidFill>
                  <a:schemeClr val="bg1"/>
                </a:solidFill>
              </a:rPr>
              <a:t>Statistics provided on </a:t>
            </a:r>
            <a:r>
              <a:rPr lang="en-US" sz="1800" u="sng" dirty="0">
                <a:solidFill>
                  <a:schemeClr val="bg1"/>
                </a:solidFill>
                <a:effectLst/>
                <a:latin typeface="Aptos" panose="020B0004020202020204" pitchFamily="34" charset="0"/>
                <a:ea typeface="Aptos" panose="020B0004020202020204" pitchFamily="34" charset="0"/>
                <a:cs typeface="Aptos" panose="020B0004020202020204" pitchFamily="34" charset="0"/>
                <a:hlinkClick r:id="rId4">
                  <a:extLst>
                    <a:ext uri="{A12FA001-AC4F-418D-AE19-62706E023703}">
                      <ahyp:hlinkClr xmlns:ahyp="http://schemas.microsoft.com/office/drawing/2018/hyperlinkcolor" val="tx"/>
                    </a:ext>
                  </a:extLst>
                </a:hlinkClick>
              </a:rPr>
              <a:t>www.nlrb.gov</a:t>
            </a:r>
            <a:endParaRPr lang="en-US" dirty="0">
              <a:solidFill>
                <a:schemeClr val="bg1"/>
              </a:solidFill>
            </a:endParaRPr>
          </a:p>
        </p:txBody>
      </p:sp>
    </p:spTree>
    <p:extLst>
      <p:ext uri="{BB962C8B-B14F-4D97-AF65-F5344CB8AC3E}">
        <p14:creationId xmlns:p14="http://schemas.microsoft.com/office/powerpoint/2010/main" val="31623054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graph of blue bars&#10;&#10;AI-generated content may be incorrect.">
            <a:extLst>
              <a:ext uri="{FF2B5EF4-FFF2-40B4-BE49-F238E27FC236}">
                <a16:creationId xmlns:a16="http://schemas.microsoft.com/office/drawing/2014/main" id="{2BD6ACC7-D9A5-A205-14D8-92B1060998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3684" y="127590"/>
            <a:ext cx="5943600" cy="2562225"/>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 descr="A table with numbers and letters&#10;&#10;AI-generated content may be incorrect.">
            <a:extLst>
              <a:ext uri="{FF2B5EF4-FFF2-40B4-BE49-F238E27FC236}">
                <a16:creationId xmlns:a16="http://schemas.microsoft.com/office/drawing/2014/main" id="{BA180FE9-8B54-7010-6B2B-1C4241961A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3684" y="3147015"/>
            <a:ext cx="5943600" cy="26955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AC4D7AA-6DEF-83ED-F5A3-5DF29B554F26}"/>
              </a:ext>
            </a:extLst>
          </p:cNvPr>
          <p:cNvSpPr>
            <a:spLocks noChangeArrowheads="1"/>
          </p:cNvSpPr>
          <p:nvPr/>
        </p:nvSpPr>
        <p:spPr bwMode="auto">
          <a:xfrm>
            <a:off x="3423684" y="-32961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a:extLst>
              <a:ext uri="{FF2B5EF4-FFF2-40B4-BE49-F238E27FC236}">
                <a16:creationId xmlns:a16="http://schemas.microsoft.com/office/drawing/2014/main" id="{89F131DB-FAA4-D5DA-7D28-478D0E5E6896}"/>
              </a:ext>
            </a:extLst>
          </p:cNvPr>
          <p:cNvSpPr>
            <a:spLocks noChangeArrowheads="1"/>
          </p:cNvSpPr>
          <p:nvPr/>
        </p:nvSpPr>
        <p:spPr bwMode="auto">
          <a:xfrm>
            <a:off x="3423684" y="268981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TextBox 7">
            <a:extLst>
              <a:ext uri="{FF2B5EF4-FFF2-40B4-BE49-F238E27FC236}">
                <a16:creationId xmlns:a16="http://schemas.microsoft.com/office/drawing/2014/main" id="{33A009BE-C284-2285-DBEE-4F868E4C9B73}"/>
              </a:ext>
            </a:extLst>
          </p:cNvPr>
          <p:cNvSpPr txBox="1"/>
          <p:nvPr/>
        </p:nvSpPr>
        <p:spPr>
          <a:xfrm>
            <a:off x="4393870" y="6056416"/>
            <a:ext cx="3629990" cy="369332"/>
          </a:xfrm>
          <a:prstGeom prst="rect">
            <a:avLst/>
          </a:prstGeom>
          <a:noFill/>
        </p:spPr>
        <p:txBody>
          <a:bodyPr wrap="square" rtlCol="0">
            <a:spAutoFit/>
          </a:bodyPr>
          <a:lstStyle/>
          <a:p>
            <a:r>
              <a:rPr lang="en-US" dirty="0">
                <a:solidFill>
                  <a:schemeClr val="bg1"/>
                </a:solidFill>
              </a:rPr>
              <a:t>Statistics provided on </a:t>
            </a:r>
            <a:r>
              <a:rPr lang="en-US" sz="1800" u="sng" dirty="0">
                <a:solidFill>
                  <a:schemeClr val="bg1"/>
                </a:solidFill>
                <a:effectLst/>
                <a:latin typeface="Aptos" panose="020B0004020202020204" pitchFamily="34" charset="0"/>
                <a:ea typeface="Aptos" panose="020B0004020202020204" pitchFamily="34" charset="0"/>
                <a:cs typeface="Aptos" panose="020B0004020202020204" pitchFamily="34" charset="0"/>
                <a:hlinkClick r:id="rId4">
                  <a:extLst>
                    <a:ext uri="{A12FA001-AC4F-418D-AE19-62706E023703}">
                      <ahyp:hlinkClr xmlns:ahyp="http://schemas.microsoft.com/office/drawing/2018/hyperlinkcolor" val="tx"/>
                    </a:ext>
                  </a:extLst>
                </a:hlinkClick>
              </a:rPr>
              <a:t>www.nlrb.gov</a:t>
            </a:r>
            <a:endParaRPr lang="en-US" dirty="0">
              <a:solidFill>
                <a:schemeClr val="bg1"/>
              </a:solidFill>
            </a:endParaRPr>
          </a:p>
        </p:txBody>
      </p:sp>
    </p:spTree>
    <p:extLst>
      <p:ext uri="{BB962C8B-B14F-4D97-AF65-F5344CB8AC3E}">
        <p14:creationId xmlns:p14="http://schemas.microsoft.com/office/powerpoint/2010/main" val="1283953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928B07D-4BFE-F26E-57DC-2F9BB39C8C8B}"/>
              </a:ext>
            </a:extLst>
          </p:cNvPr>
          <p:cNvSpPr>
            <a:spLocks noGrp="1"/>
          </p:cNvSpPr>
          <p:nvPr>
            <p:ph type="title"/>
          </p:nvPr>
        </p:nvSpPr>
        <p:spPr/>
        <p:txBody>
          <a:bodyPr/>
          <a:lstStyle/>
          <a:p>
            <a:r>
              <a:rPr lang="en-US" dirty="0"/>
              <a:t>A quick primer on the National Labor Relations Board</a:t>
            </a:r>
          </a:p>
        </p:txBody>
      </p:sp>
      <p:sp>
        <p:nvSpPr>
          <p:cNvPr id="10" name="Content Placeholder 9">
            <a:extLst>
              <a:ext uri="{FF2B5EF4-FFF2-40B4-BE49-F238E27FC236}">
                <a16:creationId xmlns:a16="http://schemas.microsoft.com/office/drawing/2014/main" id="{4263511D-7330-5DFF-197E-DF2FA79E457B}"/>
              </a:ext>
            </a:extLst>
          </p:cNvPr>
          <p:cNvSpPr>
            <a:spLocks noGrp="1"/>
          </p:cNvSpPr>
          <p:nvPr>
            <p:ph idx="1"/>
          </p:nvPr>
        </p:nvSpPr>
        <p:spPr>
          <a:xfrm>
            <a:off x="838200" y="1825625"/>
            <a:ext cx="10515600" cy="4863274"/>
          </a:xfrm>
        </p:spPr>
        <p:txBody>
          <a:bodyPr>
            <a:normAutofit lnSpcReduction="10000"/>
          </a:bodyPr>
          <a:lstStyle/>
          <a:p>
            <a:r>
              <a:rPr lang="en-US" sz="2400" dirty="0">
                <a:latin typeface="Times New Roman" panose="02020603050405020304" pitchFamily="18" charset="0"/>
                <a:ea typeface="Times New Roman" panose="02020603050405020304" pitchFamily="18" charset="0"/>
              </a:rPr>
              <a:t>The NLRB has federal preemption over all private sector union matters.</a:t>
            </a:r>
          </a:p>
          <a:p>
            <a:r>
              <a:rPr lang="en-US" sz="2400" dirty="0">
                <a:latin typeface="Times New Roman" panose="02020603050405020304" pitchFamily="18" charset="0"/>
                <a:ea typeface="Times New Roman" panose="02020603050405020304" pitchFamily="18" charset="0"/>
              </a:rPr>
              <a:t>Applies to union and non-union workplaces.</a:t>
            </a:r>
          </a:p>
          <a:p>
            <a:r>
              <a:rPr lang="en-US" sz="2400" dirty="0">
                <a:effectLst/>
                <a:latin typeface="Times New Roman" panose="02020603050405020304" pitchFamily="18" charset="0"/>
                <a:ea typeface="Times New Roman" panose="02020603050405020304" pitchFamily="18" charset="0"/>
              </a:rPr>
              <a:t>Five Board Members</a:t>
            </a:r>
          </a:p>
          <a:p>
            <a:pPr lvl="1"/>
            <a:r>
              <a:rPr lang="en-US" dirty="0">
                <a:latin typeface="Times New Roman" panose="02020603050405020304" pitchFamily="18" charset="0"/>
                <a:ea typeface="Times New Roman" panose="02020603050405020304" pitchFamily="18" charset="0"/>
              </a:rPr>
              <a:t>A</a:t>
            </a:r>
            <a:r>
              <a:rPr lang="en-US" dirty="0">
                <a:effectLst/>
                <a:latin typeface="Times New Roman" panose="02020603050405020304" pitchFamily="18" charset="0"/>
                <a:ea typeface="Times New Roman" panose="02020603050405020304" pitchFamily="18" charset="0"/>
              </a:rPr>
              <a:t>ppointed by the President and confirmed by the Senate. </a:t>
            </a:r>
          </a:p>
          <a:p>
            <a:pPr lvl="1"/>
            <a:r>
              <a:rPr lang="en-US" dirty="0">
                <a:effectLst/>
                <a:latin typeface="Times New Roman" panose="02020603050405020304" pitchFamily="18" charset="0"/>
                <a:ea typeface="Times New Roman" panose="02020603050405020304" pitchFamily="18" charset="0"/>
              </a:rPr>
              <a:t>Typically, three members are from the President’s party; the remaining two members from the opposition party. </a:t>
            </a:r>
          </a:p>
          <a:p>
            <a:pPr lvl="1"/>
            <a:r>
              <a:rPr lang="en-US" dirty="0">
                <a:effectLst/>
                <a:latin typeface="Times New Roman" panose="02020603050405020304" pitchFamily="18" charset="0"/>
                <a:ea typeface="Times New Roman" panose="02020603050405020304" pitchFamily="18" charset="0"/>
              </a:rPr>
              <a:t>Members </a:t>
            </a:r>
            <a:r>
              <a:rPr lang="en-US" dirty="0">
                <a:latin typeface="Times New Roman" panose="02020603050405020304" pitchFamily="18" charset="0"/>
                <a:ea typeface="Times New Roman" panose="02020603050405020304" pitchFamily="18" charset="0"/>
              </a:rPr>
              <a:t>typically serve </a:t>
            </a:r>
            <a:r>
              <a:rPr lang="en-US" dirty="0">
                <a:effectLst/>
                <a:latin typeface="Times New Roman" panose="02020603050405020304" pitchFamily="18" charset="0"/>
                <a:ea typeface="Times New Roman" panose="02020603050405020304" pitchFamily="18" charset="0"/>
              </a:rPr>
              <a:t>staggered 5-year terms.</a:t>
            </a:r>
          </a:p>
          <a:p>
            <a:r>
              <a:rPr lang="en-US" sz="2400" dirty="0">
                <a:latin typeface="Times New Roman" panose="02020603050405020304" pitchFamily="18" charset="0"/>
                <a:ea typeface="Times New Roman" panose="02020603050405020304" pitchFamily="18" charset="0"/>
              </a:rPr>
              <a:t>Regional Offices and Administrative Law Judges address day-to-day unfair labor practice charges and union representation petitions.</a:t>
            </a:r>
          </a:p>
          <a:p>
            <a:r>
              <a:rPr lang="en-US" sz="2400" dirty="0">
                <a:effectLst/>
                <a:latin typeface="Times New Roman" panose="02020603050405020304" pitchFamily="18" charset="0"/>
                <a:ea typeface="Times New Roman" panose="02020603050405020304" pitchFamily="18" charset="0"/>
              </a:rPr>
              <a:t>Current Board members are:</a:t>
            </a:r>
          </a:p>
          <a:p>
            <a:pPr lvl="1"/>
            <a:r>
              <a:rPr lang="en-US" dirty="0">
                <a:effectLst/>
                <a:latin typeface="Times New Roman" panose="02020603050405020304" pitchFamily="18" charset="0"/>
                <a:ea typeface="Times New Roman" panose="02020603050405020304" pitchFamily="18" charset="0"/>
              </a:rPr>
              <a:t>Chair Marvin Kaplan (Republican) – term expires Aug. 2025</a:t>
            </a:r>
          </a:p>
          <a:p>
            <a:pPr lvl="1"/>
            <a:r>
              <a:rPr lang="en-US" dirty="0">
                <a:effectLst/>
                <a:latin typeface="Times New Roman" panose="02020603050405020304" pitchFamily="18" charset="0"/>
                <a:ea typeface="Times New Roman" panose="02020603050405020304" pitchFamily="18" charset="0"/>
              </a:rPr>
              <a:t>David M. Prouty (Democrat) – term expires Aug. 2025. </a:t>
            </a:r>
          </a:p>
        </p:txBody>
      </p:sp>
    </p:spTree>
    <p:extLst>
      <p:ext uri="{BB962C8B-B14F-4D97-AF65-F5344CB8AC3E}">
        <p14:creationId xmlns:p14="http://schemas.microsoft.com/office/powerpoint/2010/main" val="1202236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50064-30AB-C11A-C660-8C48A1C7FEF0}"/>
              </a:ext>
            </a:extLst>
          </p:cNvPr>
          <p:cNvSpPr>
            <a:spLocks noGrp="1"/>
          </p:cNvSpPr>
          <p:nvPr>
            <p:ph type="title"/>
          </p:nvPr>
        </p:nvSpPr>
        <p:spPr/>
        <p:txBody>
          <a:bodyPr/>
          <a:lstStyle/>
          <a:p>
            <a:r>
              <a:rPr lang="en-US" dirty="0"/>
              <a:t>The NLRB General Counsel</a:t>
            </a:r>
          </a:p>
        </p:txBody>
      </p:sp>
      <p:sp>
        <p:nvSpPr>
          <p:cNvPr id="3" name="Content Placeholder 2">
            <a:extLst>
              <a:ext uri="{FF2B5EF4-FFF2-40B4-BE49-F238E27FC236}">
                <a16:creationId xmlns:a16="http://schemas.microsoft.com/office/drawing/2014/main" id="{7BF5555C-6001-0025-E7AC-CE03686AE47F}"/>
              </a:ext>
            </a:extLst>
          </p:cNvPr>
          <p:cNvSpPr>
            <a:spLocks noGrp="1"/>
          </p:cNvSpPr>
          <p:nvPr>
            <p:ph idx="1"/>
          </p:nvPr>
        </p:nvSpPr>
        <p:spPr/>
        <p:txBody>
          <a:bodyPr>
            <a:normAutofit lnSpcReduction="10000"/>
          </a:bodyPr>
          <a:lstStyle/>
          <a:p>
            <a:r>
              <a:rPr lang="en-US" sz="2400" dirty="0"/>
              <a:t>The Prosecutor who functions independently from the Board. </a:t>
            </a:r>
          </a:p>
          <a:p>
            <a:pPr lvl="1"/>
            <a:r>
              <a:rPr lang="en-US" sz="2000" dirty="0"/>
              <a:t>investigating and prosecuting unfair labor practice cases</a:t>
            </a:r>
          </a:p>
          <a:p>
            <a:pPr lvl="1"/>
            <a:r>
              <a:rPr lang="en-US" sz="2000" dirty="0"/>
              <a:t>Oversees the NLRB’s regional offices – </a:t>
            </a:r>
          </a:p>
          <a:p>
            <a:pPr lvl="2"/>
            <a:r>
              <a:rPr lang="en-US" sz="1600" dirty="0"/>
              <a:t>Providing direction about which kinds of cases to prosecute and which issues to prioritize. </a:t>
            </a:r>
          </a:p>
          <a:p>
            <a:pPr lvl="2"/>
            <a:r>
              <a:rPr lang="en-US" sz="1600" dirty="0"/>
              <a:t>Although the Board adjudicates cases, the General Counsel determines which cases to prosecute and provides guidance on legal interpretations </a:t>
            </a:r>
          </a:p>
          <a:p>
            <a:r>
              <a:rPr lang="en-US" sz="2400" dirty="0"/>
              <a:t>Appointed by the President for a four-year term with Senate consent</a:t>
            </a:r>
          </a:p>
          <a:p>
            <a:r>
              <a:rPr lang="en-US" sz="2400" dirty="0"/>
              <a:t>On Jan. 27, President fired Biden GC Jennifer Abruzzo and appointed William Cowen to serve as Acting GC.</a:t>
            </a:r>
          </a:p>
          <a:p>
            <a:r>
              <a:rPr lang="en-US" sz="2400" dirty="0"/>
              <a:t>On March 25, Crystal Carey nominated as new General Counsel</a:t>
            </a:r>
          </a:p>
          <a:p>
            <a:pPr lvl="1"/>
            <a:r>
              <a:rPr lang="en-US" dirty="0"/>
              <a:t>Attorney from Morgan Lewis which represents Amazon for labor matters.</a:t>
            </a:r>
          </a:p>
          <a:p>
            <a:pPr lvl="1"/>
            <a:r>
              <a:rPr lang="en-US" dirty="0"/>
              <a:t>Awaits senate confirmation </a:t>
            </a:r>
          </a:p>
        </p:txBody>
      </p:sp>
    </p:spTree>
    <p:extLst>
      <p:ext uri="{BB962C8B-B14F-4D97-AF65-F5344CB8AC3E}">
        <p14:creationId xmlns:p14="http://schemas.microsoft.com/office/powerpoint/2010/main" val="34978715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E3B0A-1C8C-28EC-0324-D28E46650463}"/>
              </a:ext>
            </a:extLst>
          </p:cNvPr>
          <p:cNvSpPr>
            <a:spLocks noGrp="1"/>
          </p:cNvSpPr>
          <p:nvPr>
            <p:ph type="title"/>
          </p:nvPr>
        </p:nvSpPr>
        <p:spPr/>
        <p:txBody>
          <a:bodyPr/>
          <a:lstStyle/>
          <a:p>
            <a:r>
              <a:rPr lang="en-US" dirty="0"/>
              <a:t>Current Status of NLRB</a:t>
            </a:r>
          </a:p>
        </p:txBody>
      </p:sp>
      <p:sp>
        <p:nvSpPr>
          <p:cNvPr id="3" name="Content Placeholder 2">
            <a:extLst>
              <a:ext uri="{FF2B5EF4-FFF2-40B4-BE49-F238E27FC236}">
                <a16:creationId xmlns:a16="http://schemas.microsoft.com/office/drawing/2014/main" id="{2E472D2D-0507-DDB8-298A-72DEF3227261}"/>
              </a:ext>
            </a:extLst>
          </p:cNvPr>
          <p:cNvSpPr>
            <a:spLocks noGrp="1"/>
          </p:cNvSpPr>
          <p:nvPr>
            <p:ph idx="1"/>
          </p:nvPr>
        </p:nvSpPr>
        <p:spPr/>
        <p:txBody>
          <a:bodyPr>
            <a:normAutofit fontScale="62500" lnSpcReduction="20000"/>
          </a:bodyPr>
          <a:lstStyle/>
          <a:p>
            <a:r>
              <a:rPr lang="en-US" sz="2900" dirty="0">
                <a:latin typeface="Times New Roman" panose="02020603050405020304" pitchFamily="18" charset="0"/>
                <a:cs typeface="Times New Roman" panose="02020603050405020304" pitchFamily="18" charset="0"/>
              </a:rPr>
              <a:t>No Quorum</a:t>
            </a:r>
          </a:p>
          <a:p>
            <a:pPr lvl="1"/>
            <a:r>
              <a:rPr lang="en-US" sz="2900" dirty="0">
                <a:latin typeface="Times New Roman" panose="02020603050405020304" pitchFamily="18" charset="0"/>
                <a:cs typeface="Times New Roman" panose="02020603050405020304" pitchFamily="18" charset="0"/>
              </a:rPr>
              <a:t>Powerless to </a:t>
            </a:r>
            <a:r>
              <a:rPr lang="en-US" sz="2900" dirty="0">
                <a:latin typeface="Times New Roman" panose="02020603050405020304" pitchFamily="18" charset="0"/>
                <a:ea typeface="Times New Roman" panose="02020603050405020304" pitchFamily="18" charset="0"/>
                <a:cs typeface="Times New Roman" panose="02020603050405020304" pitchFamily="18" charset="0"/>
              </a:rPr>
              <a:t>adjudicate cases or set (or overturn) </a:t>
            </a:r>
            <a:r>
              <a:rPr lang="en-US" sz="2900" dirty="0">
                <a:effectLst/>
                <a:latin typeface="Times New Roman" panose="02020603050405020304" pitchFamily="18" charset="0"/>
                <a:ea typeface="Times New Roman" panose="02020603050405020304" pitchFamily="18" charset="0"/>
                <a:cs typeface="Times New Roman" panose="02020603050405020304" pitchFamily="18" charset="0"/>
              </a:rPr>
              <a:t>legal precedent or policy.</a:t>
            </a:r>
            <a:endParaRPr lang="en-US" sz="2900" dirty="0">
              <a:latin typeface="Times New Roman" panose="02020603050405020304" pitchFamily="18" charset="0"/>
              <a:cs typeface="Times New Roman" panose="02020603050405020304" pitchFamily="18" charset="0"/>
            </a:endParaRPr>
          </a:p>
          <a:p>
            <a:pPr lvl="1"/>
            <a:r>
              <a:rPr lang="en-US" sz="2900" dirty="0">
                <a:latin typeface="Times New Roman" panose="02020603050405020304" pitchFamily="18" charset="0"/>
                <a:ea typeface="Times New Roman" panose="02020603050405020304" pitchFamily="18" charset="0"/>
                <a:cs typeface="Times New Roman" panose="02020603050405020304" pitchFamily="18" charset="0"/>
              </a:rPr>
              <a:t>Quorum = </a:t>
            </a:r>
            <a:r>
              <a:rPr lang="en-US" sz="2900" dirty="0">
                <a:effectLst/>
                <a:latin typeface="Times New Roman" panose="02020603050405020304" pitchFamily="18" charset="0"/>
                <a:ea typeface="Times New Roman" panose="02020603050405020304" pitchFamily="18" charset="0"/>
                <a:cs typeface="Times New Roman" panose="02020603050405020304" pitchFamily="18" charset="0"/>
              </a:rPr>
              <a:t>3 members</a:t>
            </a:r>
          </a:p>
          <a:p>
            <a:pPr lvl="1"/>
            <a:r>
              <a:rPr lang="en-US" sz="2900" dirty="0">
                <a:latin typeface="Times New Roman" panose="02020603050405020304" pitchFamily="18" charset="0"/>
                <a:cs typeface="Times New Roman" panose="02020603050405020304" pitchFamily="18" charset="0"/>
              </a:rPr>
              <a:t>Dozens of ALJ cases are “Pending Board Decision”</a:t>
            </a:r>
            <a:endParaRPr lang="en-US" sz="2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lvl="1"/>
            <a:r>
              <a:rPr lang="en-US" sz="2900" dirty="0">
                <a:effectLst/>
                <a:latin typeface="Times New Roman" panose="02020603050405020304" pitchFamily="18" charset="0"/>
                <a:ea typeface="Times New Roman" panose="02020603050405020304" pitchFamily="18" charset="0"/>
                <a:cs typeface="Times New Roman" panose="02020603050405020304" pitchFamily="18" charset="0"/>
              </a:rPr>
              <a:t>Biden NLRB regulations and precedent remain in effect nationwide.</a:t>
            </a:r>
            <a:endParaRPr lang="en-US" sz="2900" dirty="0">
              <a:latin typeface="Times New Roman" panose="02020603050405020304" pitchFamily="18" charset="0"/>
              <a:ea typeface="Times New Roman" panose="02020603050405020304" pitchFamily="18" charset="0"/>
              <a:cs typeface="Times New Roman" panose="02020603050405020304" pitchFamily="18" charset="0"/>
            </a:endParaRPr>
          </a:p>
          <a:p>
            <a:pPr lvl="1"/>
            <a:r>
              <a:rPr lang="en-US" sz="2900" dirty="0">
                <a:effectLst/>
                <a:latin typeface="Times New Roman" panose="02020603050405020304" pitchFamily="18" charset="0"/>
                <a:ea typeface="Times New Roman" panose="02020603050405020304" pitchFamily="18" charset="0"/>
                <a:cs typeface="Times New Roman" panose="02020603050405020304" pitchFamily="18" charset="0"/>
              </a:rPr>
              <a:t>The last time Board lacked quorum was Jan. 2012 through Aug. 2014. </a:t>
            </a:r>
          </a:p>
          <a:p>
            <a:r>
              <a:rPr lang="en-US" sz="2900" dirty="0">
                <a:latin typeface="Times New Roman" panose="02020603050405020304" pitchFamily="18" charset="0"/>
                <a:cs typeface="Times New Roman" panose="02020603050405020304" pitchFamily="18" charset="0"/>
              </a:rPr>
              <a:t>BUT Regional Offices and Administrative Law Judges are still functioning</a:t>
            </a:r>
          </a:p>
          <a:p>
            <a:r>
              <a:rPr lang="en-US" sz="2900" dirty="0">
                <a:solidFill>
                  <a:srgbClr val="000000"/>
                </a:solidFill>
                <a:latin typeface="Times New Roman" panose="02020603050405020304" pitchFamily="18" charset="0"/>
                <a:cs typeface="Times New Roman" panose="02020603050405020304" pitchFamily="18" charset="0"/>
              </a:rPr>
              <a:t>Regional Offices continue to accept and process unfair labor practice charges and representation petitions, and pursuant to existing procedures, regions can take action in federal court, including seeking Section 10(j) injunctive relief. </a:t>
            </a:r>
          </a:p>
          <a:p>
            <a:r>
              <a:rPr lang="en-US" sz="2900" b="0" i="0" dirty="0">
                <a:solidFill>
                  <a:srgbClr val="000000"/>
                </a:solidFill>
                <a:effectLst/>
                <a:latin typeface="Times New Roman" panose="02020603050405020304" pitchFamily="18" charset="0"/>
                <a:cs typeface="Times New Roman" panose="02020603050405020304" pitchFamily="18" charset="0"/>
              </a:rPr>
              <a:t>On April 15, two DOGE employees were detailed to the </a:t>
            </a:r>
            <a:r>
              <a:rPr lang="en-US" sz="2900" dirty="0">
                <a:solidFill>
                  <a:srgbClr val="000000"/>
                </a:solidFill>
                <a:latin typeface="Times New Roman" panose="02020603050405020304" pitchFamily="18" charset="0"/>
                <a:cs typeface="Times New Roman" panose="02020603050405020304" pitchFamily="18" charset="0"/>
              </a:rPr>
              <a:t>NLRB </a:t>
            </a:r>
            <a:r>
              <a:rPr lang="en-US" sz="2900" b="0" i="0" dirty="0">
                <a:solidFill>
                  <a:srgbClr val="000000"/>
                </a:solidFill>
                <a:effectLst/>
                <a:latin typeface="Times New Roman" panose="02020603050405020304" pitchFamily="18" charset="0"/>
                <a:cs typeface="Times New Roman" panose="02020603050405020304" pitchFamily="18" charset="0"/>
              </a:rPr>
              <a:t>agency from the General Services Administration “part-time for several months” and are working largely remotely.</a:t>
            </a:r>
            <a:endParaRPr lang="en-US" dirty="0"/>
          </a:p>
        </p:txBody>
      </p:sp>
    </p:spTree>
    <p:extLst>
      <p:ext uri="{BB962C8B-B14F-4D97-AF65-F5344CB8AC3E}">
        <p14:creationId xmlns:p14="http://schemas.microsoft.com/office/powerpoint/2010/main" val="820595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ormorant"/>
        <a:ea typeface=""/>
        <a:cs typeface=""/>
      </a:majorFont>
      <a:minorFont>
        <a:latin typeface="Noto Serif JP"/>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746</TotalTime>
  <Words>1636</Words>
  <Application>Microsoft Office PowerPoint</Application>
  <PresentationFormat>Widescreen</PresentationFormat>
  <Paragraphs>137</Paragraphs>
  <Slides>16</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Aptos</vt:lpstr>
      <vt:lpstr>Arial</vt:lpstr>
      <vt:lpstr>Calibri</vt:lpstr>
      <vt:lpstr>Cormorant</vt:lpstr>
      <vt:lpstr>Google Sans</vt:lpstr>
      <vt:lpstr>Noto Serif JP</vt:lpstr>
      <vt:lpstr>Optima LT Std</vt:lpstr>
      <vt:lpstr>Times New Roman</vt:lpstr>
      <vt:lpstr>Wingdings</vt:lpstr>
      <vt:lpstr>Office Theme</vt:lpstr>
      <vt:lpstr>National Labor Relations Board Update:  What Hospitality Employers Should Be Focused On</vt:lpstr>
      <vt:lpstr>Robert T. Bernstein</vt:lpstr>
      <vt:lpstr>Biden Years were good for Unions</vt:lpstr>
      <vt:lpstr>Current Status of Union Membership  (Highlights from US Bureau of Labor Statistics 2024) </vt:lpstr>
      <vt:lpstr>PowerPoint Presentation</vt:lpstr>
      <vt:lpstr>PowerPoint Presentation</vt:lpstr>
      <vt:lpstr>A quick primer on the National Labor Relations Board</vt:lpstr>
      <vt:lpstr>The NLRB General Counsel</vt:lpstr>
      <vt:lpstr>Current Status of NLRB</vt:lpstr>
      <vt:lpstr>NLRB under the Trump Administration</vt:lpstr>
      <vt:lpstr>Constitutional Challenge to NLRB</vt:lpstr>
      <vt:lpstr>Predictions</vt:lpstr>
      <vt:lpstr>A Wildcard?</vt:lpstr>
      <vt:lpstr>UNITE HERE remains active</vt:lpstr>
      <vt:lpstr>Recent Hospitality NLRB Cases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Marilyn Faz</dc:creator>
  <cp:lastModifiedBy>Marilyn Faz</cp:lastModifiedBy>
  <cp:revision>24</cp:revision>
  <dcterms:created xsi:type="dcterms:W3CDTF">2022-07-25T17:34:42Z</dcterms:created>
  <dcterms:modified xsi:type="dcterms:W3CDTF">2025-05-13T22:48:13Z</dcterms:modified>
</cp:coreProperties>
</file>