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77" r:id="rId3"/>
    <p:sldId id="260" r:id="rId4"/>
    <p:sldId id="264" r:id="rId5"/>
    <p:sldId id="281" r:id="rId6"/>
    <p:sldId id="280" r:id="rId7"/>
    <p:sldId id="273" r:id="rId8"/>
    <p:sldId id="261" r:id="rId9"/>
    <p:sldId id="262" r:id="rId10"/>
    <p:sldId id="282" r:id="rId11"/>
    <p:sldId id="283" r:id="rId12"/>
    <p:sldId id="284"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34B"/>
    <a:srgbClr val="F4F2EA"/>
    <a:srgbClr val="2E2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9" autoAdjust="0"/>
    <p:restoredTop sz="81633" autoAdjust="0"/>
  </p:normalViewPr>
  <p:slideViewPr>
    <p:cSldViewPr snapToGrid="0">
      <p:cViewPr varScale="1">
        <p:scale>
          <a:sx n="103" d="100"/>
          <a:sy n="103" d="100"/>
        </p:scale>
        <p:origin x="1304" y="1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0CDC6-1352-8CD2-7A73-AA91F8F2E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3701FB-426E-1043-C984-8A158E6CB9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C68E6-86EA-40F4-B4C5-2D26DFFA4936}" type="datetimeFigureOut">
              <a:rPr lang="en-US" smtClean="0"/>
              <a:t>11/13/25</a:t>
            </a:fld>
            <a:endParaRPr lang="en-US"/>
          </a:p>
        </p:txBody>
      </p:sp>
      <p:sp>
        <p:nvSpPr>
          <p:cNvPr id="4" name="Footer Placeholder 3">
            <a:extLst>
              <a:ext uri="{FF2B5EF4-FFF2-40B4-BE49-F238E27FC236}">
                <a16:creationId xmlns:a16="http://schemas.microsoft.com/office/drawing/2014/main" id="{C9DE7DD0-31CC-9599-9EC5-801AAE803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262EB7-8EB7-2398-5DF8-ADDFF91A3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90C5-D2F2-466D-ABAD-793138E9EB23}" type="slidenum">
              <a:rPr lang="en-US" smtClean="0"/>
              <a:t>‹#›</a:t>
            </a:fld>
            <a:endParaRPr lang="en-US"/>
          </a:p>
        </p:txBody>
      </p:sp>
    </p:spTree>
    <p:extLst>
      <p:ext uri="{BB962C8B-B14F-4D97-AF65-F5344CB8AC3E}">
        <p14:creationId xmlns:p14="http://schemas.microsoft.com/office/powerpoint/2010/main" val="3436329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8939E-C2C4-4597-A184-EAD9DCFFBDB3}" type="datetimeFigureOut">
              <a:rPr lang="en-US" smtClean="0"/>
              <a:t>11/13/25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B407D-1C4F-47A7-99B8-86D3206E38D2}" type="slidenum">
              <a:rPr lang="en-US" smtClean="0"/>
              <a:t>‹#›</a:t>
            </a:fld>
            <a:endParaRPr lang="en-US"/>
          </a:p>
        </p:txBody>
      </p:sp>
    </p:spTree>
    <p:extLst>
      <p:ext uri="{BB962C8B-B14F-4D97-AF65-F5344CB8AC3E}">
        <p14:creationId xmlns:p14="http://schemas.microsoft.com/office/powerpoint/2010/main" val="284114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B407D-1C4F-47A7-99B8-86D3206E38D2}" type="slidenum">
              <a:rPr lang="en-US" smtClean="0"/>
              <a:t>1</a:t>
            </a:fld>
            <a:endParaRPr lang="en-US"/>
          </a:p>
        </p:txBody>
      </p:sp>
    </p:spTree>
    <p:extLst>
      <p:ext uri="{BB962C8B-B14F-4D97-AF65-F5344CB8AC3E}">
        <p14:creationId xmlns:p14="http://schemas.microsoft.com/office/powerpoint/2010/main" val="420401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6D078-76E1-4F46-9562-8666EA8D2383}" type="slidenum">
              <a:rPr lang="en-US" smtClean="0"/>
              <a:t>2</a:t>
            </a:fld>
            <a:endParaRPr lang="en-US"/>
          </a:p>
        </p:txBody>
      </p:sp>
    </p:spTree>
    <p:extLst>
      <p:ext uri="{BB962C8B-B14F-4D97-AF65-F5344CB8AC3E}">
        <p14:creationId xmlns:p14="http://schemas.microsoft.com/office/powerpoint/2010/main" val="866321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 gave owner $10k gift</a:t>
            </a:r>
          </a:p>
          <a:p>
            <a:r>
              <a:rPr lang="en-US" dirty="0"/>
              <a:t>Misallocated expenses from restaurant to restaurant</a:t>
            </a:r>
          </a:p>
        </p:txBody>
      </p:sp>
      <p:sp>
        <p:nvSpPr>
          <p:cNvPr id="4" name="Slide Number Placeholder 3"/>
          <p:cNvSpPr>
            <a:spLocks noGrp="1"/>
          </p:cNvSpPr>
          <p:nvPr>
            <p:ph type="sldNum" sz="quarter" idx="5"/>
          </p:nvPr>
        </p:nvSpPr>
        <p:spPr/>
        <p:txBody>
          <a:bodyPr/>
          <a:lstStyle/>
          <a:p>
            <a:fld id="{48E6D078-76E1-4F46-9562-8666EA8D2383}" type="slidenum">
              <a:rPr lang="en-US" smtClean="0"/>
              <a:t>4</a:t>
            </a:fld>
            <a:endParaRPr lang="en-US"/>
          </a:p>
        </p:txBody>
      </p:sp>
    </p:spTree>
    <p:extLst>
      <p:ext uri="{BB962C8B-B14F-4D97-AF65-F5344CB8AC3E}">
        <p14:creationId xmlns:p14="http://schemas.microsoft.com/office/powerpoint/2010/main" val="184360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B407D-1C4F-47A7-99B8-86D3206E38D2}" type="slidenum">
              <a:rPr lang="en-US" smtClean="0"/>
              <a:t>6</a:t>
            </a:fld>
            <a:endParaRPr lang="en-US"/>
          </a:p>
        </p:txBody>
      </p:sp>
    </p:spTree>
    <p:extLst>
      <p:ext uri="{BB962C8B-B14F-4D97-AF65-F5344CB8AC3E}">
        <p14:creationId xmlns:p14="http://schemas.microsoft.com/office/powerpoint/2010/main" val="338512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6D078-76E1-4F46-9562-8666EA8D2383}" type="slidenum">
              <a:rPr lang="en-US" smtClean="0"/>
              <a:t>7</a:t>
            </a:fld>
            <a:endParaRPr lang="en-US"/>
          </a:p>
        </p:txBody>
      </p:sp>
    </p:spTree>
    <p:extLst>
      <p:ext uri="{BB962C8B-B14F-4D97-AF65-F5344CB8AC3E}">
        <p14:creationId xmlns:p14="http://schemas.microsoft.com/office/powerpoint/2010/main" val="35235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478C-F2CD-3382-A215-531B496F2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31CD9-6D38-E97C-652D-80EF849FB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32815-E52D-F059-87B1-F615BFE85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254CF3-81BF-FCF2-4E92-61C660180DEC}"/>
              </a:ext>
            </a:extLst>
          </p:cNvPr>
          <p:cNvSpPr>
            <a:spLocks noGrp="1"/>
          </p:cNvSpPr>
          <p:nvPr>
            <p:ph type="sldNum" sz="quarter" idx="5"/>
          </p:nvPr>
        </p:nvSpPr>
        <p:spPr/>
        <p:txBody>
          <a:bodyPr/>
          <a:lstStyle/>
          <a:p>
            <a:fld id="{48E6D078-76E1-4F46-9562-8666EA8D2383}" type="slidenum">
              <a:rPr lang="en-US" smtClean="0"/>
              <a:t>10</a:t>
            </a:fld>
            <a:endParaRPr lang="en-US"/>
          </a:p>
        </p:txBody>
      </p:sp>
    </p:spTree>
    <p:extLst>
      <p:ext uri="{BB962C8B-B14F-4D97-AF65-F5344CB8AC3E}">
        <p14:creationId xmlns:p14="http://schemas.microsoft.com/office/powerpoint/2010/main" val="294239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9F2A8-C177-E6E8-D28D-07F1D11D4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2B3B7-D3C9-9E29-A404-44E9A68A8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8E42F-0BD8-44D1-8C3D-6AFB3B9C99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421F06-10D6-0649-3774-D28CA80FC6C6}"/>
              </a:ext>
            </a:extLst>
          </p:cNvPr>
          <p:cNvSpPr>
            <a:spLocks noGrp="1"/>
          </p:cNvSpPr>
          <p:nvPr>
            <p:ph type="sldNum" sz="quarter" idx="5"/>
          </p:nvPr>
        </p:nvSpPr>
        <p:spPr/>
        <p:txBody>
          <a:bodyPr/>
          <a:lstStyle/>
          <a:p>
            <a:fld id="{48E6D078-76E1-4F46-9562-8666EA8D2383}" type="slidenum">
              <a:rPr lang="en-US" smtClean="0"/>
              <a:t>12</a:t>
            </a:fld>
            <a:endParaRPr lang="en-US"/>
          </a:p>
        </p:txBody>
      </p:sp>
    </p:spTree>
    <p:extLst>
      <p:ext uri="{BB962C8B-B14F-4D97-AF65-F5344CB8AC3E}">
        <p14:creationId xmlns:p14="http://schemas.microsoft.com/office/powerpoint/2010/main" val="2445625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6D078-76E1-4F46-9562-8666EA8D2383}" type="slidenum">
              <a:rPr lang="en-US" smtClean="0"/>
              <a:t>13</a:t>
            </a:fld>
            <a:endParaRPr lang="en-US"/>
          </a:p>
        </p:txBody>
      </p:sp>
    </p:spTree>
    <p:extLst>
      <p:ext uri="{BB962C8B-B14F-4D97-AF65-F5344CB8AC3E}">
        <p14:creationId xmlns:p14="http://schemas.microsoft.com/office/powerpoint/2010/main" val="3458753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9C19-1A9B-39C1-AFC4-D94E14D1B964}"/>
              </a:ext>
            </a:extLst>
          </p:cNvPr>
          <p:cNvSpPr>
            <a:spLocks noGrp="1"/>
          </p:cNvSpPr>
          <p:nvPr>
            <p:ph type="ctrTitle"/>
          </p:nvPr>
        </p:nvSpPr>
        <p:spPr>
          <a:xfrm>
            <a:off x="1524000" y="2834786"/>
            <a:ext cx="9144000" cy="2387600"/>
          </a:xfrm>
        </p:spPr>
        <p:txBody>
          <a:bodyPr anchor="b"/>
          <a:lstStyle>
            <a:lvl1pPr algn="ctr">
              <a:defRPr sz="6000">
                <a:solidFill>
                  <a:srgbClr val="F4F2EA"/>
                </a:solidFill>
              </a:defRPr>
            </a:lvl1pPr>
          </a:lstStyle>
          <a:p>
            <a:r>
              <a:rPr lang="en-US" dirty="0"/>
              <a:t>Click to edit Master title style</a:t>
            </a:r>
          </a:p>
        </p:txBody>
      </p:sp>
      <p:sp>
        <p:nvSpPr>
          <p:cNvPr id="3" name="Subtitle 2">
            <a:extLst>
              <a:ext uri="{FF2B5EF4-FFF2-40B4-BE49-F238E27FC236}">
                <a16:creationId xmlns:a16="http://schemas.microsoft.com/office/drawing/2014/main" id="{8CB66CA3-3366-0906-3BA8-B6FEE509879F}"/>
              </a:ext>
            </a:extLst>
          </p:cNvPr>
          <p:cNvSpPr>
            <a:spLocks noGrp="1"/>
          </p:cNvSpPr>
          <p:nvPr>
            <p:ph type="subTitle" idx="1"/>
          </p:nvPr>
        </p:nvSpPr>
        <p:spPr>
          <a:xfrm>
            <a:off x="1524000" y="5403272"/>
            <a:ext cx="9144000" cy="694113"/>
          </a:xfrm>
        </p:spPr>
        <p:txBody>
          <a:bodyPr/>
          <a:lstStyle>
            <a:lvl1pPr marL="0" indent="0" algn="ctr">
              <a:buNone/>
              <a:defRPr sz="2400" i="1">
                <a:solidFill>
                  <a:srgbClr val="F4F2E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315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2,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3,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a:extLst>
              <a:ext uri="{FF2B5EF4-FFF2-40B4-BE49-F238E27FC236}">
                <a16:creationId xmlns:a16="http://schemas.microsoft.com/office/drawing/2014/main" id="{6809CCEA-B5A5-6BFD-730D-E5DC97B737A8}"/>
              </a:ext>
            </a:extLst>
          </p:cNvPr>
          <p:cNvSpPr>
            <a:spLocks noGrp="1"/>
          </p:cNvSpPr>
          <p:nvPr>
            <p:ph type="body" idx="10"/>
          </p:nvPr>
        </p:nvSpPr>
        <p:spPr>
          <a:xfrm>
            <a:off x="838200" y="2471574"/>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Content Placeholder 2">
            <a:extLst>
              <a:ext uri="{FF2B5EF4-FFF2-40B4-BE49-F238E27FC236}">
                <a16:creationId xmlns:a16="http://schemas.microsoft.com/office/drawing/2014/main" id="{F721A1F2-4933-924C-1B6F-C6735DDA5C51}"/>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BEC8A1F1-9559-A16B-988A-CF442A9B2554}"/>
              </a:ext>
            </a:extLst>
          </p:cNvPr>
          <p:cNvSpPr>
            <a:spLocks noGrp="1"/>
          </p:cNvSpPr>
          <p:nvPr>
            <p:ph type="body" idx="12"/>
          </p:nvPr>
        </p:nvSpPr>
        <p:spPr>
          <a:xfrm>
            <a:off x="838200" y="4566821"/>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8117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3,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03952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3,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02003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Imagem,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92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 with Imagem,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97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with Imagem,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2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Logo 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0579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Logo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F4F2EA"/>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54684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8257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F79A-4C1F-053C-4EC9-9C7030ADB89F}"/>
              </a:ext>
            </a:extLst>
          </p:cNvPr>
          <p:cNvSpPr>
            <a:spLocks noGrp="1"/>
          </p:cNvSpPr>
          <p:nvPr>
            <p:ph type="title"/>
          </p:nvPr>
        </p:nvSpPr>
        <p:spPr>
          <a:xfrm>
            <a:off x="6096000" y="184645"/>
            <a:ext cx="5257800" cy="1325563"/>
          </a:xfrm>
        </p:spPr>
        <p:txBody>
          <a:bodyPr anchor="b">
            <a:normAutofit/>
          </a:bodyPr>
          <a:lstStyle>
            <a:lvl1pPr>
              <a:defRPr sz="5400">
                <a:solidFill>
                  <a:srgbClr val="F4F2EA"/>
                </a:solidFill>
              </a:defRPr>
            </a:lvl1pPr>
          </a:lstStyle>
          <a:p>
            <a:endParaRPr lang="en-US" dirty="0"/>
          </a:p>
        </p:txBody>
      </p:sp>
      <p:sp>
        <p:nvSpPr>
          <p:cNvPr id="9" name="Picture Placeholder 8">
            <a:extLst>
              <a:ext uri="{FF2B5EF4-FFF2-40B4-BE49-F238E27FC236}">
                <a16:creationId xmlns:a16="http://schemas.microsoft.com/office/drawing/2014/main" id="{7FA26F40-9326-9602-5A76-D355089E17F4}"/>
              </a:ext>
            </a:extLst>
          </p:cNvPr>
          <p:cNvSpPr>
            <a:spLocks noGrp="1"/>
          </p:cNvSpPr>
          <p:nvPr>
            <p:ph type="pic" sz="quarter" idx="13"/>
          </p:nvPr>
        </p:nvSpPr>
        <p:spPr>
          <a:xfrm>
            <a:off x="0" y="0"/>
            <a:ext cx="5823284" cy="6858000"/>
          </a:xfrm>
        </p:spPr>
        <p:txBody>
          <a:bodyPr/>
          <a:lstStyle/>
          <a:p>
            <a:endParaRPr lang="en-US"/>
          </a:p>
        </p:txBody>
      </p:sp>
      <p:grpSp>
        <p:nvGrpSpPr>
          <p:cNvPr id="22" name="Group 21">
            <a:extLst>
              <a:ext uri="{FF2B5EF4-FFF2-40B4-BE49-F238E27FC236}">
                <a16:creationId xmlns:a16="http://schemas.microsoft.com/office/drawing/2014/main" id="{A542DF41-836F-A55D-6351-2A6E5246B94F}"/>
              </a:ext>
            </a:extLst>
          </p:cNvPr>
          <p:cNvGrpSpPr/>
          <p:nvPr userDrawn="1"/>
        </p:nvGrpSpPr>
        <p:grpSpPr>
          <a:xfrm>
            <a:off x="6096000" y="1690688"/>
            <a:ext cx="5257800" cy="781550"/>
            <a:chOff x="6096000" y="1690688"/>
            <a:chExt cx="5257800" cy="781550"/>
          </a:xfrm>
        </p:grpSpPr>
        <p:sp>
          <p:nvSpPr>
            <p:cNvPr id="17" name="Title 1">
              <a:extLst>
                <a:ext uri="{FF2B5EF4-FFF2-40B4-BE49-F238E27FC236}">
                  <a16:creationId xmlns:a16="http://schemas.microsoft.com/office/drawing/2014/main" id="{400C8BDF-1266-AD56-02DF-541EF08C9483}"/>
                </a:ext>
              </a:extLst>
            </p:cNvPr>
            <p:cNvSpPr txBox="1">
              <a:spLocks/>
            </p:cNvSpPr>
            <p:nvPr userDrawn="1"/>
          </p:nvSpPr>
          <p:spPr>
            <a:xfrm>
              <a:off x="6096000" y="1690688"/>
              <a:ext cx="5257800" cy="3907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500" dirty="0">
                <a:solidFill>
                  <a:srgbClr val="AA834B"/>
                </a:solidFill>
                <a:latin typeface="Optima LT Std" panose="020B0502050508020304" pitchFamily="34" charset="0"/>
              </a:endParaRPr>
            </a:p>
          </p:txBody>
        </p:sp>
        <p:sp>
          <p:nvSpPr>
            <p:cNvPr id="18" name="Title 1">
              <a:extLst>
                <a:ext uri="{FF2B5EF4-FFF2-40B4-BE49-F238E27FC236}">
                  <a16:creationId xmlns:a16="http://schemas.microsoft.com/office/drawing/2014/main" id="{3DED739C-30E5-CE0C-2A3E-E89C9CED1185}"/>
                </a:ext>
              </a:extLst>
            </p:cNvPr>
            <p:cNvSpPr txBox="1">
              <a:spLocks/>
            </p:cNvSpPr>
            <p:nvPr userDrawn="1"/>
          </p:nvSpPr>
          <p:spPr>
            <a:xfrm>
              <a:off x="6096000" y="2081463"/>
              <a:ext cx="5257800" cy="390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000" dirty="0">
                <a:solidFill>
                  <a:srgbClr val="AA834B"/>
                </a:solidFill>
                <a:latin typeface="Optima LT Std" panose="020B0502050508020304" pitchFamily="34" charset="0"/>
              </a:endParaRPr>
            </a:p>
          </p:txBody>
        </p:sp>
      </p:grpSp>
      <p:sp>
        <p:nvSpPr>
          <p:cNvPr id="26" name="Subtitle 2">
            <a:extLst>
              <a:ext uri="{FF2B5EF4-FFF2-40B4-BE49-F238E27FC236}">
                <a16:creationId xmlns:a16="http://schemas.microsoft.com/office/drawing/2014/main" id="{A95D6B0F-8143-2609-6B00-8842829B4F84}"/>
              </a:ext>
            </a:extLst>
          </p:cNvPr>
          <p:cNvSpPr>
            <a:spLocks noGrp="1"/>
          </p:cNvSpPr>
          <p:nvPr>
            <p:ph type="subTitle" idx="1" hasCustomPrompt="1"/>
          </p:nvPr>
        </p:nvSpPr>
        <p:spPr>
          <a:xfrm>
            <a:off x="6096000" y="1614087"/>
            <a:ext cx="5257800" cy="390776"/>
          </a:xfrm>
        </p:spPr>
        <p:txBody>
          <a:bodyPr anchor="ctr">
            <a:normAutofit/>
          </a:bodyPr>
          <a:lstStyle>
            <a:lvl1pPr marL="0" indent="0" algn="l">
              <a:buNone/>
              <a:defRPr sz="1800" spc="190" baseline="0">
                <a:solidFill>
                  <a:srgbClr val="AA834B"/>
                </a:solidFill>
                <a:latin typeface="Optima LT Std" panose="020B0502050508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Content Placeholder 2">
            <a:extLst>
              <a:ext uri="{FF2B5EF4-FFF2-40B4-BE49-F238E27FC236}">
                <a16:creationId xmlns:a16="http://schemas.microsoft.com/office/drawing/2014/main" id="{AE8AC89D-3B4B-F03A-F526-AD3AEF6A3BE6}"/>
              </a:ext>
            </a:extLst>
          </p:cNvPr>
          <p:cNvSpPr>
            <a:spLocks noGrp="1"/>
          </p:cNvSpPr>
          <p:nvPr>
            <p:ph idx="14"/>
          </p:nvPr>
        </p:nvSpPr>
        <p:spPr>
          <a:xfrm>
            <a:off x="6180221" y="264545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29" name="Content Placeholder 2">
            <a:extLst>
              <a:ext uri="{FF2B5EF4-FFF2-40B4-BE49-F238E27FC236}">
                <a16:creationId xmlns:a16="http://schemas.microsoft.com/office/drawing/2014/main" id="{C3C0B61C-3980-BE26-458D-43BAC57CD594}"/>
              </a:ext>
            </a:extLst>
          </p:cNvPr>
          <p:cNvSpPr>
            <a:spLocks noGrp="1"/>
          </p:cNvSpPr>
          <p:nvPr>
            <p:ph idx="15"/>
          </p:nvPr>
        </p:nvSpPr>
        <p:spPr>
          <a:xfrm>
            <a:off x="6180221" y="386866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0" name="Content Placeholder 2">
            <a:extLst>
              <a:ext uri="{FF2B5EF4-FFF2-40B4-BE49-F238E27FC236}">
                <a16:creationId xmlns:a16="http://schemas.microsoft.com/office/drawing/2014/main" id="{4F10A4D8-2048-F4AF-96FD-79A9EEC8C4A3}"/>
              </a:ext>
            </a:extLst>
          </p:cNvPr>
          <p:cNvSpPr>
            <a:spLocks noGrp="1"/>
          </p:cNvSpPr>
          <p:nvPr>
            <p:ph idx="16"/>
          </p:nvPr>
        </p:nvSpPr>
        <p:spPr>
          <a:xfrm>
            <a:off x="6180221" y="509187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2541E56E-217D-27E4-B742-ACF134FE0F03}"/>
              </a:ext>
            </a:extLst>
          </p:cNvPr>
          <p:cNvSpPr>
            <a:spLocks noGrp="1"/>
          </p:cNvSpPr>
          <p:nvPr>
            <p:ph type="body" sz="quarter" idx="17" hasCustomPrompt="1"/>
          </p:nvPr>
        </p:nvSpPr>
        <p:spPr>
          <a:xfrm>
            <a:off x="6095999" y="2033695"/>
            <a:ext cx="5009147" cy="390776"/>
          </a:xfrm>
        </p:spPr>
        <p:txBody>
          <a:bodyPr anchor="t">
            <a:normAutofit/>
          </a:bodyPr>
          <a:lstStyle>
            <a:lvl1pPr marL="0" indent="0">
              <a:buNone/>
              <a:defRPr sz="1400" spc="190" baseline="0">
                <a:solidFill>
                  <a:srgbClr val="AA834B"/>
                </a:solidFill>
                <a:latin typeface="Optima LT Std" panose="020B0502050508020304" pitchFamily="34" charset="0"/>
              </a:defRPr>
            </a:lvl1pPr>
          </a:lstStyle>
          <a:p>
            <a:pPr lvl="0"/>
            <a:r>
              <a:rPr lang="en-US" dirty="0"/>
              <a:t>CLICK TO EDIT MASTER TEXT STYLES</a:t>
            </a:r>
          </a:p>
        </p:txBody>
      </p:sp>
    </p:spTree>
    <p:extLst>
      <p:ext uri="{BB962C8B-B14F-4D97-AF65-F5344CB8AC3E}">
        <p14:creationId xmlns:p14="http://schemas.microsoft.com/office/powerpoint/2010/main" val="803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Logo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41040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7939AD-73B6-2337-D53D-E5266B5BBD2C}"/>
              </a:ext>
            </a:extLst>
          </p:cNvPr>
          <p:cNvSpPr>
            <a:spLocks noGrp="1"/>
          </p:cNvSpPr>
          <p:nvPr>
            <p:ph type="body" idx="1"/>
          </p:nvPr>
        </p:nvSpPr>
        <p:spPr>
          <a:xfrm>
            <a:off x="2673016" y="4589463"/>
            <a:ext cx="6845969" cy="1500187"/>
          </a:xfrm>
        </p:spPr>
        <p:txBody>
          <a:bodyPr>
            <a:normAutofit/>
          </a:bodyPr>
          <a:lstStyle>
            <a:lvl1pPr marL="0" indent="0" algn="ctr">
              <a:buNone/>
              <a:defRPr sz="2200">
                <a:solidFill>
                  <a:srgbClr val="F4F2E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2040459D-D362-7F27-0BBD-BE3E92C869EF}"/>
              </a:ext>
            </a:extLst>
          </p:cNvPr>
          <p:cNvSpPr>
            <a:spLocks noGrp="1"/>
          </p:cNvSpPr>
          <p:nvPr>
            <p:ph type="pic" idx="10"/>
          </p:nvPr>
        </p:nvSpPr>
        <p:spPr>
          <a:xfrm>
            <a:off x="4736431" y="1118940"/>
            <a:ext cx="2719138" cy="2045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0956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3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4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365125"/>
            <a:ext cx="8161421" cy="1325563"/>
          </a:xfrm>
        </p:spPr>
        <p:txBody>
          <a:bodyPr anchor="b"/>
          <a:lstStyle>
            <a:lvl1pPr>
              <a:defRPr>
                <a:solidFill>
                  <a:srgbClr val="AA834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454441"/>
            <a:ext cx="8161421" cy="3722521"/>
          </a:xfrm>
        </p:spPr>
        <p:txBody>
          <a:bodyPr/>
          <a:lstStyle>
            <a:lvl1pPr>
              <a:defRPr>
                <a:solidFill>
                  <a:srgbClr val="2E2E24"/>
                </a:solidFill>
              </a:defRPr>
            </a:lvl1pPr>
            <a:lvl2pPr>
              <a:defRPr>
                <a:solidFill>
                  <a:srgbClr val="2E2E24"/>
                </a:solidFill>
              </a:defRPr>
            </a:lvl2pPr>
            <a:lvl3pPr>
              <a:defRPr>
                <a:solidFill>
                  <a:srgbClr val="2E2E24"/>
                </a:solidFill>
              </a:defRPr>
            </a:lvl3pPr>
            <a:lvl4pPr>
              <a:defRPr>
                <a:solidFill>
                  <a:srgbClr val="2E2E24"/>
                </a:solidFill>
              </a:defRPr>
            </a:lvl4pPr>
            <a:lvl5pPr>
              <a:defRPr>
                <a:solidFill>
                  <a:srgbClr val="2E2E2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3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3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2,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4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0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43457-1184-A639-6015-F5FCB735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340A-CB79-76B8-5EBA-2854DE35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8A08-A776-DA94-BD3D-C43B78B6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F848A-C250-4DF3-B3B2-707E516F62AD}" type="datetimeFigureOut">
              <a:rPr lang="en-US" smtClean="0"/>
              <a:t>11/13/25</a:t>
            </a:fld>
            <a:endParaRPr lang="en-US"/>
          </a:p>
        </p:txBody>
      </p:sp>
      <p:sp>
        <p:nvSpPr>
          <p:cNvPr id="5" name="Footer Placeholder 4">
            <a:extLst>
              <a:ext uri="{FF2B5EF4-FFF2-40B4-BE49-F238E27FC236}">
                <a16:creationId xmlns:a16="http://schemas.microsoft.com/office/drawing/2014/main" id="{9FA15400-AB31-ABDF-788D-01DD26B0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51DA-6E52-E37B-51D5-29243214D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8429-1C19-427A-A691-1C9984D8C10B}" type="slidenum">
              <a:rPr lang="en-US" smtClean="0"/>
              <a:t>‹#›</a:t>
            </a:fld>
            <a:endParaRPr lang="en-US"/>
          </a:p>
        </p:txBody>
      </p:sp>
    </p:spTree>
    <p:extLst>
      <p:ext uri="{BB962C8B-B14F-4D97-AF65-F5344CB8AC3E}">
        <p14:creationId xmlns:p14="http://schemas.microsoft.com/office/powerpoint/2010/main" val="33704243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57" r:id="rId14"/>
    <p:sldLayoutId id="2147483671" r:id="rId15"/>
    <p:sldLayoutId id="2147483672" r:id="rId16"/>
    <p:sldLayoutId id="2147483673" r:id="rId17"/>
    <p:sldLayoutId id="2147483674" r:id="rId18"/>
    <p:sldLayoutId id="2147483675" r:id="rId19"/>
    <p:sldLayoutId id="2147483676" r:id="rId20"/>
    <p:sldLayoutId id="214748365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mailto:jgust@ethicssuite.com"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hyperlink" Target="http://www.ethicssuit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0DEC5F-0468-E2C2-9C55-CADDA1356506}"/>
              </a:ext>
            </a:extLst>
          </p:cNvPr>
          <p:cNvSpPr>
            <a:spLocks noGrp="1"/>
          </p:cNvSpPr>
          <p:nvPr>
            <p:ph type="ctrTitle"/>
          </p:nvPr>
        </p:nvSpPr>
        <p:spPr/>
        <p:txBody>
          <a:bodyPr>
            <a:normAutofit fontScale="90000"/>
          </a:bodyPr>
          <a:lstStyle/>
          <a:p>
            <a:r>
              <a:rPr lang="en-US" dirty="0"/>
              <a:t>Fraud Uncovered: Five Case Studies in Hotels and Restaurants </a:t>
            </a:r>
          </a:p>
        </p:txBody>
      </p:sp>
      <p:sp>
        <p:nvSpPr>
          <p:cNvPr id="13" name="Subtitle 12">
            <a:extLst>
              <a:ext uri="{FF2B5EF4-FFF2-40B4-BE49-F238E27FC236}">
                <a16:creationId xmlns:a16="http://schemas.microsoft.com/office/drawing/2014/main" id="{B380C48B-47E5-4DB4-08F9-F30237FE797D}"/>
              </a:ext>
            </a:extLst>
          </p:cNvPr>
          <p:cNvSpPr>
            <a:spLocks noGrp="1"/>
          </p:cNvSpPr>
          <p:nvPr>
            <p:ph type="subTitle" idx="1"/>
          </p:nvPr>
        </p:nvSpPr>
        <p:spPr/>
        <p:txBody>
          <a:bodyPr>
            <a:normAutofit/>
          </a:bodyPr>
          <a:lstStyle/>
          <a:p>
            <a:r>
              <a:rPr lang="en-US" dirty="0">
                <a:latin typeface="+mj-lt"/>
              </a:rPr>
              <a:t>Juliette Gust</a:t>
            </a:r>
          </a:p>
        </p:txBody>
      </p:sp>
    </p:spTree>
    <p:extLst>
      <p:ext uri="{BB962C8B-B14F-4D97-AF65-F5344CB8AC3E}">
        <p14:creationId xmlns:p14="http://schemas.microsoft.com/office/powerpoint/2010/main" val="285881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45BE3-DCC2-70FE-F148-9ED80AAA6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D41BB-466B-CC6D-7DA1-6A165AEFA14B}"/>
              </a:ext>
            </a:extLst>
          </p:cNvPr>
          <p:cNvSpPr>
            <a:spLocks noGrp="1"/>
          </p:cNvSpPr>
          <p:nvPr>
            <p:ph type="title"/>
          </p:nvPr>
        </p:nvSpPr>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7E5472AF-6DAD-33FD-8670-630AD37FFB34}"/>
              </a:ext>
            </a:extLst>
          </p:cNvPr>
          <p:cNvSpPr>
            <a:spLocks noGrp="1"/>
          </p:cNvSpPr>
          <p:nvPr>
            <p:ph idx="1"/>
          </p:nvPr>
        </p:nvSpPr>
        <p:spPr>
          <a:xfrm>
            <a:off x="636179" y="1736653"/>
            <a:ext cx="9836888" cy="4818207"/>
          </a:xfrm>
        </p:spPr>
        <p:txBody>
          <a:bodyPr>
            <a:noAutofit/>
          </a:bodyPr>
          <a:lstStyle/>
          <a:p>
            <a:r>
              <a:rPr lang="en-US" sz="2800" dirty="0"/>
              <a:t>Mexican government official on vacation in the U.S. reserved several rooms for family and friends and paid in advance by wire transfer.</a:t>
            </a:r>
          </a:p>
          <a:p>
            <a:r>
              <a:rPr lang="en-US" sz="2800" dirty="0"/>
              <a:t>During their stay, a member of the family approached the front desk with a pillowcase full of cash and asked to add the additional amount to their folio, even though they already had paid more than was currently owed.</a:t>
            </a:r>
          </a:p>
          <a:p>
            <a:r>
              <a:rPr lang="en-US" sz="2800" dirty="0"/>
              <a:t>The Front Desk accepted the money and added it to the folio. </a:t>
            </a:r>
          </a:p>
          <a:p>
            <a:r>
              <a:rPr lang="en-US" sz="2800" dirty="0"/>
              <a:t>The guest then asked for the overage to be wired back to Mexico, which the DOF attempted but mis-typed the account number. Only then was the GM alerted because of the failed wire.</a:t>
            </a:r>
          </a:p>
        </p:txBody>
      </p:sp>
      <p:sp>
        <p:nvSpPr>
          <p:cNvPr id="9" name="Title 8">
            <a:extLst>
              <a:ext uri="{FF2B5EF4-FFF2-40B4-BE49-F238E27FC236}">
                <a16:creationId xmlns:a16="http://schemas.microsoft.com/office/drawing/2014/main" id="{C27DC1D1-99CD-31C0-8D2F-D6A1594BDFC6}"/>
              </a:ext>
            </a:extLst>
          </p:cNvPr>
          <p:cNvSpPr txBox="1">
            <a:spLocks/>
          </p:cNvSpPr>
          <p:nvPr/>
        </p:nvSpPr>
        <p:spPr>
          <a:xfrm>
            <a:off x="1009022" y="411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4F2EA"/>
                </a:solidFill>
                <a:latin typeface="+mj-lt"/>
                <a:ea typeface="+mj-ea"/>
                <a:cs typeface="+mj-cs"/>
              </a:defRPr>
            </a:lvl1pPr>
          </a:lstStyle>
          <a:p>
            <a:r>
              <a:rPr lang="en-US" dirty="0"/>
              <a:t>Mexican Money Bags</a:t>
            </a:r>
          </a:p>
        </p:txBody>
      </p:sp>
      <p:pic>
        <p:nvPicPr>
          <p:cNvPr id="5" name="Picture 4" descr="Money on a clothesline&#10;&#10;AI-generated content may be incorrect.">
            <a:extLst>
              <a:ext uri="{FF2B5EF4-FFF2-40B4-BE49-F238E27FC236}">
                <a16:creationId xmlns:a16="http://schemas.microsoft.com/office/drawing/2014/main" id="{D1582845-A8C8-F756-AD8D-F138F4BF6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464510"/>
            <a:ext cx="1828800" cy="1218724"/>
          </a:xfrm>
          <a:prstGeom prst="rect">
            <a:avLst/>
          </a:prstGeom>
        </p:spPr>
      </p:pic>
    </p:spTree>
    <p:extLst>
      <p:ext uri="{BB962C8B-B14F-4D97-AF65-F5344CB8AC3E}">
        <p14:creationId xmlns:p14="http://schemas.microsoft.com/office/powerpoint/2010/main" val="2872805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A1156-1451-F192-071B-E11F10FD24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2866F-3D06-29EF-DB78-5112C2F808FC}"/>
              </a:ext>
            </a:extLst>
          </p:cNvPr>
          <p:cNvSpPr>
            <a:spLocks noGrp="1"/>
          </p:cNvSpPr>
          <p:nvPr>
            <p:ph type="title"/>
          </p:nvPr>
        </p:nvSpPr>
        <p:spPr/>
        <p:txBody>
          <a:bodyPr/>
          <a:lstStyle/>
          <a:p>
            <a:r>
              <a:rPr lang="en-US" dirty="0"/>
              <a:t>Whatever Guest Wants, Guest Gets</a:t>
            </a:r>
          </a:p>
        </p:txBody>
      </p:sp>
      <p:sp>
        <p:nvSpPr>
          <p:cNvPr id="3" name="Content Placeholder 2">
            <a:extLst>
              <a:ext uri="{FF2B5EF4-FFF2-40B4-BE49-F238E27FC236}">
                <a16:creationId xmlns:a16="http://schemas.microsoft.com/office/drawing/2014/main" id="{2F80F75C-C3A1-4D19-F63F-0D854FBB20F9}"/>
              </a:ext>
            </a:extLst>
          </p:cNvPr>
          <p:cNvSpPr>
            <a:spLocks noGrp="1"/>
          </p:cNvSpPr>
          <p:nvPr>
            <p:ph idx="1"/>
          </p:nvPr>
        </p:nvSpPr>
        <p:spPr>
          <a:xfrm>
            <a:off x="600392" y="2141537"/>
            <a:ext cx="8648700" cy="4351338"/>
          </a:xfrm>
        </p:spPr>
        <p:txBody>
          <a:bodyPr>
            <a:normAutofit/>
          </a:bodyPr>
          <a:lstStyle/>
          <a:p>
            <a:r>
              <a:rPr lang="en-US" dirty="0"/>
              <a:t>A meeting planner for a federal and state funds grantee requested that all food and beverage items be invoiced as audio/visual items because the grant funds were not permitted to be used for food and beverage.</a:t>
            </a:r>
          </a:p>
          <a:p>
            <a:r>
              <a:rPr lang="en-US" dirty="0"/>
              <a:t>Meeting sales staff for two hotels agreed to this process.</a:t>
            </a:r>
          </a:p>
          <a:p>
            <a:r>
              <a:rPr lang="en-US" dirty="0"/>
              <a:t>Identified through an anonymous tip.</a:t>
            </a:r>
          </a:p>
          <a:p>
            <a:r>
              <a:rPr lang="en-US" dirty="0"/>
              <a:t>Sales personnel stated that “unless the CEO himself tells me not to do something for a guest” they will do it.</a:t>
            </a:r>
          </a:p>
        </p:txBody>
      </p:sp>
      <p:pic>
        <p:nvPicPr>
          <p:cNvPr id="1026" name="Picture 2" descr="Amazon.com: Whatever Lola Wants (Lola Gets) (From &quot;Damn Yankees&quot;) : Richard  Adler and Jerry Ross: Movies &amp; TV">
            <a:extLst>
              <a:ext uri="{FF2B5EF4-FFF2-40B4-BE49-F238E27FC236}">
                <a16:creationId xmlns:a16="http://schemas.microsoft.com/office/drawing/2014/main" id="{84827A94-45FD-04C1-AA85-1CC4460B5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2808" y="433060"/>
            <a:ext cx="1828800" cy="251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4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3514-B362-EB72-FA42-55A2C24E5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C7FA3-5CA7-BC8F-670D-3DFFED39C4B8}"/>
              </a:ext>
            </a:extLst>
          </p:cNvPr>
          <p:cNvSpPr>
            <a:spLocks noGrp="1"/>
          </p:cNvSpPr>
          <p:nvPr>
            <p:ph type="title"/>
          </p:nvPr>
        </p:nvSpPr>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7B34502A-0A4F-8164-A02C-217F0D4C40FF}"/>
              </a:ext>
            </a:extLst>
          </p:cNvPr>
          <p:cNvSpPr>
            <a:spLocks noGrp="1"/>
          </p:cNvSpPr>
          <p:nvPr>
            <p:ph idx="1"/>
          </p:nvPr>
        </p:nvSpPr>
        <p:spPr>
          <a:xfrm>
            <a:off x="838200" y="1834053"/>
            <a:ext cx="9334500" cy="4818207"/>
          </a:xfrm>
        </p:spPr>
        <p:txBody>
          <a:bodyPr>
            <a:noAutofit/>
          </a:bodyPr>
          <a:lstStyle/>
          <a:p>
            <a:r>
              <a:rPr lang="en-US" sz="2800" dirty="0"/>
              <a:t>Hotel gift shop employee cash theft of more than $1M.</a:t>
            </a:r>
          </a:p>
          <a:p>
            <a:r>
              <a:rPr lang="en-US" sz="2800" dirty="0"/>
              <a:t>Employee increased inventory counts to cover shortfalls.</a:t>
            </a:r>
          </a:p>
          <a:p>
            <a:r>
              <a:rPr lang="en-US" sz="2800" dirty="0"/>
              <a:t>Inventory counts showed 28,000 Red Bull cans and 26,000 Red Baron Pizza boxes.</a:t>
            </a:r>
          </a:p>
          <a:p>
            <a:r>
              <a:rPr lang="en-US" sz="2800" dirty="0"/>
              <a:t>Employee was allowed to operate without oversight.</a:t>
            </a:r>
          </a:p>
          <a:p>
            <a:r>
              <a:rPr lang="en-US" sz="2800" dirty="0"/>
              <a:t>Petty cash counted upon employee’s departure also short funds.</a:t>
            </a:r>
          </a:p>
          <a:p>
            <a:r>
              <a:rPr lang="en-US" sz="2800" dirty="0"/>
              <a:t>Had anyone looked at the inventory counts even once, it would be obvious that the (very) small gift shop storage area couldn’t possibly fit so much inventory.</a:t>
            </a:r>
          </a:p>
        </p:txBody>
      </p:sp>
      <p:sp>
        <p:nvSpPr>
          <p:cNvPr id="9" name="Title 8">
            <a:extLst>
              <a:ext uri="{FF2B5EF4-FFF2-40B4-BE49-F238E27FC236}">
                <a16:creationId xmlns:a16="http://schemas.microsoft.com/office/drawing/2014/main" id="{78F75C51-0140-2A5C-1FDC-E8FAF89C8840}"/>
              </a:ext>
            </a:extLst>
          </p:cNvPr>
          <p:cNvSpPr txBox="1">
            <a:spLocks/>
          </p:cNvSpPr>
          <p:nvPr/>
        </p:nvSpPr>
        <p:spPr>
          <a:xfrm>
            <a:off x="1009022" y="411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4F2EA"/>
                </a:solidFill>
                <a:latin typeface="+mj-lt"/>
                <a:ea typeface="+mj-ea"/>
                <a:cs typeface="+mj-cs"/>
              </a:defRPr>
            </a:lvl1pPr>
          </a:lstStyle>
          <a:p>
            <a:r>
              <a:rPr lang="en-US" dirty="0"/>
              <a:t>A Load of Bull</a:t>
            </a:r>
          </a:p>
        </p:txBody>
      </p:sp>
      <p:pic>
        <p:nvPicPr>
          <p:cNvPr id="5" name="Picture 4" descr="A can of soda exploding&#10;&#10;AI-generated content may be incorrect.">
            <a:extLst>
              <a:ext uri="{FF2B5EF4-FFF2-40B4-BE49-F238E27FC236}">
                <a16:creationId xmlns:a16="http://schemas.microsoft.com/office/drawing/2014/main" id="{0D4464EC-56D0-B635-BB4D-D92577F15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644" y="681038"/>
            <a:ext cx="1828800" cy="2438400"/>
          </a:xfrm>
          <a:prstGeom prst="rect">
            <a:avLst/>
          </a:prstGeom>
        </p:spPr>
      </p:pic>
    </p:spTree>
    <p:extLst>
      <p:ext uri="{BB962C8B-B14F-4D97-AF65-F5344CB8AC3E}">
        <p14:creationId xmlns:p14="http://schemas.microsoft.com/office/powerpoint/2010/main" val="339745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D43779-AFC1-A90E-B9B9-FF7DEDCA0FC3}"/>
              </a:ext>
            </a:extLst>
          </p:cNvPr>
          <p:cNvSpPr>
            <a:spLocks noGrp="1"/>
          </p:cNvSpPr>
          <p:nvPr>
            <p:ph type="body" idx="1"/>
          </p:nvPr>
        </p:nvSpPr>
        <p:spPr/>
        <p:txBody>
          <a:bodyPr>
            <a:normAutofit fontScale="92500" lnSpcReduction="10000"/>
          </a:bodyPr>
          <a:lstStyle/>
          <a:p>
            <a:r>
              <a:rPr lang="en-US" dirty="0">
                <a:solidFill>
                  <a:schemeClr val="bg1"/>
                </a:solidFill>
              </a:rPr>
              <a:t>Juliette Gust, President</a:t>
            </a:r>
          </a:p>
          <a:p>
            <a:r>
              <a:rPr lang="en-US" dirty="0">
                <a:solidFill>
                  <a:schemeClr val="bg1"/>
                </a:solidFill>
                <a:hlinkClick r:id="rId3">
                  <a:extLst>
                    <a:ext uri="{A12FA001-AC4F-418D-AE19-62706E023703}">
                      <ahyp:hlinkClr xmlns:ahyp="http://schemas.microsoft.com/office/drawing/2018/hyperlinkcolor" val="tx"/>
                    </a:ext>
                  </a:extLst>
                </a:hlinkClick>
              </a:rPr>
              <a:t>jgust@ethicssuite.com</a:t>
            </a:r>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www.ethicssuite.com</a:t>
            </a:r>
            <a:endParaRPr lang="en-US" dirty="0">
              <a:solidFill>
                <a:schemeClr val="bg1"/>
              </a:solidFill>
            </a:endParaRPr>
          </a:p>
          <a:p>
            <a:r>
              <a:rPr lang="en-US" dirty="0">
                <a:solidFill>
                  <a:schemeClr val="bg1"/>
                </a:solidFill>
              </a:rPr>
              <a:t>Social = @ethicssuite</a:t>
            </a:r>
          </a:p>
        </p:txBody>
      </p:sp>
      <p:pic>
        <p:nvPicPr>
          <p:cNvPr id="9" name="Picture 8" descr="Blue and blue text on a white background&#10;&#10;AI-generated content may be incorrect.">
            <a:extLst>
              <a:ext uri="{FF2B5EF4-FFF2-40B4-BE49-F238E27FC236}">
                <a16:creationId xmlns:a16="http://schemas.microsoft.com/office/drawing/2014/main" id="{FC0207B4-C939-8D1D-B105-780D6AB3A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560" y="1075675"/>
            <a:ext cx="3928880" cy="2194564"/>
          </a:xfrm>
          <a:prstGeom prst="rect">
            <a:avLst/>
          </a:prstGeom>
        </p:spPr>
      </p:pic>
    </p:spTree>
    <p:extLst>
      <p:ext uri="{BB962C8B-B14F-4D97-AF65-F5344CB8AC3E}">
        <p14:creationId xmlns:p14="http://schemas.microsoft.com/office/powerpoint/2010/main" val="33044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751645B1-DC63-690B-EE6A-7EA8CDC1BA6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544" r="7544"/>
          <a:stretch/>
        </p:blipFill>
        <p:spPr/>
      </p:pic>
      <p:sp>
        <p:nvSpPr>
          <p:cNvPr id="22" name="Title 1">
            <a:extLst>
              <a:ext uri="{FF2B5EF4-FFF2-40B4-BE49-F238E27FC236}">
                <a16:creationId xmlns:a16="http://schemas.microsoft.com/office/drawing/2014/main" id="{A02F37BF-0C73-4B9D-BF46-58E625B400E0}"/>
              </a:ext>
            </a:extLst>
          </p:cNvPr>
          <p:cNvSpPr>
            <a:spLocks noGrp="1"/>
          </p:cNvSpPr>
          <p:nvPr>
            <p:ph type="title"/>
          </p:nvPr>
        </p:nvSpPr>
        <p:spPr>
          <a:xfrm>
            <a:off x="6096000" y="184645"/>
            <a:ext cx="5257800" cy="1325563"/>
          </a:xfrm>
        </p:spPr>
        <p:txBody>
          <a:bodyPr/>
          <a:lstStyle/>
          <a:p>
            <a:r>
              <a:rPr lang="en-US" dirty="0"/>
              <a:t>Juliette Gust</a:t>
            </a:r>
          </a:p>
        </p:txBody>
      </p:sp>
      <p:sp>
        <p:nvSpPr>
          <p:cNvPr id="23" name="Subtitle 3">
            <a:extLst>
              <a:ext uri="{FF2B5EF4-FFF2-40B4-BE49-F238E27FC236}">
                <a16:creationId xmlns:a16="http://schemas.microsoft.com/office/drawing/2014/main" id="{F2DA935F-1E7B-8E47-064A-F918D8B0708D}"/>
              </a:ext>
            </a:extLst>
          </p:cNvPr>
          <p:cNvSpPr>
            <a:spLocks noGrp="1"/>
          </p:cNvSpPr>
          <p:nvPr>
            <p:ph type="subTitle" idx="1"/>
          </p:nvPr>
        </p:nvSpPr>
        <p:spPr>
          <a:xfrm>
            <a:off x="6096000" y="1614087"/>
            <a:ext cx="5257800" cy="390776"/>
          </a:xfrm>
        </p:spPr>
        <p:txBody>
          <a:bodyPr/>
          <a:lstStyle/>
          <a:p>
            <a:r>
              <a:rPr lang="en-US" spc="190" dirty="0"/>
              <a:t>CO-FOUNDER &amp; PRESIDENT, ETHICS SUITE</a:t>
            </a:r>
          </a:p>
        </p:txBody>
      </p:sp>
      <p:sp>
        <p:nvSpPr>
          <p:cNvPr id="24" name="Content Placeholder 4">
            <a:extLst>
              <a:ext uri="{FF2B5EF4-FFF2-40B4-BE49-F238E27FC236}">
                <a16:creationId xmlns:a16="http://schemas.microsoft.com/office/drawing/2014/main" id="{1F86631A-FC91-39C9-58DE-709C8CC3A870}"/>
              </a:ext>
            </a:extLst>
          </p:cNvPr>
          <p:cNvSpPr>
            <a:spLocks noGrp="1"/>
          </p:cNvSpPr>
          <p:nvPr>
            <p:ph idx="14"/>
          </p:nvPr>
        </p:nvSpPr>
        <p:spPr>
          <a:xfrm>
            <a:off x="6180221" y="2645455"/>
            <a:ext cx="5257800" cy="894012"/>
          </a:xfrm>
        </p:spPr>
        <p:txBody>
          <a:bodyPr>
            <a:normAutofit/>
          </a:bodyPr>
          <a:lstStyle/>
          <a:p>
            <a:r>
              <a:rPr lang="en-US" sz="1600" dirty="0"/>
              <a:t>Former global Director of Fraud Investigations for Starwood Hotels &amp; Resorts, with ~180,000 employees in more than 100 countries</a:t>
            </a:r>
          </a:p>
        </p:txBody>
      </p:sp>
      <p:sp>
        <p:nvSpPr>
          <p:cNvPr id="25" name="Content Placeholder 5">
            <a:extLst>
              <a:ext uri="{FF2B5EF4-FFF2-40B4-BE49-F238E27FC236}">
                <a16:creationId xmlns:a16="http://schemas.microsoft.com/office/drawing/2014/main" id="{AAAFE61B-309A-42F7-8C15-1809B3320FC6}"/>
              </a:ext>
            </a:extLst>
          </p:cNvPr>
          <p:cNvSpPr>
            <a:spLocks noGrp="1"/>
          </p:cNvSpPr>
          <p:nvPr>
            <p:ph idx="15"/>
          </p:nvPr>
        </p:nvSpPr>
        <p:spPr>
          <a:xfrm>
            <a:off x="6180221" y="3868665"/>
            <a:ext cx="5257800" cy="894012"/>
          </a:xfrm>
        </p:spPr>
        <p:txBody>
          <a:bodyPr>
            <a:normAutofit lnSpcReduction="10000"/>
          </a:bodyPr>
          <a:lstStyle/>
          <a:p>
            <a:r>
              <a:rPr lang="en-US" sz="1600" dirty="0"/>
              <a:t>Provider of an anonymous employee reporting and case management system and related consulting services. Hotline subscribers in more than 90 countries representing 20+ industries</a:t>
            </a:r>
          </a:p>
        </p:txBody>
      </p:sp>
      <p:sp>
        <p:nvSpPr>
          <p:cNvPr id="26" name="Content Placeholder 6">
            <a:extLst>
              <a:ext uri="{FF2B5EF4-FFF2-40B4-BE49-F238E27FC236}">
                <a16:creationId xmlns:a16="http://schemas.microsoft.com/office/drawing/2014/main" id="{50614D63-6AB7-6FD9-8AD3-D0EED896D53F}"/>
              </a:ext>
            </a:extLst>
          </p:cNvPr>
          <p:cNvSpPr>
            <a:spLocks noGrp="1"/>
          </p:cNvSpPr>
          <p:nvPr>
            <p:ph idx="16"/>
          </p:nvPr>
        </p:nvSpPr>
        <p:spPr>
          <a:xfrm>
            <a:off x="6180221" y="5091875"/>
            <a:ext cx="5257800" cy="894012"/>
          </a:xfrm>
        </p:spPr>
        <p:txBody>
          <a:bodyPr>
            <a:normAutofit/>
          </a:bodyPr>
          <a:lstStyle/>
          <a:p>
            <a:r>
              <a:rPr lang="en-US" sz="1600" dirty="0"/>
              <a:t>Certified Fraud Examiner since 2007  - has advised on more than 11,000 employee ethics line reports and led more than 2,200 investigations spanning 75 countries</a:t>
            </a:r>
          </a:p>
        </p:txBody>
      </p:sp>
      <p:sp>
        <p:nvSpPr>
          <p:cNvPr id="27" name="Text Placeholder 7">
            <a:extLst>
              <a:ext uri="{FF2B5EF4-FFF2-40B4-BE49-F238E27FC236}">
                <a16:creationId xmlns:a16="http://schemas.microsoft.com/office/drawing/2014/main" id="{A5D38E83-C63E-4C04-78DC-5DA90E5AF960}"/>
              </a:ext>
            </a:extLst>
          </p:cNvPr>
          <p:cNvSpPr>
            <a:spLocks noGrp="1"/>
          </p:cNvSpPr>
          <p:nvPr>
            <p:ph type="body" sz="quarter" idx="17"/>
          </p:nvPr>
        </p:nvSpPr>
        <p:spPr>
          <a:xfrm>
            <a:off x="6095999" y="2033695"/>
            <a:ext cx="5009147" cy="390776"/>
          </a:xfrm>
        </p:spPr>
        <p:txBody>
          <a:bodyPr/>
          <a:lstStyle/>
          <a:p>
            <a:r>
              <a:rPr lang="en-US" spc="190" dirty="0"/>
              <a:t>Scottsdale, AZ</a:t>
            </a:r>
          </a:p>
        </p:txBody>
      </p:sp>
      <p:sp>
        <p:nvSpPr>
          <p:cNvPr id="28" name="Content Placeholder 6">
            <a:extLst>
              <a:ext uri="{FF2B5EF4-FFF2-40B4-BE49-F238E27FC236}">
                <a16:creationId xmlns:a16="http://schemas.microsoft.com/office/drawing/2014/main" id="{C1825F28-6AA0-5DD2-1A09-F61C9D57E6D7}"/>
              </a:ext>
            </a:extLst>
          </p:cNvPr>
          <p:cNvSpPr txBox="1">
            <a:spLocks/>
          </p:cNvSpPr>
          <p:nvPr/>
        </p:nvSpPr>
        <p:spPr>
          <a:xfrm>
            <a:off x="5887832" y="6130462"/>
            <a:ext cx="5913307" cy="618197"/>
          </a:xfrm>
          <a:prstGeom prst="rect">
            <a:avLst/>
          </a:prstGeom>
        </p:spPr>
        <p:txBody>
          <a:bodyPr vert="horz" lIns="91440" tIns="45720" rIns="91440" bIns="45720" rtlCol="0" anchor="t">
            <a:noAutofit/>
          </a:bodyPr>
          <a:lstStyle>
            <a:lvl1pPr indent="0">
              <a:lnSpc>
                <a:spcPct val="90000"/>
              </a:lnSpc>
              <a:spcBef>
                <a:spcPts val="1000"/>
              </a:spcBef>
              <a:buFont typeface="Arial" panose="020B0604020202020204" pitchFamily="34" charset="0"/>
              <a:buNone/>
              <a:defRPr sz="1400" spc="190" baseline="0">
                <a:solidFill>
                  <a:srgbClr val="AA834B"/>
                </a:solidFill>
                <a:latin typeface="Optima LT Std" panose="020B05020505080203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500" dirty="0"/>
              <a:t>Former manager/GM/Multi-Unit GM with Carlson Restaurants, Dave &amp; Busters, The Cheesecake Factory, Broadway Restaurants, Caesars Palace, Rio Suites</a:t>
            </a:r>
          </a:p>
        </p:txBody>
      </p:sp>
    </p:spTree>
    <p:extLst>
      <p:ext uri="{BB962C8B-B14F-4D97-AF65-F5344CB8AC3E}">
        <p14:creationId xmlns:p14="http://schemas.microsoft.com/office/powerpoint/2010/main" val="1734440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4D184C75-9711-4728-FB70-BD309649E11C}"/>
              </a:ext>
            </a:extLst>
          </p:cNvPr>
          <p:cNvSpPr>
            <a:spLocks noGrp="1"/>
          </p:cNvSpPr>
          <p:nvPr>
            <p:ph type="title"/>
          </p:nvPr>
        </p:nvSpPr>
        <p:spPr>
          <a:xfrm>
            <a:off x="838200" y="365125"/>
            <a:ext cx="10515600" cy="1325563"/>
          </a:xfrm>
        </p:spPr>
        <p:txBody>
          <a:bodyPr/>
          <a:lstStyle/>
          <a:p>
            <a:r>
              <a:rPr lang="en-US" dirty="0"/>
              <a:t>A Vulnerable Industry</a:t>
            </a:r>
          </a:p>
        </p:txBody>
      </p:sp>
      <p:sp>
        <p:nvSpPr>
          <p:cNvPr id="19" name="Content Placeholder 9">
            <a:extLst>
              <a:ext uri="{FF2B5EF4-FFF2-40B4-BE49-F238E27FC236}">
                <a16:creationId xmlns:a16="http://schemas.microsoft.com/office/drawing/2014/main" id="{6D034FB6-C963-BAB9-EB8A-8A65AEFBC6E3}"/>
              </a:ext>
            </a:extLst>
          </p:cNvPr>
          <p:cNvSpPr>
            <a:spLocks noGrp="1"/>
          </p:cNvSpPr>
          <p:nvPr>
            <p:ph idx="1"/>
          </p:nvPr>
        </p:nvSpPr>
        <p:spPr>
          <a:xfrm>
            <a:off x="392430" y="2111668"/>
            <a:ext cx="10961370" cy="4351338"/>
          </a:xfrm>
        </p:spPr>
        <p:txBody>
          <a:bodyPr>
            <a:normAutofit/>
          </a:bodyPr>
          <a:lstStyle/>
          <a:p>
            <a:r>
              <a:rPr lang="en-US" dirty="0"/>
              <a:t>Diverse revenue streams</a:t>
            </a:r>
          </a:p>
          <a:p>
            <a:r>
              <a:rPr lang="en-US" dirty="0"/>
              <a:t>High volume</a:t>
            </a:r>
          </a:p>
          <a:p>
            <a:r>
              <a:rPr lang="en-US" dirty="0"/>
              <a:t>Cash and credit transactions</a:t>
            </a:r>
          </a:p>
          <a:p>
            <a:r>
              <a:rPr lang="en-US" dirty="0"/>
              <a:t>Average employee turnover rate of 80%+</a:t>
            </a:r>
          </a:p>
          <a:p>
            <a:r>
              <a:rPr lang="en-US" dirty="0"/>
              <a:t>Employees who engage in unethical or illegal behavior influence others to participate in similar misconduct. Theft peer effects on new employees are strongest in the first month of employment.**</a:t>
            </a:r>
          </a:p>
          <a:p>
            <a:r>
              <a:rPr lang="en-US" dirty="0"/>
              <a:t>Manager intervention only when theft is repeated and substantial.**</a:t>
            </a:r>
          </a:p>
          <a:p>
            <a:endParaRPr lang="en-US" dirty="0"/>
          </a:p>
        </p:txBody>
      </p:sp>
      <p:sp>
        <p:nvSpPr>
          <p:cNvPr id="32" name="TextBox 31">
            <a:extLst>
              <a:ext uri="{FF2B5EF4-FFF2-40B4-BE49-F238E27FC236}">
                <a16:creationId xmlns:a16="http://schemas.microsoft.com/office/drawing/2014/main" id="{D96DAA6B-8E9F-C91B-3AB4-DFE805A76702}"/>
              </a:ext>
            </a:extLst>
          </p:cNvPr>
          <p:cNvSpPr txBox="1"/>
          <p:nvPr/>
        </p:nvSpPr>
        <p:spPr>
          <a:xfrm>
            <a:off x="258184" y="6270243"/>
            <a:ext cx="10725374" cy="400110"/>
          </a:xfrm>
          <a:prstGeom prst="rect">
            <a:avLst/>
          </a:prstGeom>
          <a:noFill/>
        </p:spPr>
        <p:txBody>
          <a:bodyPr wrap="square" rtlCol="0">
            <a:spAutoFit/>
          </a:bodyPr>
          <a:lstStyle/>
          <a:p>
            <a:r>
              <a:rPr lang="en-US" sz="1000" dirty="0">
                <a:solidFill>
                  <a:schemeClr val="bg1"/>
                </a:solidFill>
              </a:rPr>
              <a:t>*https://modernrestaurantmanagement.com/finding-solutions-for-top-barriers-to-qsr-stability//</a:t>
            </a:r>
          </a:p>
          <a:p>
            <a:r>
              <a:rPr lang="en-US" sz="1000" dirty="0">
                <a:solidFill>
                  <a:schemeClr val="bg1"/>
                </a:solidFill>
              </a:rPr>
              <a:t>**https://static1.squarespace.com/static/5a80912b29f18728e17d5164/t/5d94ac1c305d4917a63220c8/1570024482749/PeerCheatPost.pdf</a:t>
            </a:r>
          </a:p>
        </p:txBody>
      </p:sp>
    </p:spTree>
    <p:extLst>
      <p:ext uri="{BB962C8B-B14F-4D97-AF65-F5344CB8AC3E}">
        <p14:creationId xmlns:p14="http://schemas.microsoft.com/office/powerpoint/2010/main" val="385240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18E9-F557-0603-C3ED-9181419836BE}"/>
              </a:ext>
            </a:extLst>
          </p:cNvPr>
          <p:cNvSpPr>
            <a:spLocks noGrp="1"/>
          </p:cNvSpPr>
          <p:nvPr>
            <p:ph type="title"/>
          </p:nvPr>
        </p:nvSpPr>
        <p:spPr>
          <a:xfrm rot="16200000">
            <a:off x="-2685128" y="2721224"/>
            <a:ext cx="5943600" cy="501149"/>
          </a:xfrm>
        </p:spPr>
        <p:txBody>
          <a:bodyPr>
            <a:noAutofit/>
          </a:bodyPr>
          <a:lstStyle/>
          <a:p>
            <a:pPr algn="ctr"/>
            <a:r>
              <a:rPr lang="en-US" sz="4000" dirty="0">
                <a:solidFill>
                  <a:schemeClr val="bg1"/>
                </a:solidFill>
              </a:rPr>
              <a:t>Current Impact</a:t>
            </a:r>
          </a:p>
        </p:txBody>
      </p:sp>
      <p:pic>
        <p:nvPicPr>
          <p:cNvPr id="4" name="Picture 3" descr="A screenshot of a cell phone&#10;&#10;Description automatically generated">
            <a:extLst>
              <a:ext uri="{FF2B5EF4-FFF2-40B4-BE49-F238E27FC236}">
                <a16:creationId xmlns:a16="http://schemas.microsoft.com/office/drawing/2014/main" id="{01ACC3B8-8954-EA39-8711-574DCB1F0F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2907" y="159406"/>
            <a:ext cx="4143946" cy="5378564"/>
          </a:xfrm>
          <a:prstGeom prst="rect">
            <a:avLst/>
          </a:prstGeom>
          <a:solidFill>
            <a:srgbClr val="FFFFFF">
              <a:shade val="85000"/>
            </a:srgbClr>
          </a:solidFill>
          <a:ln w="50800" cap="sq">
            <a:solidFill>
              <a:srgbClr val="F5B63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9EE99C1B-282C-D71E-6F14-4EF7EBA2F790}"/>
              </a:ext>
            </a:extLst>
          </p:cNvPr>
          <p:cNvSpPr/>
          <p:nvPr/>
        </p:nvSpPr>
        <p:spPr>
          <a:xfrm>
            <a:off x="537247" y="5697378"/>
            <a:ext cx="8463269" cy="246221"/>
          </a:xfrm>
          <a:prstGeom prst="rect">
            <a:avLst/>
          </a:prstGeom>
        </p:spPr>
        <p:txBody>
          <a:bodyPr wrap="square">
            <a:spAutoFit/>
          </a:bodyPr>
          <a:lstStyle/>
          <a:p>
            <a:pPr>
              <a:spcAft>
                <a:spcPts val="600"/>
              </a:spcAft>
            </a:pPr>
            <a:r>
              <a:rPr lang="en-US" sz="1000" dirty="0">
                <a:solidFill>
                  <a:srgbClr val="000000"/>
                </a:solidFill>
                <a:ea typeface="Roboto" pitchFamily="2" charset="0"/>
              </a:rPr>
              <a:t>2019 Report to the Nations on Occupational Fraud and Abuse. Copyright 2019 by the Association of Certified Fraud Examiners, Inc.</a:t>
            </a:r>
          </a:p>
        </p:txBody>
      </p:sp>
      <p:pic>
        <p:nvPicPr>
          <p:cNvPr id="7" name="Picture 6">
            <a:extLst>
              <a:ext uri="{FF2B5EF4-FFF2-40B4-BE49-F238E27FC236}">
                <a16:creationId xmlns:a16="http://schemas.microsoft.com/office/drawing/2014/main" id="{28F7D351-3A9D-9F2E-4845-365B3E129F10}"/>
              </a:ext>
            </a:extLst>
          </p:cNvPr>
          <p:cNvPicPr>
            <a:picLocks noChangeAspect="1"/>
          </p:cNvPicPr>
          <p:nvPr/>
        </p:nvPicPr>
        <p:blipFill>
          <a:blip r:embed="rId4"/>
          <a:stretch>
            <a:fillRect/>
          </a:stretch>
        </p:blipFill>
        <p:spPr>
          <a:xfrm>
            <a:off x="5517836" y="131626"/>
            <a:ext cx="1828800" cy="1773382"/>
          </a:xfrm>
          <a:prstGeom prst="rect">
            <a:avLst/>
          </a:prstGeom>
        </p:spPr>
      </p:pic>
      <p:pic>
        <p:nvPicPr>
          <p:cNvPr id="9" name="Picture 8">
            <a:extLst>
              <a:ext uri="{FF2B5EF4-FFF2-40B4-BE49-F238E27FC236}">
                <a16:creationId xmlns:a16="http://schemas.microsoft.com/office/drawing/2014/main" id="{9BD7A5E3-BB0A-B299-10CC-F9EE180455A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057346" y="159406"/>
            <a:ext cx="3419952" cy="5255252"/>
          </a:xfrm>
          <a:prstGeom prst="rect">
            <a:avLst/>
          </a:prstGeom>
        </p:spPr>
      </p:pic>
      <p:sp>
        <p:nvSpPr>
          <p:cNvPr id="6" name="TextBox 5">
            <a:extLst>
              <a:ext uri="{FF2B5EF4-FFF2-40B4-BE49-F238E27FC236}">
                <a16:creationId xmlns:a16="http://schemas.microsoft.com/office/drawing/2014/main" id="{62A35467-BED1-7211-57C2-88A0367BDA42}"/>
              </a:ext>
            </a:extLst>
          </p:cNvPr>
          <p:cNvSpPr txBox="1"/>
          <p:nvPr/>
        </p:nvSpPr>
        <p:spPr>
          <a:xfrm>
            <a:off x="5166716" y="2064416"/>
            <a:ext cx="2770766" cy="3298339"/>
          </a:xfrm>
          <a:prstGeom prst="rect">
            <a:avLst/>
          </a:prstGeom>
          <a:noFill/>
        </p:spPr>
        <p:txBody>
          <a:bodyPr wrap="square">
            <a:spAutoFit/>
          </a:bodyPr>
          <a:lstStyle/>
          <a:p>
            <a:pPr marL="342900" lvl="0" indent="-342900" algn="l" rtl="0">
              <a:spcBef>
                <a:spcPts val="1000"/>
              </a:spcBef>
              <a:spcAft>
                <a:spcPts val="0"/>
              </a:spcAft>
              <a:buFont typeface="Arial" panose="020B0604020202020204" pitchFamily="34" charset="0"/>
              <a:buChar char="•"/>
            </a:pPr>
            <a:r>
              <a:rPr lang="en-US" sz="2000" dirty="0">
                <a:solidFill>
                  <a:srgbClr val="F4F2EA"/>
                </a:solidFill>
              </a:rPr>
              <a:t>Each instance of fraud cost roughly $90,000 and lasted 15 months before it was identified.</a:t>
            </a:r>
          </a:p>
          <a:p>
            <a:pPr marL="342900" lvl="0" indent="-342900" algn="l" rtl="0">
              <a:spcBef>
                <a:spcPts val="1000"/>
              </a:spcBef>
              <a:spcAft>
                <a:spcPts val="0"/>
              </a:spcAft>
              <a:buFont typeface="Arial" panose="020B0604020202020204" pitchFamily="34" charset="0"/>
              <a:buChar char="•"/>
            </a:pPr>
            <a:r>
              <a:rPr lang="en-US" sz="2000" dirty="0">
                <a:solidFill>
                  <a:srgbClr val="F4F2EA"/>
                </a:solidFill>
              </a:rPr>
              <a:t>Lack of reporting options for employees to report concerns about fraud.</a:t>
            </a:r>
          </a:p>
        </p:txBody>
      </p:sp>
    </p:spTree>
    <p:extLst>
      <p:ext uri="{BB962C8B-B14F-4D97-AF65-F5344CB8AC3E}">
        <p14:creationId xmlns:p14="http://schemas.microsoft.com/office/powerpoint/2010/main" val="301260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a:xfrm>
            <a:off x="257683" y="124597"/>
            <a:ext cx="10515600" cy="1325563"/>
          </a:xfrm>
        </p:spPr>
        <p:txBody>
          <a:bodyPr/>
          <a:lstStyle/>
          <a:p>
            <a:r>
              <a:rPr lang="en-US" dirty="0"/>
              <a:t>Current Incidents</a:t>
            </a:r>
          </a:p>
        </p:txBody>
      </p:sp>
      <p:pic>
        <p:nvPicPr>
          <p:cNvPr id="13" name="Picture 12">
            <a:extLst>
              <a:ext uri="{FF2B5EF4-FFF2-40B4-BE49-F238E27FC236}">
                <a16:creationId xmlns:a16="http://schemas.microsoft.com/office/drawing/2014/main" id="{37EC80D6-9ABF-5014-4CBB-815200281E43}"/>
              </a:ext>
            </a:extLst>
          </p:cNvPr>
          <p:cNvPicPr>
            <a:picLocks noChangeAspect="1"/>
          </p:cNvPicPr>
          <p:nvPr/>
        </p:nvPicPr>
        <p:blipFill>
          <a:blip r:embed="rId2"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79985" y="3328179"/>
            <a:ext cx="5029200" cy="740006"/>
          </a:xfrm>
          <a:prstGeom prst="rect">
            <a:avLst/>
          </a:prstGeom>
        </p:spPr>
      </p:pic>
      <p:pic>
        <p:nvPicPr>
          <p:cNvPr id="28" name="Picture 27">
            <a:extLst>
              <a:ext uri="{FF2B5EF4-FFF2-40B4-BE49-F238E27FC236}">
                <a16:creationId xmlns:a16="http://schemas.microsoft.com/office/drawing/2014/main" id="{0D5F204C-95F9-D887-AB3E-A5C5E68209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111" y="1365757"/>
            <a:ext cx="3657600" cy="759626"/>
          </a:xfrm>
          <a:prstGeom prst="rect">
            <a:avLst/>
          </a:prstGeom>
        </p:spPr>
      </p:pic>
      <p:sp>
        <p:nvSpPr>
          <p:cNvPr id="29" name="Rectangle 28">
            <a:extLst>
              <a:ext uri="{FF2B5EF4-FFF2-40B4-BE49-F238E27FC236}">
                <a16:creationId xmlns:a16="http://schemas.microsoft.com/office/drawing/2014/main" id="{57220F64-72E9-1925-046A-7334D3232A09}"/>
              </a:ext>
            </a:extLst>
          </p:cNvPr>
          <p:cNvSpPr/>
          <p:nvPr/>
        </p:nvSpPr>
        <p:spPr>
          <a:xfrm>
            <a:off x="2803183" y="1418314"/>
            <a:ext cx="578018" cy="207512"/>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83F83A1-40D7-91F2-896E-11DB6FD01BCE}"/>
              </a:ext>
            </a:extLst>
          </p:cNvPr>
          <p:cNvPicPr>
            <a:picLocks noChangeAspect="1"/>
          </p:cNvPicPr>
          <p:nvPr/>
        </p:nvPicPr>
        <p:blipFill>
          <a:blip r:embed="rId4"/>
          <a:stretch>
            <a:fillRect/>
          </a:stretch>
        </p:blipFill>
        <p:spPr>
          <a:xfrm>
            <a:off x="5472055" y="4732266"/>
            <a:ext cx="6492240" cy="303694"/>
          </a:xfrm>
          <a:prstGeom prst="rect">
            <a:avLst/>
          </a:prstGeom>
        </p:spPr>
      </p:pic>
      <p:sp>
        <p:nvSpPr>
          <p:cNvPr id="12" name="Rectangle 11">
            <a:extLst>
              <a:ext uri="{FF2B5EF4-FFF2-40B4-BE49-F238E27FC236}">
                <a16:creationId xmlns:a16="http://schemas.microsoft.com/office/drawing/2014/main" id="{03FF69C2-9152-F32C-FCFF-2646FBA5ACCE}"/>
              </a:ext>
            </a:extLst>
          </p:cNvPr>
          <p:cNvSpPr/>
          <p:nvPr/>
        </p:nvSpPr>
        <p:spPr>
          <a:xfrm>
            <a:off x="10467901" y="4769237"/>
            <a:ext cx="1456368" cy="201363"/>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890246F-37ED-1EDB-E8C6-8CB88B3B7C9D}"/>
              </a:ext>
            </a:extLst>
          </p:cNvPr>
          <p:cNvSpPr/>
          <p:nvPr/>
        </p:nvSpPr>
        <p:spPr>
          <a:xfrm>
            <a:off x="1393463" y="3363010"/>
            <a:ext cx="1289448" cy="249661"/>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6D21917-D914-1673-98C5-9141D9A42A18}"/>
              </a:ext>
            </a:extLst>
          </p:cNvPr>
          <p:cNvPicPr>
            <a:picLocks noChangeAspect="1"/>
          </p:cNvPicPr>
          <p:nvPr/>
        </p:nvPicPr>
        <p:blipFill>
          <a:blip r:embed="rId5"/>
          <a:stretch>
            <a:fillRect/>
          </a:stretch>
        </p:blipFill>
        <p:spPr>
          <a:xfrm>
            <a:off x="367157" y="4265290"/>
            <a:ext cx="5029200" cy="1193166"/>
          </a:xfrm>
          <a:prstGeom prst="rect">
            <a:avLst/>
          </a:prstGeom>
        </p:spPr>
      </p:pic>
      <p:sp>
        <p:nvSpPr>
          <p:cNvPr id="14" name="Rectangle 13">
            <a:extLst>
              <a:ext uri="{FF2B5EF4-FFF2-40B4-BE49-F238E27FC236}">
                <a16:creationId xmlns:a16="http://schemas.microsoft.com/office/drawing/2014/main" id="{EAC806CC-B9D6-B559-DE96-CB68559ABCA3}"/>
              </a:ext>
            </a:extLst>
          </p:cNvPr>
          <p:cNvSpPr/>
          <p:nvPr/>
        </p:nvSpPr>
        <p:spPr>
          <a:xfrm>
            <a:off x="432598" y="4342107"/>
            <a:ext cx="1167600" cy="215221"/>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B8E976-8AF5-3435-51FB-7E872AFAF0F1}"/>
              </a:ext>
            </a:extLst>
          </p:cNvPr>
          <p:cNvSpPr/>
          <p:nvPr/>
        </p:nvSpPr>
        <p:spPr>
          <a:xfrm>
            <a:off x="1184732" y="4685060"/>
            <a:ext cx="1025848" cy="215221"/>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6E31267-2A77-7528-C933-AEB2EAFC49F0}"/>
              </a:ext>
            </a:extLst>
          </p:cNvPr>
          <p:cNvSpPr/>
          <p:nvPr/>
        </p:nvSpPr>
        <p:spPr>
          <a:xfrm>
            <a:off x="1184732" y="5008359"/>
            <a:ext cx="472616" cy="223359"/>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E803A96-5ADF-8683-B46E-D298BC4A9D8F}"/>
              </a:ext>
            </a:extLst>
          </p:cNvPr>
          <p:cNvPicPr>
            <a:picLocks noChangeAspect="1"/>
          </p:cNvPicPr>
          <p:nvPr/>
        </p:nvPicPr>
        <p:blipFill>
          <a:blip r:embed="rId6"/>
          <a:stretch>
            <a:fillRect/>
          </a:stretch>
        </p:blipFill>
        <p:spPr>
          <a:xfrm>
            <a:off x="5587331" y="3645242"/>
            <a:ext cx="6400800" cy="75104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96839E75-4618-D6DB-E8E7-C471E2421F97}"/>
              </a:ext>
            </a:extLst>
          </p:cNvPr>
          <p:cNvSpPr/>
          <p:nvPr/>
        </p:nvSpPr>
        <p:spPr>
          <a:xfrm>
            <a:off x="5716397" y="4050069"/>
            <a:ext cx="1167600" cy="215221"/>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FA6344E-882D-E60D-C1BD-E006088CDB79}"/>
              </a:ext>
            </a:extLst>
          </p:cNvPr>
          <p:cNvPicPr>
            <a:picLocks noChangeAspect="1"/>
          </p:cNvPicPr>
          <p:nvPr/>
        </p:nvPicPr>
        <p:blipFill>
          <a:blip r:embed="rId7"/>
          <a:stretch>
            <a:fillRect/>
          </a:stretch>
        </p:blipFill>
        <p:spPr>
          <a:xfrm>
            <a:off x="6265037" y="697806"/>
            <a:ext cx="5486400" cy="132211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1B736AD8-1F9D-CD10-270E-D5417F06FCED}"/>
              </a:ext>
            </a:extLst>
          </p:cNvPr>
          <p:cNvPicPr>
            <a:picLocks noChangeAspect="1"/>
          </p:cNvPicPr>
          <p:nvPr/>
        </p:nvPicPr>
        <p:blipFill>
          <a:blip r:embed="rId8"/>
          <a:stretch>
            <a:fillRect/>
          </a:stretch>
        </p:blipFill>
        <p:spPr>
          <a:xfrm>
            <a:off x="6813677" y="2321235"/>
            <a:ext cx="4937760" cy="73311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7" name="Rectangle 36">
            <a:extLst>
              <a:ext uri="{FF2B5EF4-FFF2-40B4-BE49-F238E27FC236}">
                <a16:creationId xmlns:a16="http://schemas.microsoft.com/office/drawing/2014/main" id="{D0BD729D-CCB6-FD2B-3C94-94C8F445660E}"/>
              </a:ext>
            </a:extLst>
          </p:cNvPr>
          <p:cNvSpPr/>
          <p:nvPr/>
        </p:nvSpPr>
        <p:spPr>
          <a:xfrm>
            <a:off x="9201045" y="2746976"/>
            <a:ext cx="1572238" cy="216514"/>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23A7BD2-CF08-2729-6726-6DEFC4117748}"/>
              </a:ext>
            </a:extLst>
          </p:cNvPr>
          <p:cNvPicPr>
            <a:picLocks noChangeAspect="1"/>
          </p:cNvPicPr>
          <p:nvPr/>
        </p:nvPicPr>
        <p:blipFill>
          <a:blip r:embed="rId9"/>
          <a:stretch>
            <a:fillRect/>
          </a:stretch>
        </p:blipFill>
        <p:spPr>
          <a:xfrm>
            <a:off x="497516" y="2437921"/>
            <a:ext cx="5943600" cy="634240"/>
          </a:xfrm>
          <a:prstGeom prst="rect">
            <a:avLst/>
          </a:prstGeom>
        </p:spPr>
      </p:pic>
      <p:sp>
        <p:nvSpPr>
          <p:cNvPr id="40" name="Rectangle 39">
            <a:extLst>
              <a:ext uri="{FF2B5EF4-FFF2-40B4-BE49-F238E27FC236}">
                <a16:creationId xmlns:a16="http://schemas.microsoft.com/office/drawing/2014/main" id="{104470FB-437D-9B4E-7002-2FD2EA803A68}"/>
              </a:ext>
            </a:extLst>
          </p:cNvPr>
          <p:cNvSpPr/>
          <p:nvPr/>
        </p:nvSpPr>
        <p:spPr>
          <a:xfrm>
            <a:off x="4265567" y="2479063"/>
            <a:ext cx="1572238" cy="216514"/>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2B4693EB-B8D6-FB19-1C5D-1F302D8C4C0B}"/>
              </a:ext>
            </a:extLst>
          </p:cNvPr>
          <p:cNvPicPr>
            <a:picLocks noChangeAspect="1"/>
          </p:cNvPicPr>
          <p:nvPr/>
        </p:nvPicPr>
        <p:blipFill>
          <a:blip r:embed="rId10"/>
          <a:stretch>
            <a:fillRect/>
          </a:stretch>
        </p:blipFill>
        <p:spPr>
          <a:xfrm>
            <a:off x="5941384" y="5145680"/>
            <a:ext cx="4297680" cy="1536960"/>
          </a:xfrm>
          <a:prstGeom prst="rect">
            <a:avLst/>
          </a:prstGeom>
        </p:spPr>
      </p:pic>
      <p:pic>
        <p:nvPicPr>
          <p:cNvPr id="44" name="Picture 43">
            <a:extLst>
              <a:ext uri="{FF2B5EF4-FFF2-40B4-BE49-F238E27FC236}">
                <a16:creationId xmlns:a16="http://schemas.microsoft.com/office/drawing/2014/main" id="{78CAC40A-C56A-D75B-928E-9165463A3296}"/>
              </a:ext>
            </a:extLst>
          </p:cNvPr>
          <p:cNvPicPr>
            <a:picLocks noChangeAspect="1"/>
          </p:cNvPicPr>
          <p:nvPr/>
        </p:nvPicPr>
        <p:blipFill>
          <a:blip r:embed="rId11"/>
          <a:stretch>
            <a:fillRect/>
          </a:stretch>
        </p:blipFill>
        <p:spPr>
          <a:xfrm>
            <a:off x="326787" y="5693511"/>
            <a:ext cx="5342083" cy="937341"/>
          </a:xfrm>
          <a:prstGeom prst="rect">
            <a:avLst/>
          </a:prstGeom>
        </p:spPr>
      </p:pic>
    </p:spTree>
    <p:extLst>
      <p:ext uri="{BB962C8B-B14F-4D97-AF65-F5344CB8AC3E}">
        <p14:creationId xmlns:p14="http://schemas.microsoft.com/office/powerpoint/2010/main" val="197916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4977-45AA-A55E-2504-145C7CBF5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E482F-0BE0-614E-7821-2D14F312CB10}"/>
              </a:ext>
            </a:extLst>
          </p:cNvPr>
          <p:cNvSpPr>
            <a:spLocks noGrp="1"/>
          </p:cNvSpPr>
          <p:nvPr>
            <p:ph type="title"/>
          </p:nvPr>
        </p:nvSpPr>
        <p:spPr>
          <a:xfrm>
            <a:off x="258184" y="136400"/>
            <a:ext cx="10515600" cy="1325563"/>
          </a:xfrm>
        </p:spPr>
        <p:txBody>
          <a:bodyPr/>
          <a:lstStyle/>
          <a:p>
            <a:r>
              <a:rPr lang="en-US" dirty="0"/>
              <a:t>Understanding the Fraud Triangle</a:t>
            </a:r>
          </a:p>
        </p:txBody>
      </p:sp>
      <p:sp>
        <p:nvSpPr>
          <p:cNvPr id="3" name="Content Placeholder 2">
            <a:extLst>
              <a:ext uri="{FF2B5EF4-FFF2-40B4-BE49-F238E27FC236}">
                <a16:creationId xmlns:a16="http://schemas.microsoft.com/office/drawing/2014/main" id="{991B27E4-F740-C9AD-CD7D-A5687A2C5B0C}"/>
              </a:ext>
            </a:extLst>
          </p:cNvPr>
          <p:cNvSpPr>
            <a:spLocks noGrp="1"/>
          </p:cNvSpPr>
          <p:nvPr>
            <p:ph idx="1"/>
          </p:nvPr>
        </p:nvSpPr>
        <p:spPr>
          <a:xfrm>
            <a:off x="285192" y="2113215"/>
            <a:ext cx="3852468" cy="4351338"/>
          </a:xfrm>
        </p:spPr>
        <p:txBody>
          <a:bodyPr>
            <a:normAutofit/>
          </a:bodyPr>
          <a:lstStyle/>
          <a:p>
            <a:r>
              <a:rPr lang="en-US" dirty="0"/>
              <a:t>The best and most widely accepted model for explaining why people commit fraud is the fraud triangle, developed by criminologist Dr. Donald Cressey, whose research focused on people he called “trust violators.”</a:t>
            </a:r>
          </a:p>
          <a:p>
            <a:endParaRPr lang="en-US" dirty="0"/>
          </a:p>
        </p:txBody>
      </p:sp>
      <p:pic>
        <p:nvPicPr>
          <p:cNvPr id="10" name="Content Placeholder 9" descr="A poster with a hand holding money&#10;&#10;AI-generated content may be incorrect.">
            <a:extLst>
              <a:ext uri="{FF2B5EF4-FFF2-40B4-BE49-F238E27FC236}">
                <a16:creationId xmlns:a16="http://schemas.microsoft.com/office/drawing/2014/main" id="{CC42ED30-02CF-F41B-1C93-FD73F471C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488" y="356746"/>
            <a:ext cx="3657600" cy="4734998"/>
          </a:xfrm>
          <a:prstGeom prst="rect">
            <a:avLst/>
          </a:prstGeom>
        </p:spPr>
      </p:pic>
      <p:pic>
        <p:nvPicPr>
          <p:cNvPr id="6" name="Picture 2" descr="Fraud Triangle">
            <a:extLst>
              <a:ext uri="{FF2B5EF4-FFF2-40B4-BE49-F238E27FC236}">
                <a16:creationId xmlns:a16="http://schemas.microsoft.com/office/drawing/2014/main" id="{83B39CD6-1804-DFF2-4BC4-EAEF87CBA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585" y="2701385"/>
            <a:ext cx="3474720" cy="3034590"/>
          </a:xfrm>
          <a:prstGeom prst="rect">
            <a:avLst/>
          </a:prstGeom>
          <a:solidFill>
            <a:schemeClr val="accent1"/>
          </a:solidFill>
        </p:spPr>
      </p:pic>
      <p:pic>
        <p:nvPicPr>
          <p:cNvPr id="7" name="Picture 2" descr="http://upload.wikimedia.org/wikipedia/commons/thumb/2/20/Fire_triangle.svg/220px-Fire_triangle.svg.png">
            <a:extLst>
              <a:ext uri="{FF2B5EF4-FFF2-40B4-BE49-F238E27FC236}">
                <a16:creationId xmlns:a16="http://schemas.microsoft.com/office/drawing/2014/main" id="{3583D92B-A9B9-D027-269E-7AFBB66B8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617" y="3735106"/>
            <a:ext cx="1554480" cy="135663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B9F056EB-7552-FFA8-0EFC-C6E56F0B3FAD}"/>
              </a:ext>
            </a:extLst>
          </p:cNvPr>
          <p:cNvCxnSpPr>
            <a:cxnSpLocks/>
          </p:cNvCxnSpPr>
          <p:nvPr/>
        </p:nvCxnSpPr>
        <p:spPr>
          <a:xfrm flipV="1">
            <a:off x="7132320" y="3097530"/>
            <a:ext cx="2183130" cy="921387"/>
          </a:xfrm>
          <a:prstGeom prst="straightConnector1">
            <a:avLst/>
          </a:prstGeom>
          <a:ln w="57150">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5625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9253-7AB2-812B-435C-8110CC6CB95B}"/>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C5317A2F-09D5-3738-81D5-18030B78C2F4}"/>
              </a:ext>
            </a:extLst>
          </p:cNvPr>
          <p:cNvSpPr>
            <a:spLocks noGrp="1"/>
          </p:cNvSpPr>
          <p:nvPr>
            <p:ph idx="1"/>
          </p:nvPr>
        </p:nvSpPr>
        <p:spPr>
          <a:xfrm>
            <a:off x="529590" y="2378675"/>
            <a:ext cx="10515600" cy="1096045"/>
          </a:xfrm>
        </p:spPr>
        <p:txBody>
          <a:bodyPr>
            <a:noAutofit/>
          </a:bodyPr>
          <a:lstStyle/>
          <a:p>
            <a:pPr>
              <a:lnSpc>
                <a:spcPct val="100000"/>
              </a:lnSpc>
              <a:spcBef>
                <a:spcPts val="0"/>
              </a:spcBef>
            </a:pPr>
            <a:r>
              <a:rPr lang="en-US" sz="2000" dirty="0"/>
              <a:t>Review onboarding and training materials;</a:t>
            </a:r>
          </a:p>
          <a:p>
            <a:pPr>
              <a:lnSpc>
                <a:spcPct val="100000"/>
              </a:lnSpc>
              <a:spcBef>
                <a:spcPts val="0"/>
              </a:spcBef>
            </a:pPr>
            <a:r>
              <a:rPr lang="en-US" sz="2000" dirty="0"/>
              <a:t>Give each employee a variety of options for reporting witnessed misconduct or theft as part of the onboarding process and refresh at least annually; and</a:t>
            </a:r>
          </a:p>
          <a:p>
            <a:pPr>
              <a:lnSpc>
                <a:spcPct val="100000"/>
              </a:lnSpc>
              <a:spcBef>
                <a:spcPts val="0"/>
              </a:spcBef>
            </a:pPr>
            <a:r>
              <a:rPr lang="en-US" sz="2000" dirty="0"/>
              <a:t>Ensure that ALL reports are addressed promptly.</a:t>
            </a:r>
          </a:p>
        </p:txBody>
      </p:sp>
      <p:sp>
        <p:nvSpPr>
          <p:cNvPr id="4" name="Text Placeholder 3">
            <a:extLst>
              <a:ext uri="{FF2B5EF4-FFF2-40B4-BE49-F238E27FC236}">
                <a16:creationId xmlns:a16="http://schemas.microsoft.com/office/drawing/2014/main" id="{C6CDC482-7813-686D-66A0-D4136F9B5E1E}"/>
              </a:ext>
            </a:extLst>
          </p:cNvPr>
          <p:cNvSpPr>
            <a:spLocks noGrp="1"/>
          </p:cNvSpPr>
          <p:nvPr>
            <p:ph type="body" idx="10"/>
          </p:nvPr>
        </p:nvSpPr>
        <p:spPr>
          <a:xfrm>
            <a:off x="529590" y="1951809"/>
            <a:ext cx="10515600" cy="391943"/>
          </a:xfrm>
        </p:spPr>
        <p:txBody>
          <a:bodyPr>
            <a:noAutofit/>
          </a:bodyPr>
          <a:lstStyle/>
          <a:p>
            <a:r>
              <a:rPr lang="en-US" sz="2000" dirty="0"/>
              <a:t>Restaurant employees who engage in unethical or illegal behavior influence others to participate in similar misconduct:</a:t>
            </a:r>
          </a:p>
        </p:txBody>
      </p:sp>
      <p:sp>
        <p:nvSpPr>
          <p:cNvPr id="6" name="Text Placeholder 5">
            <a:extLst>
              <a:ext uri="{FF2B5EF4-FFF2-40B4-BE49-F238E27FC236}">
                <a16:creationId xmlns:a16="http://schemas.microsoft.com/office/drawing/2014/main" id="{707C6C6F-B202-2AA3-79F5-17F0DF74F255}"/>
              </a:ext>
            </a:extLst>
          </p:cNvPr>
          <p:cNvSpPr>
            <a:spLocks noGrp="1"/>
          </p:cNvSpPr>
          <p:nvPr>
            <p:ph type="body" idx="12"/>
          </p:nvPr>
        </p:nvSpPr>
        <p:spPr>
          <a:xfrm>
            <a:off x="529590" y="3802250"/>
            <a:ext cx="10515600" cy="391943"/>
          </a:xfrm>
        </p:spPr>
        <p:txBody>
          <a:bodyPr>
            <a:normAutofit/>
          </a:bodyPr>
          <a:lstStyle/>
          <a:p>
            <a:r>
              <a:rPr lang="en-US" sz="2000" dirty="0"/>
              <a:t>Look for Red Flags:</a:t>
            </a:r>
          </a:p>
        </p:txBody>
      </p:sp>
      <p:sp>
        <p:nvSpPr>
          <p:cNvPr id="7" name="Content Placeholder 6">
            <a:extLst>
              <a:ext uri="{FF2B5EF4-FFF2-40B4-BE49-F238E27FC236}">
                <a16:creationId xmlns:a16="http://schemas.microsoft.com/office/drawing/2014/main" id="{9FDD8AFB-9863-56C1-EAEC-B0DCDBEF54BE}"/>
              </a:ext>
            </a:extLst>
          </p:cNvPr>
          <p:cNvSpPr>
            <a:spLocks noGrp="1"/>
          </p:cNvSpPr>
          <p:nvPr>
            <p:ph idx="13"/>
          </p:nvPr>
        </p:nvSpPr>
        <p:spPr>
          <a:xfrm>
            <a:off x="529590" y="5746851"/>
            <a:ext cx="10515600" cy="1096045"/>
          </a:xfrm>
        </p:spPr>
        <p:txBody>
          <a:bodyPr vert="horz" lIns="91440" tIns="45720" rIns="91440" bIns="45720" rtlCol="0">
            <a:noAutofit/>
          </a:bodyPr>
          <a:lstStyle/>
          <a:p>
            <a:pPr>
              <a:lnSpc>
                <a:spcPct val="100000"/>
              </a:lnSpc>
              <a:spcBef>
                <a:spcPts val="0"/>
              </a:spcBef>
            </a:pPr>
            <a:r>
              <a:rPr lang="en-US" sz="2000" dirty="0"/>
              <a:t>Know your staff and their needs.</a:t>
            </a:r>
          </a:p>
          <a:p>
            <a:pPr>
              <a:lnSpc>
                <a:spcPct val="100000"/>
              </a:lnSpc>
              <a:spcBef>
                <a:spcPts val="0"/>
              </a:spcBef>
            </a:pPr>
            <a:r>
              <a:rPr lang="en-US" sz="2000" dirty="0"/>
              <a:t>Internal controls, segregation of duties, surprise audits and spot checks.</a:t>
            </a:r>
          </a:p>
          <a:p>
            <a:pPr>
              <a:lnSpc>
                <a:spcPct val="100000"/>
              </a:lnSpc>
              <a:spcBef>
                <a:spcPts val="0"/>
              </a:spcBef>
            </a:pPr>
            <a:r>
              <a:rPr lang="en-US" sz="2000" dirty="0"/>
              <a:t>Leaders involved in Code of Conduct training and discussions about the value of integrity.</a:t>
            </a:r>
          </a:p>
        </p:txBody>
      </p:sp>
      <p:sp>
        <p:nvSpPr>
          <p:cNvPr id="8" name="Text Placeholder 7">
            <a:extLst>
              <a:ext uri="{FF2B5EF4-FFF2-40B4-BE49-F238E27FC236}">
                <a16:creationId xmlns:a16="http://schemas.microsoft.com/office/drawing/2014/main" id="{787BF95F-F5CA-8E8D-4B0C-A249A2D58796}"/>
              </a:ext>
            </a:extLst>
          </p:cNvPr>
          <p:cNvSpPr>
            <a:spLocks noGrp="1"/>
          </p:cNvSpPr>
          <p:nvPr>
            <p:ph type="body" idx="14"/>
          </p:nvPr>
        </p:nvSpPr>
        <p:spPr>
          <a:xfrm>
            <a:off x="529590" y="5319985"/>
            <a:ext cx="10515600" cy="391943"/>
          </a:xfrm>
        </p:spPr>
        <p:txBody>
          <a:bodyPr>
            <a:normAutofit/>
          </a:bodyPr>
          <a:lstStyle/>
          <a:p>
            <a:r>
              <a:rPr lang="en-US" sz="2000" dirty="0"/>
              <a:t>Consider the “Fraud Triangle”:</a:t>
            </a:r>
          </a:p>
        </p:txBody>
      </p:sp>
      <p:sp>
        <p:nvSpPr>
          <p:cNvPr id="12" name="Content Placeholder 11">
            <a:extLst>
              <a:ext uri="{FF2B5EF4-FFF2-40B4-BE49-F238E27FC236}">
                <a16:creationId xmlns:a16="http://schemas.microsoft.com/office/drawing/2014/main" id="{DB7C51CA-B462-0C9B-D52A-D8B53F69D137}"/>
              </a:ext>
            </a:extLst>
          </p:cNvPr>
          <p:cNvSpPr>
            <a:spLocks noGrp="1"/>
          </p:cNvSpPr>
          <p:nvPr>
            <p:ph idx="11"/>
          </p:nvPr>
        </p:nvSpPr>
        <p:spPr>
          <a:xfrm>
            <a:off x="529590" y="4229116"/>
            <a:ext cx="10515600" cy="1096045"/>
          </a:xfrm>
        </p:spPr>
        <p:txBody>
          <a:bodyPr vert="horz" lIns="91440" tIns="45720" rIns="91440" bIns="45720" rtlCol="0">
            <a:noAutofit/>
          </a:bodyPr>
          <a:lstStyle/>
          <a:p>
            <a:pPr>
              <a:lnSpc>
                <a:spcPct val="100000"/>
              </a:lnSpc>
              <a:spcBef>
                <a:spcPts val="0"/>
              </a:spcBef>
            </a:pPr>
            <a:r>
              <a:rPr lang="en-US" sz="2000" dirty="0"/>
              <a:t>Employee lifestyle changes: expensive cars, jewelry, homes, clothes.</a:t>
            </a:r>
          </a:p>
          <a:p>
            <a:pPr>
              <a:lnSpc>
                <a:spcPct val="100000"/>
              </a:lnSpc>
              <a:spcBef>
                <a:spcPts val="0"/>
              </a:spcBef>
            </a:pPr>
            <a:r>
              <a:rPr lang="en-US" sz="2000" dirty="0"/>
              <a:t>Refusal to take vacation or sick leave.</a:t>
            </a:r>
          </a:p>
          <a:p>
            <a:pPr>
              <a:lnSpc>
                <a:spcPct val="100000"/>
              </a:lnSpc>
              <a:spcBef>
                <a:spcPts val="0"/>
              </a:spcBef>
            </a:pPr>
            <a:r>
              <a:rPr lang="en-US" sz="2000" dirty="0"/>
              <a:t>Vendors / suppliers will only deal with this individual.</a:t>
            </a:r>
          </a:p>
        </p:txBody>
      </p:sp>
    </p:spTree>
    <p:extLst>
      <p:ext uri="{BB962C8B-B14F-4D97-AF65-F5344CB8AC3E}">
        <p14:creationId xmlns:p14="http://schemas.microsoft.com/office/powerpoint/2010/main" val="307852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t>The Great Sea Cucumber Caper</a:t>
            </a: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normAutofit fontScale="92500" lnSpcReduction="20000"/>
          </a:bodyPr>
          <a:lstStyle/>
          <a:p>
            <a:r>
              <a:rPr lang="en-US" dirty="0"/>
              <a:t>Hotel imported North Korean sea cucumbers for their food and beverage operations.</a:t>
            </a:r>
          </a:p>
          <a:p>
            <a:r>
              <a:rPr lang="en-US" dirty="0"/>
              <a:t>Potential violation of U.S. Office of Foreign Asset Control and United Nations Security Council sanctions, and Countering America’s Adversaries Through Sanctions Act (CAATSA) enacted in 2017, imposes fines on companies importing products made by North Korean labor.</a:t>
            </a:r>
          </a:p>
          <a:p>
            <a:r>
              <a:rPr lang="en-US" dirty="0"/>
              <a:t>Human rights issues with North Korean workers involved in production, including forced labor and physical and sexual abuse.</a:t>
            </a:r>
          </a:p>
          <a:p>
            <a:r>
              <a:rPr lang="en-US" dirty="0"/>
              <a:t>Export of labor and goods to raise funds for its weapons programs prohibited.</a:t>
            </a:r>
          </a:p>
          <a:p>
            <a:r>
              <a:rPr lang="en-US" dirty="0"/>
              <a:t>General Manager and Executive Chef claimed that discerning guests demanded the product.</a:t>
            </a:r>
          </a:p>
          <a:p>
            <a:r>
              <a:rPr lang="en-US" dirty="0"/>
              <a:t>The issue was identified by an anonymous tip.</a:t>
            </a:r>
          </a:p>
        </p:txBody>
      </p:sp>
      <p:pic>
        <p:nvPicPr>
          <p:cNvPr id="5" name="Picture 4" descr="Close-up of sea food on ice&#10;&#10;AI-generated content may be incorrect.">
            <a:extLst>
              <a:ext uri="{FF2B5EF4-FFF2-40B4-BE49-F238E27FC236}">
                <a16:creationId xmlns:a16="http://schemas.microsoft.com/office/drawing/2014/main" id="{6BCC7B37-BD34-8FA7-FA9A-80E702664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300" y="205105"/>
            <a:ext cx="2103120" cy="1401532"/>
          </a:xfrm>
          <a:prstGeom prst="rect">
            <a:avLst/>
          </a:prstGeom>
        </p:spPr>
      </p:pic>
    </p:spTree>
    <p:extLst>
      <p:ext uri="{BB962C8B-B14F-4D97-AF65-F5344CB8AC3E}">
        <p14:creationId xmlns:p14="http://schemas.microsoft.com/office/powerpoint/2010/main" val="3231149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5BDA-EC42-8FA1-5E32-5F7FB2FB2A5A}"/>
              </a:ext>
            </a:extLst>
          </p:cNvPr>
          <p:cNvSpPr>
            <a:spLocks noGrp="1"/>
          </p:cNvSpPr>
          <p:nvPr>
            <p:ph type="title"/>
          </p:nvPr>
        </p:nvSpPr>
        <p:spPr/>
        <p:txBody>
          <a:bodyPr/>
          <a:lstStyle/>
          <a:p>
            <a:r>
              <a:rPr lang="en-US" dirty="0"/>
              <a:t>The Best Little Housekeeping Supervisor in Texas</a:t>
            </a:r>
          </a:p>
        </p:txBody>
      </p:sp>
      <p:sp>
        <p:nvSpPr>
          <p:cNvPr id="3" name="Content Placeholder 2">
            <a:extLst>
              <a:ext uri="{FF2B5EF4-FFF2-40B4-BE49-F238E27FC236}">
                <a16:creationId xmlns:a16="http://schemas.microsoft.com/office/drawing/2014/main" id="{8A31E860-C8BE-7FB7-0757-2385EDEF2C68}"/>
              </a:ext>
            </a:extLst>
          </p:cNvPr>
          <p:cNvSpPr>
            <a:spLocks noGrp="1"/>
          </p:cNvSpPr>
          <p:nvPr>
            <p:ph idx="1"/>
          </p:nvPr>
        </p:nvSpPr>
        <p:spPr>
          <a:xfrm>
            <a:off x="320040" y="2191551"/>
            <a:ext cx="9349740" cy="4472139"/>
          </a:xfrm>
        </p:spPr>
        <p:txBody>
          <a:bodyPr>
            <a:normAutofit fontScale="85000" lnSpcReduction="20000"/>
          </a:bodyPr>
          <a:lstStyle/>
          <a:p>
            <a:r>
              <a:rPr lang="en-US" dirty="0"/>
              <a:t>A Housekeeping Supervisor “hired” 33 ghost employees, which were paid more than $3M over a three-year period. </a:t>
            </a:r>
          </a:p>
          <a:p>
            <a:r>
              <a:rPr lang="en-US" dirty="0"/>
              <a:t>In addition, the Supervisor collected SSNs and used them to record actual employees working overtime under different names - and without paying overtime rates.</a:t>
            </a:r>
          </a:p>
          <a:p>
            <a:r>
              <a:rPr lang="en-US" dirty="0"/>
              <a:t>The Supervisor was a much-loved and trusted employee. They were given awards and offers for promotion, which were turned down because “I love my job.”</a:t>
            </a:r>
          </a:p>
          <a:p>
            <a:r>
              <a:rPr lang="en-US" dirty="0"/>
              <a:t>The ghost employees were “hired” by a third party using the information provided by the Supervisor, and the third party allowed the Supervisor to schedule the employees and distribute their paychecks.</a:t>
            </a:r>
          </a:p>
          <a:p>
            <a:r>
              <a:rPr lang="en-US" dirty="0"/>
              <a:t>Identified because the Supervisor forgot to change the names of those employees working with two SSNs for one pay period, leading to significant overtime costs and scrutiny from the hotel controller.</a:t>
            </a:r>
          </a:p>
        </p:txBody>
      </p:sp>
      <p:pic>
        <p:nvPicPr>
          <p:cNvPr id="5" name="Picture 4" descr="A flag on a wall&#10;&#10;AI-generated content may be incorrect.">
            <a:extLst>
              <a:ext uri="{FF2B5EF4-FFF2-40B4-BE49-F238E27FC236}">
                <a16:creationId xmlns:a16="http://schemas.microsoft.com/office/drawing/2014/main" id="{C0DAFBEA-3335-AF6E-FC75-DCFDE9520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808" y="365125"/>
            <a:ext cx="1828800" cy="1334452"/>
          </a:xfrm>
          <a:prstGeom prst="rect">
            <a:avLst/>
          </a:prstGeom>
        </p:spPr>
      </p:pic>
    </p:spTree>
    <p:extLst>
      <p:ext uri="{BB962C8B-B14F-4D97-AF65-F5344CB8AC3E}">
        <p14:creationId xmlns:p14="http://schemas.microsoft.com/office/powerpoint/2010/main" val="108125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rmorant"/>
        <a:ea typeface=""/>
        <a:cs typeface=""/>
      </a:majorFont>
      <a:minorFont>
        <a:latin typeface="Noto Serif J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651</TotalTime>
  <Words>1051</Words>
  <Application>Microsoft Macintosh PowerPoint</Application>
  <PresentationFormat>Widescreen</PresentationFormat>
  <Paragraphs>84</Paragraphs>
  <Slides>13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Cormorant</vt:lpstr>
      <vt:lpstr>Noto Serif JP</vt:lpstr>
      <vt:lpstr>Optima LT Std</vt:lpstr>
      <vt:lpstr>Roboto</vt:lpstr>
      <vt:lpstr>Office Theme</vt:lpstr>
      <vt:lpstr>Fraud Uncovered: Five Case Studies in Hotels and Restaurants </vt:lpstr>
      <vt:lpstr>Juliette Gust</vt:lpstr>
      <vt:lpstr>A Vulnerable Industry</vt:lpstr>
      <vt:lpstr>Current Impact</vt:lpstr>
      <vt:lpstr>Current Incidents</vt:lpstr>
      <vt:lpstr>Understanding the Fraud Triangle</vt:lpstr>
      <vt:lpstr>What Can We Do?</vt:lpstr>
      <vt:lpstr>The Great Sea Cucumber Caper</vt:lpstr>
      <vt:lpstr>The Best Little Housekeeping Supervisor in Texas</vt:lpstr>
      <vt:lpstr> </vt:lpstr>
      <vt:lpstr>Whatever Guest Wants, Guest Gets</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Faz</dc:creator>
  <cp:lastModifiedBy>Leora Minh-Huyen Pham</cp:lastModifiedBy>
  <cp:revision>12</cp:revision>
  <dcterms:created xsi:type="dcterms:W3CDTF">2022-07-25T17:34:42Z</dcterms:created>
  <dcterms:modified xsi:type="dcterms:W3CDTF">2025-11-13T18:47:06Z</dcterms:modified>
</cp:coreProperties>
</file>