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877" r:id="rId3"/>
    <p:sldId id="456" r:id="rId4"/>
    <p:sldId id="419" r:id="rId5"/>
    <p:sldId id="416" r:id="rId6"/>
    <p:sldId id="868" r:id="rId7"/>
    <p:sldId id="879" r:id="rId8"/>
    <p:sldId id="870" r:id="rId9"/>
    <p:sldId id="871" r:id="rId10"/>
    <p:sldId id="880" r:id="rId11"/>
    <p:sldId id="873" r:id="rId12"/>
    <p:sldId id="874" r:id="rId13"/>
    <p:sldId id="881" r:id="rId14"/>
    <p:sldId id="875" r:id="rId15"/>
    <p:sldId id="882" r:id="rId16"/>
    <p:sldId id="266" r:id="rId17"/>
    <p:sldId id="262" r:id="rId18"/>
    <p:sldId id="279" r:id="rId19"/>
    <p:sldId id="275" r:id="rId20"/>
    <p:sldId id="273" r:id="rId21"/>
    <p:sldId id="276" r:id="rId22"/>
    <p:sldId id="886" r:id="rId23"/>
    <p:sldId id="280" r:id="rId24"/>
    <p:sldId id="889" r:id="rId25"/>
    <p:sldId id="888" r:id="rId26"/>
    <p:sldId id="25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2EA"/>
    <a:srgbClr val="2E2E24"/>
    <a:srgbClr val="28492E"/>
    <a:srgbClr val="8B4D23"/>
    <a:srgbClr val="AA834B"/>
    <a:srgbClr val="F5F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1497" autoAdjust="0"/>
  </p:normalViewPr>
  <p:slideViewPr>
    <p:cSldViewPr snapToGrid="0">
      <p:cViewPr varScale="1">
        <p:scale>
          <a:sx n="117" d="100"/>
          <a:sy n="117" d="100"/>
        </p:scale>
        <p:origin x="7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68E6-86EA-40F4-B4C5-2D26DFFA4936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8939E-C2C4-4597-A184-EAD9DCFFBDB3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B407D-1C4F-47A7-99B8-86D3206E3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4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13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Health span vs life span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F9E7-9989-D34A-B360-4206FE33D4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89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Hotel bath tubs</a:t>
            </a:r>
          </a:p>
          <a:p>
            <a:r>
              <a:rPr lang="en-US" dirty="0"/>
              <a:t>Revenue management alienates our customers and turns them into competitors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F9E7-9989-D34A-B360-4206FE33D4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44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997254-C573-4DA2-BEFD-0B958FA3820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869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997254-C573-4DA2-BEFD-0B958FA3820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335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25267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92442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digital clock with 1 minute – bring on a click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407D-1C4F-47A7-99B8-86D3206E38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18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7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3272"/>
            <a:ext cx="9144000" cy="694113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F4F2E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15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16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325563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3284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0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614087"/>
            <a:ext cx="525780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1" y="509187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2033695"/>
            <a:ext cx="5009147" cy="390776"/>
          </a:xfrm>
        </p:spPr>
        <p:txBody>
          <a:bodyPr anchor="t">
            <a:normAutofit/>
          </a:bodyPr>
          <a:lstStyle>
            <a:lvl1pPr marL="0" indent="0">
              <a:buNone/>
              <a:defRPr sz="14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69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589463"/>
            <a:ext cx="6845969" cy="15001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4F2E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36431" y="1118940"/>
            <a:ext cx="2719138" cy="2045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64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page Image and Content Nav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516098-BAD0-92D2-314C-38B79041FAC3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1" dirty="0"/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DCADBB2-9015-95DC-AFE3-C4B2D9AAED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23" y="5268893"/>
            <a:ext cx="5277600" cy="13827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8BBCC-612F-5E19-DAF9-AA496A17ED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63110" y="707367"/>
            <a:ext cx="4804913" cy="5469597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9BBF1-7DD0-4A72-8D69-3E53B8CC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2C66415-6782-4C59-9820-4FD3431ABF7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940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F2DC9-3F72-4650-86E8-5AF5803D91A8}" type="datetime1">
              <a:rPr lang="en-US"/>
              <a:pPr>
                <a:defRPr/>
              </a:pPr>
              <a:t>11/13/25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03350" y="6356350"/>
            <a:ext cx="65928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Wyndham University | Training Presentation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4524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31143-CA38-4567-9BD4-1505948ACF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71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3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545"/>
            <a:ext cx="10515600" cy="435133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14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545"/>
            <a:ext cx="10515600" cy="435133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42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33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54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80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11/13/25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51" r:id="rId21"/>
    <p:sldLayoutId id="2147483677" r:id="rId22"/>
    <p:sldLayoutId id="2147483678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hospitalitylawyer.com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40DEC5F-0468-E2C2-9C55-CADDA13565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Optima" panose="02000503060000020004" pitchFamily="2" charset="0"/>
              </a:rPr>
              <a:t>Emotional Intelligence for Lawyers and Entrepreneurs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B380C48B-47E5-4DB4-08F9-F30237FE79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Optima" panose="02000503060000020004" pitchFamily="2" charset="0"/>
              </a:rPr>
              <a:t>Stephen Barth</a:t>
            </a:r>
          </a:p>
        </p:txBody>
      </p:sp>
    </p:spTree>
    <p:extLst>
      <p:ext uri="{BB962C8B-B14F-4D97-AF65-F5344CB8AC3E}">
        <p14:creationId xmlns:p14="http://schemas.microsoft.com/office/powerpoint/2010/main" val="2858819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30572BA8-5A44-A083-1862-3FD93F651670}"/>
              </a:ext>
            </a:extLst>
          </p:cNvPr>
          <p:cNvSpPr txBox="1"/>
          <p:nvPr/>
        </p:nvSpPr>
        <p:spPr>
          <a:xfrm>
            <a:off x="1428596" y="1380016"/>
            <a:ext cx="459808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spc="111" dirty="0">
                <a:solidFill>
                  <a:srgbClr val="F5F2EB"/>
                </a:solidFill>
                <a:latin typeface="Optima" panose="02000503060000020004" pitchFamily="2" charset="0"/>
              </a:rPr>
              <a:t>People</a:t>
            </a:r>
          </a:p>
          <a:p>
            <a:pPr algn="ctr"/>
            <a:r>
              <a:rPr lang="en-US" sz="8000" b="1" spc="111" dirty="0">
                <a:solidFill>
                  <a:srgbClr val="F5F2EB"/>
                </a:solidFill>
                <a:latin typeface="Optima" panose="02000503060000020004" pitchFamily="2" charset="0"/>
                <a:ea typeface="Cormorant 3"/>
                <a:cs typeface="Dubai" panose="020B0503030403030204" pitchFamily="34" charset="-78"/>
                <a:sym typeface="Cormorant 3"/>
              </a:rPr>
              <a:t>&amp;</a:t>
            </a:r>
          </a:p>
          <a:p>
            <a:pPr algn="ctr"/>
            <a:r>
              <a:rPr lang="en-US" sz="8000" b="1" spc="111" dirty="0">
                <a:solidFill>
                  <a:srgbClr val="F5F2EB"/>
                </a:solidFill>
                <a:latin typeface="Optima" panose="02000503060000020004" pitchFamily="2" charset="0"/>
                <a:ea typeface="Cormorant 3"/>
                <a:cs typeface="Dubai" panose="020B0503030403030204" pitchFamily="34" charset="-78"/>
                <a:sym typeface="Cormorant 3"/>
              </a:rPr>
              <a:t>Culture</a:t>
            </a:r>
            <a:endParaRPr lang="en-US" sz="5400" dirty="0">
              <a:solidFill>
                <a:srgbClr val="F5F2EB"/>
              </a:solidFill>
              <a:latin typeface="Optima" panose="02000503060000020004" pitchFamily="2" charset="0"/>
              <a:ea typeface="Cormorant 3"/>
              <a:cs typeface="Dubai" panose="020B0503030403030204" pitchFamily="34" charset="-78"/>
              <a:sym typeface="Cormorant 3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EE6F88-DEE2-FC68-11A6-49101A236B5C}"/>
              </a:ext>
            </a:extLst>
          </p:cNvPr>
          <p:cNvSpPr/>
          <p:nvPr/>
        </p:nvSpPr>
        <p:spPr>
          <a:xfrm>
            <a:off x="7036977" y="1905875"/>
            <a:ext cx="3505200" cy="2641600"/>
          </a:xfrm>
          <a:prstGeom prst="rect">
            <a:avLst/>
          </a:prstGeom>
          <a:solidFill>
            <a:srgbClr val="F5F2EB"/>
          </a:solidFill>
          <a:ln w="127000">
            <a:solidFill>
              <a:srgbClr val="AA83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Delta Air lines Logo, symbol, meaning, history, PNG, brand">
            <a:extLst>
              <a:ext uri="{FF2B5EF4-FFF2-40B4-BE49-F238E27FC236}">
                <a16:creationId xmlns:a16="http://schemas.microsoft.com/office/drawing/2014/main" id="{589D4B89-457F-2872-63E7-DBA5AF966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643" y="2470897"/>
            <a:ext cx="257386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99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E81B5E-3899-C7C4-7AAF-9AEFD41D41D9}"/>
              </a:ext>
            </a:extLst>
          </p:cNvPr>
          <p:cNvSpPr/>
          <p:nvPr/>
        </p:nvSpPr>
        <p:spPr>
          <a:xfrm>
            <a:off x="-124931" y="4564385"/>
            <a:ext cx="12441861" cy="2478157"/>
          </a:xfrm>
          <a:prstGeom prst="rect">
            <a:avLst/>
          </a:prstGeom>
          <a:solidFill>
            <a:srgbClr val="8B4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/>
          <p:cNvSpPr/>
          <p:nvPr/>
        </p:nvSpPr>
        <p:spPr>
          <a:xfrm>
            <a:off x="-37826" y="1"/>
            <a:ext cx="12229826" cy="4571999"/>
          </a:xfrm>
          <a:prstGeom prst="rect">
            <a:avLst/>
          </a:prstGeom>
          <a:solidFill>
            <a:srgbClr val="2E2E24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>
            <a:off x="0" y="518160"/>
            <a:ext cx="12192000" cy="0"/>
          </a:xfrm>
          <a:prstGeom prst="line">
            <a:avLst/>
          </a:prstGeom>
          <a:ln w="19050" cap="flat">
            <a:solidFill>
              <a:srgbClr val="CFD2D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1BD12-7353-F71C-0515-E6B9D1F81A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475">
            <a:off x="8907712" y="3620956"/>
            <a:ext cx="4523870" cy="452387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-37826" y="5595944"/>
            <a:ext cx="10882912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6000" b="1" spc="111" dirty="0">
                <a:solidFill>
                  <a:srgbClr val="F4F2EA"/>
                </a:solidFill>
                <a:latin typeface="Optima" panose="02000503060000020004" pitchFamily="2" charset="0"/>
              </a:rPr>
              <a:t>ARTIFICIAL INTELLIGENCE</a:t>
            </a:r>
            <a:endParaRPr lang="en-US" sz="5400" dirty="0">
              <a:solidFill>
                <a:srgbClr val="F4F2EA"/>
              </a:solidFill>
              <a:latin typeface="Optima" panose="02000503060000020004" pitchFamily="2" charset="0"/>
              <a:ea typeface="Cormorant 3"/>
              <a:cs typeface="Dubai" panose="020B0503030403030204" pitchFamily="34" charset="-78"/>
              <a:sym typeface="Cormorant 3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B3542C2-B64F-08EE-D5D8-80E7393407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t="19652" r="25" b="30310"/>
          <a:stretch/>
        </p:blipFill>
        <p:spPr>
          <a:xfrm>
            <a:off x="0" y="-628520"/>
            <a:ext cx="12192000" cy="574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88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DD3150-6704-4756-CFA5-95A418BBB0FC}"/>
              </a:ext>
            </a:extLst>
          </p:cNvPr>
          <p:cNvSpPr/>
          <p:nvPr/>
        </p:nvSpPr>
        <p:spPr>
          <a:xfrm>
            <a:off x="-124931" y="4564385"/>
            <a:ext cx="12441861" cy="2478157"/>
          </a:xfrm>
          <a:prstGeom prst="rect">
            <a:avLst/>
          </a:prstGeom>
          <a:solidFill>
            <a:srgbClr val="2849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/>
          <p:cNvSpPr/>
          <p:nvPr/>
        </p:nvSpPr>
        <p:spPr>
          <a:xfrm>
            <a:off x="-37826" y="1"/>
            <a:ext cx="12229826" cy="4571999"/>
          </a:xfrm>
          <a:prstGeom prst="rect">
            <a:avLst/>
          </a:prstGeom>
          <a:solidFill>
            <a:srgbClr val="2E2E24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AutoShape 3"/>
          <p:cNvSpPr/>
          <p:nvPr/>
        </p:nvSpPr>
        <p:spPr>
          <a:xfrm>
            <a:off x="0" y="518160"/>
            <a:ext cx="12192000" cy="0"/>
          </a:xfrm>
          <a:prstGeom prst="line">
            <a:avLst/>
          </a:prstGeom>
          <a:ln w="19050" cap="flat">
            <a:solidFill>
              <a:srgbClr val="CFD2D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37826" y="5595944"/>
            <a:ext cx="10882912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6000" b="1" spc="111" dirty="0">
                <a:solidFill>
                  <a:srgbClr val="F4F2EA"/>
                </a:solidFill>
                <a:latin typeface="Optima" panose="02000503060000020004" pitchFamily="2" charset="0"/>
              </a:rPr>
              <a:t>MACHINE LEARNING</a:t>
            </a:r>
            <a:endParaRPr lang="en-US" sz="5400" dirty="0">
              <a:solidFill>
                <a:srgbClr val="F4F2EA"/>
              </a:solidFill>
              <a:latin typeface="Optima" panose="02000503060000020004" pitchFamily="2" charset="0"/>
              <a:ea typeface="Cormorant 3"/>
              <a:cs typeface="Dubai" panose="020B0503030403030204" pitchFamily="34" charset="-78"/>
              <a:sym typeface="Cormorant 3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728BC-E066-695F-9AEB-6E7BF2AAF8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5475">
            <a:off x="8907712" y="3620956"/>
            <a:ext cx="4523870" cy="4523870"/>
          </a:xfrm>
          <a:prstGeom prst="rect">
            <a:avLst/>
          </a:prstGeom>
        </p:spPr>
      </p:pic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8833B5D6-EC66-F10B-B3C0-6AC44D3ACC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9" b="35079"/>
          <a:stretch/>
        </p:blipFill>
        <p:spPr>
          <a:xfrm>
            <a:off x="-50800" y="-25400"/>
            <a:ext cx="12293595" cy="526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30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B34BAB-E095-50FD-010E-22072F1B4407}"/>
              </a:ext>
            </a:extLst>
          </p:cNvPr>
          <p:cNvGrpSpPr/>
          <p:nvPr/>
        </p:nvGrpSpPr>
        <p:grpSpPr>
          <a:xfrm>
            <a:off x="2304803" y="-177800"/>
            <a:ext cx="7582395" cy="6756400"/>
            <a:chOff x="4628407" y="723900"/>
            <a:chExt cx="9031185" cy="78768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0EBEF5A-9107-B824-A2D8-577CFDFF25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63" t="74659" r="22273"/>
            <a:stretch/>
          </p:blipFill>
          <p:spPr bwMode="auto">
            <a:xfrm>
              <a:off x="4628407" y="6134100"/>
              <a:ext cx="9031185" cy="2466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0F40A42-7DF4-58B5-1309-6FA1CE1706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63" r="22273" b="45303"/>
            <a:stretch/>
          </p:blipFill>
          <p:spPr bwMode="auto">
            <a:xfrm>
              <a:off x="4628407" y="723900"/>
              <a:ext cx="9031185" cy="5324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1509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C97B0D-93C4-2FF5-707A-77FB6DA219C6}"/>
              </a:ext>
            </a:extLst>
          </p:cNvPr>
          <p:cNvGrpSpPr/>
          <p:nvPr/>
        </p:nvGrpSpPr>
        <p:grpSpPr>
          <a:xfrm>
            <a:off x="2540000" y="-20983"/>
            <a:ext cx="10020404" cy="6985000"/>
            <a:chOff x="3200400" y="1409700"/>
            <a:chExt cx="12383850" cy="857844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555F841-5B43-0E4E-C3F3-B83B12A30631}"/>
                </a:ext>
              </a:extLst>
            </p:cNvPr>
            <p:cNvGrpSpPr/>
            <p:nvPr/>
          </p:nvGrpSpPr>
          <p:grpSpPr>
            <a:xfrm>
              <a:off x="3200400" y="1409700"/>
              <a:ext cx="12383850" cy="8578448"/>
              <a:chOff x="4267199" y="3162300"/>
              <a:chExt cx="10097133" cy="6902738"/>
            </a:xfrm>
          </p:grpSpPr>
          <p:pic>
            <p:nvPicPr>
              <p:cNvPr id="13" name="Picture 6" descr="https://asgard.vc/wp-content/uploads/2014/12/accelerating-growth-in-technology-asgard.vc_.png">
                <a:extLst>
                  <a:ext uri="{FF2B5EF4-FFF2-40B4-BE49-F238E27FC236}">
                    <a16:creationId xmlns:a16="http://schemas.microsoft.com/office/drawing/2014/main" id="{E2B6A234-3906-08CA-BD63-52CA75ACD2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7199" y="3162300"/>
                <a:ext cx="9862473" cy="69027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96AFD8-C61C-7647-1723-CDDD346D033D}"/>
                  </a:ext>
                </a:extLst>
              </p:cNvPr>
              <p:cNvSpPr txBox="1"/>
              <p:nvPr/>
            </p:nvSpPr>
            <p:spPr>
              <a:xfrm>
                <a:off x="13068932" y="3357790"/>
                <a:ext cx="1295400" cy="374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33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Streaming</a:t>
                </a:r>
              </a:p>
              <a:p>
                <a:r>
                  <a:rPr lang="en-US" sz="933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The Cloud</a:t>
                </a:r>
                <a:endPara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04C697D-F633-02F1-0B65-C51E482CA286}"/>
                  </a:ext>
                </a:extLst>
              </p:cNvPr>
              <p:cNvSpPr/>
              <p:nvPr/>
            </p:nvSpPr>
            <p:spPr>
              <a:xfrm>
                <a:off x="13005661" y="3530142"/>
                <a:ext cx="100739" cy="89357"/>
              </a:xfrm>
              <a:prstGeom prst="ellipse">
                <a:avLst/>
              </a:prstGeom>
              <a:solidFill>
                <a:srgbClr val="E8984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3C06C20-4E2E-4D0E-BCE4-3F8EF22B0A36}"/>
                  </a:ext>
                </a:extLst>
              </p:cNvPr>
              <p:cNvSpPr/>
              <p:nvPr/>
            </p:nvSpPr>
            <p:spPr>
              <a:xfrm>
                <a:off x="13005661" y="3392113"/>
                <a:ext cx="100739" cy="89357"/>
              </a:xfrm>
              <a:prstGeom prst="ellipse">
                <a:avLst/>
              </a:prstGeom>
              <a:solidFill>
                <a:srgbClr val="E8984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0A38F9B-9F18-1303-693E-CA680FA97CE7}"/>
                </a:ext>
              </a:extLst>
            </p:cNvPr>
            <p:cNvSpPr/>
            <p:nvPr/>
          </p:nvSpPr>
          <p:spPr>
            <a:xfrm>
              <a:off x="13951580" y="1545081"/>
              <a:ext cx="123554" cy="111049"/>
            </a:xfrm>
            <a:prstGeom prst="ellipse">
              <a:avLst/>
            </a:prstGeom>
            <a:solidFill>
              <a:srgbClr val="E898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8285C9-5627-412D-B780-94940270FB47}"/>
                </a:ext>
              </a:extLst>
            </p:cNvPr>
            <p:cNvSpPr txBox="1"/>
            <p:nvPr/>
          </p:nvSpPr>
          <p:spPr>
            <a:xfrm>
              <a:off x="13727378" y="1409700"/>
              <a:ext cx="381001" cy="28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33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78B354-1967-4100-C2BF-A300A4BC05CC}"/>
                </a:ext>
              </a:extLst>
            </p:cNvPr>
            <p:cNvSpPr/>
            <p:nvPr/>
          </p:nvSpPr>
          <p:spPr>
            <a:xfrm>
              <a:off x="3376426" y="9486900"/>
              <a:ext cx="3886200" cy="381000"/>
            </a:xfrm>
            <a:prstGeom prst="rect">
              <a:avLst/>
            </a:prstGeom>
            <a:noFill/>
            <a:ln w="76200">
              <a:solidFill>
                <a:srgbClr val="E8984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FEA17B-9640-9979-08B5-41E89F563669}"/>
                </a:ext>
              </a:extLst>
            </p:cNvPr>
            <p:cNvSpPr/>
            <p:nvPr/>
          </p:nvSpPr>
          <p:spPr>
            <a:xfrm>
              <a:off x="7338826" y="9486900"/>
              <a:ext cx="2438400" cy="381000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F338D4-6E14-8264-3ED1-8F27D0AFD4C2}"/>
                </a:ext>
              </a:extLst>
            </p:cNvPr>
            <p:cNvSpPr/>
            <p:nvPr/>
          </p:nvSpPr>
          <p:spPr>
            <a:xfrm>
              <a:off x="9853426" y="9486900"/>
              <a:ext cx="1524000" cy="38100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6">
            <a:extLst>
              <a:ext uri="{FF2B5EF4-FFF2-40B4-BE49-F238E27FC236}">
                <a16:creationId xmlns:a16="http://schemas.microsoft.com/office/drawing/2014/main" id="{6B24FE8C-3A32-EDDA-7DEE-B9C540EF5779}"/>
              </a:ext>
            </a:extLst>
          </p:cNvPr>
          <p:cNvSpPr txBox="1"/>
          <p:nvPr/>
        </p:nvSpPr>
        <p:spPr>
          <a:xfrm rot="16200000">
            <a:off x="-1681368" y="2615944"/>
            <a:ext cx="5617818" cy="1404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6"/>
              </a:lnSpc>
            </a:pPr>
            <a:r>
              <a:rPr lang="en-US" sz="3600" spc="101" dirty="0">
                <a:solidFill>
                  <a:srgbClr val="F5F2EB"/>
                </a:solidFill>
                <a:latin typeface="Optima" panose="02000503060000020004" pitchFamily="2" charset="0"/>
              </a:rPr>
              <a:t>Exponential Progression of Technology</a:t>
            </a:r>
          </a:p>
        </p:txBody>
      </p:sp>
    </p:spTree>
    <p:extLst>
      <p:ext uri="{BB962C8B-B14F-4D97-AF65-F5344CB8AC3E}">
        <p14:creationId xmlns:p14="http://schemas.microsoft.com/office/powerpoint/2010/main" val="743333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5050917A-9D5C-44B3-4823-5A5851FA3A25}"/>
              </a:ext>
            </a:extLst>
          </p:cNvPr>
          <p:cNvSpPr txBox="1"/>
          <p:nvPr/>
        </p:nvSpPr>
        <p:spPr>
          <a:xfrm>
            <a:off x="743938" y="1479433"/>
            <a:ext cx="10882912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spc="295" dirty="0">
                <a:solidFill>
                  <a:srgbClr val="F5F2EB"/>
                </a:solidFill>
                <a:latin typeface="Optima" panose="02000503060000020004" pitchFamily="2" charset="0"/>
              </a:rPr>
              <a:t>Infinite Variables</a:t>
            </a:r>
          </a:p>
          <a:p>
            <a:pPr algn="ctr"/>
            <a:r>
              <a:rPr lang="en-US" sz="6000" spc="295" dirty="0">
                <a:solidFill>
                  <a:srgbClr val="F5F2EB"/>
                </a:solidFill>
                <a:latin typeface="Optima" panose="02000503060000020004" pitchFamily="2" charset="0"/>
              </a:rPr>
              <a:t>but</a:t>
            </a:r>
          </a:p>
          <a:p>
            <a:pPr algn="ctr"/>
            <a:r>
              <a:rPr lang="en-US" sz="6000" spc="295" dirty="0">
                <a:solidFill>
                  <a:srgbClr val="F5F2EB"/>
                </a:solidFill>
                <a:latin typeface="Optima" panose="02000503060000020004" pitchFamily="2" charset="0"/>
              </a:rPr>
              <a:t>the Primary Constant is Change</a:t>
            </a:r>
          </a:p>
        </p:txBody>
      </p:sp>
    </p:spTree>
    <p:extLst>
      <p:ext uri="{BB962C8B-B14F-4D97-AF65-F5344CB8AC3E}">
        <p14:creationId xmlns:p14="http://schemas.microsoft.com/office/powerpoint/2010/main" val="3323024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175AF85A-1A33-4419-DB94-0C62337A33EA}"/>
              </a:ext>
            </a:extLst>
          </p:cNvPr>
          <p:cNvSpPr txBox="1"/>
          <p:nvPr/>
        </p:nvSpPr>
        <p:spPr>
          <a:xfrm>
            <a:off x="846421" y="2477025"/>
            <a:ext cx="2315583" cy="133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</a:pPr>
            <a:r>
              <a:rPr lang="en-US" sz="8799" dirty="0">
                <a:solidFill>
                  <a:schemeClr val="bg1"/>
                </a:solidFill>
                <a:latin typeface="Optima" panose="02000503060000020004" pitchFamily="2" charset="0"/>
                <a:ea typeface="Cormorant Garamond Medium"/>
                <a:cs typeface="Cormorant Garamond Medium"/>
                <a:sym typeface="Cormorant Garamond Medium"/>
              </a:rPr>
              <a:t>EI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F4C3C130-C161-F657-BF3F-6CA6CC4BCE6E}"/>
              </a:ext>
            </a:extLst>
          </p:cNvPr>
          <p:cNvSpPr txBox="1"/>
          <p:nvPr/>
        </p:nvSpPr>
        <p:spPr>
          <a:xfrm>
            <a:off x="2647908" y="2350373"/>
            <a:ext cx="2315583" cy="158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0"/>
              </a:lnSpc>
            </a:pPr>
            <a:r>
              <a:rPr lang="en-US" sz="10400" b="1" dirty="0">
                <a:solidFill>
                  <a:schemeClr val="bg1"/>
                </a:solidFill>
                <a:latin typeface="Optima" panose="02000503060000020004" pitchFamily="2" charset="0"/>
                <a:ea typeface="Cormorant Garamond Medium Bold"/>
                <a:cs typeface="Cormorant Garamond Medium Bold"/>
                <a:sym typeface="Cormorant Garamond Medium Bold"/>
              </a:rPr>
              <a:t>=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08A9646-885E-A648-153B-3621A72EFE6C}"/>
              </a:ext>
            </a:extLst>
          </p:cNvPr>
          <p:cNvSpPr txBox="1"/>
          <p:nvPr/>
        </p:nvSpPr>
        <p:spPr>
          <a:xfrm>
            <a:off x="4062715" y="732566"/>
            <a:ext cx="8360780" cy="4825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400" dirty="0">
                <a:solidFill>
                  <a:schemeClr val="bg1"/>
                </a:solidFill>
                <a:latin typeface="Optima" panose="02000503060000020004" pitchFamily="2" charset="0"/>
                <a:ea typeface="Cormorant Garamond Medium"/>
                <a:cs typeface="Cormorant Garamond Medium"/>
                <a:sym typeface="Cormorant Garamond Medium"/>
              </a:rPr>
              <a:t>Enhanced Personal and Professional Relationships for Lawyers and Entrepreneurs</a:t>
            </a:r>
          </a:p>
        </p:txBody>
      </p:sp>
    </p:spTree>
    <p:extLst>
      <p:ext uri="{BB962C8B-B14F-4D97-AF65-F5344CB8AC3E}">
        <p14:creationId xmlns:p14="http://schemas.microsoft.com/office/powerpoint/2010/main" val="2925000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5BDA-EC42-8FA1-5E32-5F7FB2FB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tima" panose="02000503060000020004" pitchFamily="2" charset="0"/>
              </a:rPr>
              <a:t>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1E860-C8BE-7FB7-0757-2385EDEF2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8161421" cy="11368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8000" dirty="0">
                <a:latin typeface="Optima" panose="02000503060000020004" pitchFamily="2" charset="0"/>
              </a:rPr>
              <a:t>One Minute a day</a:t>
            </a:r>
          </a:p>
        </p:txBody>
      </p:sp>
      <p:pic>
        <p:nvPicPr>
          <p:cNvPr id="1026" name="Picture 2" descr="Digital Clock Videos">
            <a:extLst>
              <a:ext uri="{FF2B5EF4-FFF2-40B4-BE49-F238E27FC236}">
                <a16:creationId xmlns:a16="http://schemas.microsoft.com/office/drawing/2014/main" id="{94E40E15-9DAB-C8E0-DCFF-50A80F61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21496"/>
            <a:ext cx="8814169" cy="495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2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BBB9EF6E-C990-C326-E744-370FCC638AB5}"/>
              </a:ext>
            </a:extLst>
          </p:cNvPr>
          <p:cNvSpPr txBox="1"/>
          <p:nvPr/>
        </p:nvSpPr>
        <p:spPr>
          <a:xfrm>
            <a:off x="742120" y="1504547"/>
            <a:ext cx="11213059" cy="3213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latin typeface="Optima" panose="02000503060000020004" pitchFamily="2" charset="0"/>
                <a:ea typeface="Cormorant Garamond Medium"/>
                <a:cs typeface="Cormorant Garamond Medium"/>
                <a:sym typeface="Cormorant Garamond Medium"/>
              </a:rPr>
              <a:t>Rescript - from our habitual reactions currently embedded in our subconscious -  into proactive responses</a:t>
            </a:r>
          </a:p>
        </p:txBody>
      </p:sp>
    </p:spTree>
    <p:extLst>
      <p:ext uri="{BB962C8B-B14F-4D97-AF65-F5344CB8AC3E}">
        <p14:creationId xmlns:p14="http://schemas.microsoft.com/office/powerpoint/2010/main" val="99950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599A36B2-77C2-D2BC-C35E-27ADC335EA98}"/>
              </a:ext>
            </a:extLst>
          </p:cNvPr>
          <p:cNvSpPr/>
          <p:nvPr/>
        </p:nvSpPr>
        <p:spPr>
          <a:xfrm>
            <a:off x="0" y="543260"/>
            <a:ext cx="12192000" cy="3595603"/>
          </a:xfrm>
          <a:custGeom>
            <a:avLst/>
            <a:gdLst/>
            <a:ahLst/>
            <a:cxnLst/>
            <a:rect l="l" t="t" r="r" b="b"/>
            <a:pathLst>
              <a:path w="16230600" h="5051774">
                <a:moveTo>
                  <a:pt x="0" y="0"/>
                </a:moveTo>
                <a:lnTo>
                  <a:pt x="16230600" y="0"/>
                </a:lnTo>
                <a:lnTo>
                  <a:pt x="16230600" y="5051774"/>
                </a:lnTo>
                <a:lnTo>
                  <a:pt x="0" y="5051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AD38A75C-01C3-9205-61EC-A92167FF8CC9}"/>
              </a:ext>
            </a:extLst>
          </p:cNvPr>
          <p:cNvSpPr txBox="1"/>
          <p:nvPr/>
        </p:nvSpPr>
        <p:spPr>
          <a:xfrm>
            <a:off x="178633" y="4792287"/>
            <a:ext cx="532565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Optima" panose="02000503060000020004" pitchFamily="2" charset="0"/>
                <a:ea typeface="Cormorant Garamond Medium"/>
                <a:cs typeface="Cormorant Garamond Medium"/>
                <a:sym typeface="Cormorant Garamond Medium"/>
              </a:rPr>
              <a:t>EMOTIONAL COMPETENCE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B7184980-4C2B-62A2-41B3-CCADBC79699E}"/>
              </a:ext>
            </a:extLst>
          </p:cNvPr>
          <p:cNvSpPr txBox="1"/>
          <p:nvPr/>
        </p:nvSpPr>
        <p:spPr>
          <a:xfrm>
            <a:off x="5279430" y="4398462"/>
            <a:ext cx="5325650" cy="2141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150000"/>
              </a:lnSpc>
              <a:buClr>
                <a:srgbClr val="AA834B"/>
              </a:buClr>
              <a:buFont typeface="Wingdings" pitchFamily="2" charset="2"/>
              <a:buChar char="v"/>
            </a:pPr>
            <a:r>
              <a:rPr lang="en-US" sz="3200" dirty="0">
                <a:solidFill>
                  <a:srgbClr val="FFFFFF"/>
                </a:solidFill>
                <a:latin typeface="Optima" panose="02000503060000020004" pitchFamily="2" charset="0"/>
                <a:ea typeface="Cormorant Garamond Medium"/>
                <a:cs typeface="Cormorant Garamond Medium"/>
                <a:sym typeface="Cormorant Garamond Medium"/>
              </a:rPr>
              <a:t>SELF AWARENESS</a:t>
            </a:r>
          </a:p>
          <a:p>
            <a:pPr marL="457200" indent="-457200" algn="l">
              <a:lnSpc>
                <a:spcPct val="150000"/>
              </a:lnSpc>
              <a:buClr>
                <a:srgbClr val="AA834B"/>
              </a:buClr>
              <a:buFont typeface="Wingdings" pitchFamily="2" charset="2"/>
              <a:buChar char="v"/>
            </a:pPr>
            <a:r>
              <a:rPr lang="en-US" sz="3200" dirty="0">
                <a:solidFill>
                  <a:srgbClr val="FFFFFF"/>
                </a:solidFill>
                <a:latin typeface="Optima" panose="02000503060000020004" pitchFamily="2" charset="0"/>
                <a:ea typeface="Cormorant Garamond Medium"/>
                <a:cs typeface="Cormorant Garamond Medium"/>
                <a:sym typeface="Cormorant Garamond Medium"/>
              </a:rPr>
              <a:t>OUR EMOTIONS</a:t>
            </a:r>
          </a:p>
          <a:p>
            <a:pPr marL="457200" indent="-457200" algn="l">
              <a:lnSpc>
                <a:spcPct val="150000"/>
              </a:lnSpc>
              <a:buClr>
                <a:srgbClr val="AA834B"/>
              </a:buClr>
              <a:buFont typeface="Wingdings" pitchFamily="2" charset="2"/>
              <a:buChar char="v"/>
            </a:pPr>
            <a:r>
              <a:rPr lang="en-US" sz="3200" dirty="0">
                <a:solidFill>
                  <a:srgbClr val="FFFFFF"/>
                </a:solidFill>
                <a:latin typeface="Optima" panose="02000503060000020004" pitchFamily="2" charset="0"/>
                <a:ea typeface="Cormorant Garamond Medium"/>
                <a:cs typeface="Cormorant Garamond Medium"/>
                <a:sym typeface="Cormorant Garamond Medium"/>
              </a:rPr>
              <a:t>OUR REACTIONS</a:t>
            </a:r>
            <a:endParaRPr lang="en-US" sz="3200" dirty="0">
              <a:solidFill>
                <a:schemeClr val="bg1"/>
              </a:solidFill>
              <a:latin typeface="Optima" panose="02000503060000020004" pitchFamily="2" charset="0"/>
              <a:ea typeface="Cormorant Garamond Medium"/>
              <a:cs typeface="Cormorant Garamond Medium"/>
              <a:sym typeface="Cormorant Garamo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09964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tima" panose="02000503060000020004" pitchFamily="2" charset="0"/>
              </a:rPr>
              <a:t>Stephen Barth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C1883C4-77E9-1C45-4D95-1CFEAB13F6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r="5335"/>
          <a:stretch>
            <a:fillRect/>
          </a:stretch>
        </p:blipFill>
        <p:spPr/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79B304BB-B488-6438-1F38-18E450E70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pc="190" dirty="0">
                <a:latin typeface="Dubai" panose="020B0503030403030204" pitchFamily="34" charset="-78"/>
                <a:cs typeface="Dubai" panose="020B0503030403030204" pitchFamily="34" charset="-78"/>
              </a:rPr>
              <a:t>FOUNDER, HOSPITALITYLAWYER.COM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6FA43C-07B0-C70B-CB10-19F378C5BA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pc="190" dirty="0">
                <a:latin typeface="Dubai" panose="020B0503030403030204" pitchFamily="34" charset="-78"/>
                <a:cs typeface="Dubai" panose="020B0503030403030204" pitchFamily="34" charset="-78"/>
              </a:rPr>
              <a:t>HOUSTON, TX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142DA-7F49-4DD2-8216-9F317523F23D}"/>
              </a:ext>
            </a:extLst>
          </p:cNvPr>
          <p:cNvSpPr/>
          <p:nvPr/>
        </p:nvSpPr>
        <p:spPr>
          <a:xfrm>
            <a:off x="5823284" y="2424471"/>
            <a:ext cx="6368716" cy="4248884"/>
          </a:xfrm>
          <a:prstGeom prst="rect">
            <a:avLst/>
          </a:prstGeom>
          <a:solidFill>
            <a:srgbClr val="2E2E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2C530B-E72F-9B97-A579-D7DDF6E49076}"/>
              </a:ext>
            </a:extLst>
          </p:cNvPr>
          <p:cNvCxnSpPr/>
          <p:nvPr/>
        </p:nvCxnSpPr>
        <p:spPr>
          <a:xfrm>
            <a:off x="5823284" y="2812649"/>
            <a:ext cx="6368716" cy="0"/>
          </a:xfrm>
          <a:prstGeom prst="line">
            <a:avLst/>
          </a:prstGeom>
          <a:ln>
            <a:solidFill>
              <a:srgbClr val="AA83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696F4D-2DC0-1AF6-8370-3D986C0348B0}"/>
              </a:ext>
            </a:extLst>
          </p:cNvPr>
          <p:cNvCxnSpPr/>
          <p:nvPr/>
        </p:nvCxnSpPr>
        <p:spPr>
          <a:xfrm>
            <a:off x="5823284" y="4307712"/>
            <a:ext cx="6368716" cy="0"/>
          </a:xfrm>
          <a:prstGeom prst="line">
            <a:avLst/>
          </a:prstGeom>
          <a:ln>
            <a:solidFill>
              <a:srgbClr val="AA83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F28B399E-E051-3034-1F4B-102738E62EC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95999" y="3113175"/>
            <a:ext cx="5257800" cy="894012"/>
          </a:xfrm>
        </p:spPr>
        <p:txBody>
          <a:bodyPr>
            <a:normAutofit/>
          </a:bodyPr>
          <a:lstStyle/>
          <a:p>
            <a:r>
              <a:rPr lang="en-US" sz="1800" b="0" i="0" dirty="0">
                <a:solidFill>
                  <a:srgbClr val="F4F2EA"/>
                </a:solidFill>
                <a:effectLst/>
                <a:latin typeface="Optima" panose="02000503060000020004" pitchFamily="2" charset="0"/>
              </a:rPr>
              <a:t>Author of Hospitality Law and coauthor of Restaurant Law Basics.</a:t>
            </a:r>
            <a:endParaRPr lang="en-US" dirty="0">
              <a:latin typeface="Optima" panose="02000503060000020004" pitchFamily="2" charset="0"/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71BE2C42-99AD-E5AE-C8C4-D4D206F8D6B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095999" y="4723985"/>
            <a:ext cx="5257800" cy="894012"/>
          </a:xfrm>
        </p:spPr>
        <p:txBody>
          <a:bodyPr>
            <a:normAutofit/>
          </a:bodyPr>
          <a:lstStyle/>
          <a:p>
            <a:r>
              <a:rPr lang="en-US" sz="1800" b="0" i="0" dirty="0">
                <a:solidFill>
                  <a:srgbClr val="F4F2EA"/>
                </a:solidFill>
                <a:effectLst/>
                <a:latin typeface="Optima" panose="02000503060000020004" pitchFamily="2" charset="0"/>
              </a:rPr>
              <a:t>An attorney and Founder 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of 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Optima" panose="0200050306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HospitalityLawyer.com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, the </a:t>
            </a:r>
            <a:r>
              <a:rPr lang="en-US" sz="1800" b="0" i="0" dirty="0">
                <a:solidFill>
                  <a:srgbClr val="F4F2EA"/>
                </a:solidFill>
                <a:effectLst/>
                <a:latin typeface="Optima" panose="02000503060000020004" pitchFamily="2" charset="0"/>
              </a:rPr>
              <a:t>annual Hospitality Law Conference series, and the Global Travel Risk Summit Series.</a:t>
            </a:r>
            <a:endParaRPr lang="en-US" dirty="0">
              <a:latin typeface="Optima" panose="02000503060000020004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91F93D-645A-19CE-E252-BF5DBE7C75CD}"/>
              </a:ext>
            </a:extLst>
          </p:cNvPr>
          <p:cNvCxnSpPr/>
          <p:nvPr/>
        </p:nvCxnSpPr>
        <p:spPr>
          <a:xfrm>
            <a:off x="5823284" y="6034269"/>
            <a:ext cx="6368716" cy="0"/>
          </a:xfrm>
          <a:prstGeom prst="line">
            <a:avLst/>
          </a:prstGeom>
          <a:ln>
            <a:solidFill>
              <a:srgbClr val="AA83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48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C9253-7AB2-812B-435C-8110CC6C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17A2F-09D5-3738-81D5-18030B78C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DC482-7813-686D-66A0-D4136F9B5E1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7C6C6F-B202-2AA3-79F5-17F0DF74F255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E0DDC53C-BF23-8690-348F-8395267693C3}"/>
              </a:ext>
            </a:extLst>
          </p:cNvPr>
          <p:cNvSpPr/>
          <p:nvPr/>
        </p:nvSpPr>
        <p:spPr>
          <a:xfrm>
            <a:off x="0" y="215822"/>
            <a:ext cx="12192000" cy="4113945"/>
          </a:xfrm>
          <a:custGeom>
            <a:avLst/>
            <a:gdLst/>
            <a:ahLst/>
            <a:cxnLst/>
            <a:rect l="l" t="t" r="r" b="b"/>
            <a:pathLst>
              <a:path w="16230600" h="5051774">
                <a:moveTo>
                  <a:pt x="0" y="0"/>
                </a:moveTo>
                <a:lnTo>
                  <a:pt x="16230600" y="0"/>
                </a:lnTo>
                <a:lnTo>
                  <a:pt x="16230600" y="5051774"/>
                </a:lnTo>
                <a:lnTo>
                  <a:pt x="0" y="5051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109" r="-648" b="-233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C8E9E8AF-549B-A5BF-4F56-E6048B17D8DC}"/>
              </a:ext>
            </a:extLst>
          </p:cNvPr>
          <p:cNvSpPr txBox="1"/>
          <p:nvPr/>
        </p:nvSpPr>
        <p:spPr>
          <a:xfrm>
            <a:off x="178633" y="4792287"/>
            <a:ext cx="532565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>
                <a:solidFill>
                  <a:srgbClr val="2E2E24"/>
                </a:solidFill>
                <a:latin typeface="Optima" panose="02000503060000020004" pitchFamily="2" charset="0"/>
                <a:ea typeface="Cormorant Garamond Medium"/>
                <a:cs typeface="Cormorant Garamond Medium"/>
                <a:sym typeface="Cormorant Garamond Medium"/>
              </a:rPr>
              <a:t>EMOTIONAL COMPETENCE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D9F7A2-8CB2-D81E-32F1-5C15B3BE4985}"/>
              </a:ext>
            </a:extLst>
          </p:cNvPr>
          <p:cNvSpPr txBox="1"/>
          <p:nvPr/>
        </p:nvSpPr>
        <p:spPr>
          <a:xfrm>
            <a:off x="5255218" y="4485847"/>
            <a:ext cx="60985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dirty="0">
                <a:solidFill>
                  <a:srgbClr val="2E2E24"/>
                </a:solidFill>
                <a:latin typeface="Optima" panose="02000503060000020004" pitchFamily="2" charset="0"/>
                <a:ea typeface="Cormorant Garamond Medium Bold"/>
                <a:cs typeface="Cormorant Garamond Medium Bold"/>
                <a:sym typeface="Cormorant Garamond Medium Bold"/>
              </a:rPr>
              <a:t>SELF MANAGEMENT</a:t>
            </a:r>
          </a:p>
          <a:p>
            <a:pPr algn="l"/>
            <a:r>
              <a:rPr lang="en-US" sz="1800" dirty="0">
                <a:solidFill>
                  <a:srgbClr val="2E2E24"/>
                </a:solidFill>
                <a:latin typeface="Optima" panose="02000503060000020004" pitchFamily="2" charset="0"/>
                <a:ea typeface="Cormorant Garamond Medium"/>
                <a:cs typeface="Cormorant Garamond Medium"/>
                <a:sym typeface="Cormorant Garamond Medium"/>
              </a:rPr>
              <a:t>Emotions do not interfere with progress</a:t>
            </a:r>
          </a:p>
          <a:p>
            <a:pPr algn="l"/>
            <a:r>
              <a:rPr lang="en-US" sz="1800" dirty="0">
                <a:solidFill>
                  <a:srgbClr val="2E2E24"/>
                </a:solidFill>
                <a:latin typeface="Optima" panose="02000503060000020004" pitchFamily="2" charset="0"/>
                <a:ea typeface="Cormorant Garamond Medium"/>
                <a:cs typeface="Cormorant Garamond Medium"/>
                <a:sym typeface="Cormorant Garamond Medium"/>
              </a:rPr>
              <a:t>Be pro-active instead of reactive</a:t>
            </a:r>
          </a:p>
          <a:p>
            <a:pPr algn="l"/>
            <a:r>
              <a:rPr lang="en-US" sz="1800" dirty="0">
                <a:solidFill>
                  <a:srgbClr val="2E2E24"/>
                </a:solidFill>
                <a:latin typeface="Optima" panose="02000503060000020004" pitchFamily="2" charset="0"/>
                <a:ea typeface="Cormorant Garamond Medium"/>
                <a:cs typeface="Cormorant Garamond Medium"/>
                <a:sym typeface="Cormorant Garamond Medium"/>
              </a:rPr>
              <a:t>Recover from emotional distress</a:t>
            </a:r>
          </a:p>
          <a:p>
            <a:pPr algn="l"/>
            <a:r>
              <a:rPr lang="en-US" sz="3600" dirty="0">
                <a:solidFill>
                  <a:srgbClr val="2E2E24"/>
                </a:solidFill>
                <a:latin typeface="Optima" panose="02000503060000020004" pitchFamily="2" charset="0"/>
                <a:ea typeface="Cormorant Garamond Medium Bold"/>
                <a:cs typeface="Cormorant Garamond Medium Bold"/>
                <a:sym typeface="Cormorant Garamond Medium Bold"/>
              </a:rPr>
              <a:t>RESILIENT</a:t>
            </a:r>
            <a:endParaRPr lang="en-US" sz="4400" dirty="0">
              <a:solidFill>
                <a:srgbClr val="2E2E24"/>
              </a:solidFill>
              <a:latin typeface="Optima" panose="02000503060000020004" pitchFamily="2" charset="0"/>
              <a:ea typeface="Cormorant Garamond Medium Bold"/>
              <a:cs typeface="Cormorant Garamond Medium Bold"/>
              <a:sym typeface="Cormorant Garamond Medium Bold"/>
            </a:endParaRPr>
          </a:p>
        </p:txBody>
      </p:sp>
    </p:spTree>
    <p:extLst>
      <p:ext uri="{BB962C8B-B14F-4D97-AF65-F5344CB8AC3E}">
        <p14:creationId xmlns:p14="http://schemas.microsoft.com/office/powerpoint/2010/main" val="1282566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1E4A0D-FE70-0A8F-EF30-662E87C333C4}"/>
              </a:ext>
            </a:extLst>
          </p:cNvPr>
          <p:cNvSpPr/>
          <p:nvPr/>
        </p:nvSpPr>
        <p:spPr>
          <a:xfrm>
            <a:off x="579423" y="1534332"/>
            <a:ext cx="11612578" cy="619932"/>
          </a:xfrm>
          <a:prstGeom prst="rect">
            <a:avLst/>
          </a:prstGeom>
          <a:solidFill>
            <a:srgbClr val="2E2E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E5C576F-C2B0-3775-F0DC-D2BA36A5486F}"/>
              </a:ext>
            </a:extLst>
          </p:cNvPr>
          <p:cNvSpPr/>
          <p:nvPr/>
        </p:nvSpPr>
        <p:spPr>
          <a:xfrm>
            <a:off x="2957593" y="557939"/>
            <a:ext cx="6276814" cy="3828081"/>
          </a:xfrm>
          <a:custGeom>
            <a:avLst/>
            <a:gdLst/>
            <a:ahLst/>
            <a:cxnLst/>
            <a:rect l="l" t="t" r="r" b="b"/>
            <a:pathLst>
              <a:path w="10522140" h="6403844">
                <a:moveTo>
                  <a:pt x="0" y="0"/>
                </a:moveTo>
                <a:lnTo>
                  <a:pt x="10522140" y="0"/>
                </a:lnTo>
                <a:lnTo>
                  <a:pt x="10522140" y="6403844"/>
                </a:lnTo>
                <a:lnTo>
                  <a:pt x="0" y="6403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232DCBF-61BF-3072-1D39-DDD1BD0A3820}"/>
              </a:ext>
            </a:extLst>
          </p:cNvPr>
          <p:cNvSpPr txBox="1"/>
          <p:nvPr/>
        </p:nvSpPr>
        <p:spPr>
          <a:xfrm>
            <a:off x="178633" y="4792287"/>
            <a:ext cx="532565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Optima" panose="02000503060000020004" pitchFamily="2" charset="0"/>
                <a:ea typeface="Cormorant Garamond Medium"/>
                <a:cs typeface="Cormorant Garamond Medium"/>
                <a:sym typeface="Cormorant Garamond Medium"/>
              </a:rPr>
              <a:t>EMOTIONAL COMPETENCE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BC7291-C072-D5E2-8801-88DE99251943}"/>
              </a:ext>
            </a:extLst>
          </p:cNvPr>
          <p:cNvSpPr txBox="1"/>
          <p:nvPr/>
        </p:nvSpPr>
        <p:spPr>
          <a:xfrm>
            <a:off x="5339885" y="4551259"/>
            <a:ext cx="6098582" cy="1836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6959"/>
              </a:lnSpc>
            </a:pPr>
            <a:r>
              <a:rPr lang="en-US" sz="3600" dirty="0">
                <a:solidFill>
                  <a:srgbClr val="FFFFFF"/>
                </a:solidFill>
                <a:latin typeface="Optima" panose="02000503060000020004" pitchFamily="2" charset="0"/>
                <a:ea typeface="Cormorant Garamond Medium Bold"/>
                <a:cs typeface="Cormorant Garamond Medium Bold"/>
                <a:sym typeface="Cormorant Garamond Medium Bold"/>
              </a:rPr>
              <a:t>SOCIAL AWARENESS</a:t>
            </a:r>
          </a:p>
          <a:p>
            <a:pPr algn="l">
              <a:lnSpc>
                <a:spcPts val="3359"/>
              </a:lnSpc>
            </a:pPr>
            <a:r>
              <a:rPr lang="en-US" sz="2400" dirty="0">
                <a:solidFill>
                  <a:srgbClr val="FFFFFF"/>
                </a:solidFill>
                <a:latin typeface="Optima" panose="02000503060000020004" pitchFamily="2" charset="0"/>
                <a:ea typeface="Cormorant Garamond Medium Bold"/>
                <a:cs typeface="Cormorant Garamond Medium Bold"/>
                <a:sym typeface="Cormorant Garamond Medium Bold"/>
              </a:rPr>
              <a:t>Empathy: Listening and Understanding Others’ Points of View</a:t>
            </a:r>
          </a:p>
        </p:txBody>
      </p:sp>
    </p:spTree>
    <p:extLst>
      <p:ext uri="{BB962C8B-B14F-4D97-AF65-F5344CB8AC3E}">
        <p14:creationId xmlns:p14="http://schemas.microsoft.com/office/powerpoint/2010/main" val="1175598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E36530A7-2BB5-BA3D-1006-1E0A62937C7F}"/>
              </a:ext>
            </a:extLst>
          </p:cNvPr>
          <p:cNvSpPr txBox="1"/>
          <p:nvPr/>
        </p:nvSpPr>
        <p:spPr>
          <a:xfrm>
            <a:off x="489470" y="2588280"/>
            <a:ext cx="11213059" cy="997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latin typeface="Optima" panose="02000503060000020004" pitchFamily="2" charset="0"/>
                <a:ea typeface="Cormorant Garamond Medium"/>
                <a:cs typeface="Cormorant Garamond Medium"/>
                <a:sym typeface="Cormorant Garamond Medium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635434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806B1FCB-A510-E830-EFB5-8172F00BFAF7}"/>
              </a:ext>
            </a:extLst>
          </p:cNvPr>
          <p:cNvSpPr txBox="1"/>
          <p:nvPr/>
        </p:nvSpPr>
        <p:spPr>
          <a:xfrm>
            <a:off x="489470" y="2588280"/>
            <a:ext cx="11213059" cy="997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latin typeface="Optima" panose="02000503060000020004" pitchFamily="2" charset="0"/>
                <a:ea typeface="Cormorant Garamond Medium"/>
                <a:cs typeface="Cormorant Garamond Medium"/>
                <a:sym typeface="Cormorant Garamond Medium"/>
              </a:rPr>
              <a:t>CONFLICT RESOLUTION</a:t>
            </a:r>
          </a:p>
        </p:txBody>
      </p:sp>
    </p:spTree>
    <p:extLst>
      <p:ext uri="{BB962C8B-B14F-4D97-AF65-F5344CB8AC3E}">
        <p14:creationId xmlns:p14="http://schemas.microsoft.com/office/powerpoint/2010/main" val="3354446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226A30-96E3-3965-4651-A959B7CC2A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0086">
            <a:off x="-3009335" y="-1226076"/>
            <a:ext cx="10963241" cy="109632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423E15C-0FAD-BB27-8E68-7E656AFC5BBF}"/>
              </a:ext>
            </a:extLst>
          </p:cNvPr>
          <p:cNvSpPr txBox="1">
            <a:spLocks/>
          </p:cNvSpPr>
          <p:nvPr/>
        </p:nvSpPr>
        <p:spPr>
          <a:xfrm>
            <a:off x="838200" y="602316"/>
            <a:ext cx="10515600" cy="883068"/>
          </a:xfrm>
          <a:prstGeom prst="rect">
            <a:avLst/>
          </a:prstGeom>
        </p:spPr>
        <p:txBody>
          <a:bodyPr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 spc="-1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9pPr>
          </a:lstStyle>
          <a:p>
            <a:pPr algn="ctr" eaLnBrk="1" hangingPunct="1"/>
            <a:r>
              <a:rPr lang="en-US" sz="4400" b="0" spc="-150" dirty="0">
                <a:solidFill>
                  <a:srgbClr val="F4F2EA"/>
                </a:solidFill>
                <a:effectLst/>
                <a:latin typeface="Optima" panose="02000503060000020004" pitchFamily="2" charset="0"/>
              </a:rPr>
              <a:t>BOOKMARKS</a:t>
            </a:r>
            <a:endParaRPr lang="en-US" sz="5400" dirty="0">
              <a:solidFill>
                <a:srgbClr val="F4F2EA"/>
              </a:solidFill>
              <a:latin typeface="Optima" panose="02000503060000020004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65374B-2B94-39B3-DFC0-B6C53BC39887}"/>
              </a:ext>
            </a:extLst>
          </p:cNvPr>
          <p:cNvSpPr txBox="1">
            <a:spLocks/>
          </p:cNvSpPr>
          <p:nvPr/>
        </p:nvSpPr>
        <p:spPr>
          <a:xfrm>
            <a:off x="979584" y="5387307"/>
            <a:ext cx="4176306" cy="883068"/>
          </a:xfrm>
          <a:prstGeom prst="rect">
            <a:avLst/>
          </a:prstGeom>
        </p:spPr>
        <p:txBody>
          <a:bodyPr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 spc="-1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9pPr>
          </a:lstStyle>
          <a:p>
            <a:pPr algn="ctr" eaLnBrk="1" hangingPunct="1"/>
            <a:r>
              <a:rPr lang="en-US" b="0" spc="-150" dirty="0">
                <a:solidFill>
                  <a:srgbClr val="F4F2EA"/>
                </a:solidFill>
                <a:effectLst/>
                <a:latin typeface="Optima" panose="02000503060000020004" pitchFamily="2" charset="0"/>
              </a:rPr>
              <a:t>Emotional Evolved People</a:t>
            </a:r>
            <a:endParaRPr lang="en-US" sz="4800" dirty="0">
              <a:solidFill>
                <a:srgbClr val="F4F2EA"/>
              </a:solidFill>
              <a:latin typeface="Optima" panose="02000503060000020004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63C4D5-4772-C917-D54C-2EC700C2DBF5}"/>
              </a:ext>
            </a:extLst>
          </p:cNvPr>
          <p:cNvSpPr txBox="1">
            <a:spLocks/>
          </p:cNvSpPr>
          <p:nvPr/>
        </p:nvSpPr>
        <p:spPr>
          <a:xfrm>
            <a:off x="7157754" y="5398383"/>
            <a:ext cx="4176306" cy="883068"/>
          </a:xfrm>
          <a:prstGeom prst="rect">
            <a:avLst/>
          </a:prstGeom>
        </p:spPr>
        <p:txBody>
          <a:bodyPr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 spc="-1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9pPr>
          </a:lstStyle>
          <a:p>
            <a:pPr algn="ctr" eaLnBrk="1" hangingPunct="1"/>
            <a:r>
              <a:rPr lang="en-US" b="0" spc="-150" dirty="0">
                <a:solidFill>
                  <a:srgbClr val="F4F2EA"/>
                </a:solidFill>
                <a:effectLst/>
                <a:latin typeface="Optima" panose="02000503060000020004" pitchFamily="2" charset="0"/>
              </a:rPr>
              <a:t>Managing Your Emotional Energy</a:t>
            </a:r>
            <a:endParaRPr lang="en-US" sz="4800" dirty="0">
              <a:solidFill>
                <a:srgbClr val="F4F2EA"/>
              </a:solidFill>
              <a:latin typeface="Optima" panose="0200050306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0911F4-48D1-A10F-C00C-0B0734358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80" y="1937135"/>
            <a:ext cx="3013113" cy="3013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896B45-AE98-55CF-449C-9261ABCD8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351" y="1922443"/>
            <a:ext cx="3013113" cy="301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06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82EED387-5E2B-CFB2-1A81-3EEC318B9194}"/>
              </a:ext>
            </a:extLst>
          </p:cNvPr>
          <p:cNvSpPr txBox="1"/>
          <p:nvPr/>
        </p:nvSpPr>
        <p:spPr>
          <a:xfrm>
            <a:off x="489470" y="2588280"/>
            <a:ext cx="11213059" cy="997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latin typeface="Optima" panose="02000503060000020004" pitchFamily="2" charset="0"/>
                <a:ea typeface="Cormorant Garamond Medium"/>
                <a:cs typeface="Cormorant Garamond Medium"/>
                <a:sym typeface="Cormorant Garamond Medium"/>
              </a:rPr>
              <a:t>THE PROFESSOR</a:t>
            </a:r>
          </a:p>
        </p:txBody>
      </p:sp>
    </p:spTree>
    <p:extLst>
      <p:ext uri="{BB962C8B-B14F-4D97-AF65-F5344CB8AC3E}">
        <p14:creationId xmlns:p14="http://schemas.microsoft.com/office/powerpoint/2010/main" val="1812953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F32989-7B43-E308-EB81-C2351221B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21" y="272374"/>
            <a:ext cx="2968557" cy="2968557"/>
          </a:xfrm>
          <a:prstGeom prst="rect">
            <a:avLst/>
          </a:prstGeom>
        </p:spPr>
      </p:pic>
      <p:sp>
        <p:nvSpPr>
          <p:cNvPr id="14" name="Freeform 4">
            <a:extLst>
              <a:ext uri="{FF2B5EF4-FFF2-40B4-BE49-F238E27FC236}">
                <a16:creationId xmlns:a16="http://schemas.microsoft.com/office/drawing/2014/main" id="{6EFAF28E-BE74-6E20-31FC-DA5AE9A61B97}"/>
              </a:ext>
            </a:extLst>
          </p:cNvPr>
          <p:cNvSpPr/>
          <p:nvPr/>
        </p:nvSpPr>
        <p:spPr>
          <a:xfrm>
            <a:off x="4469371" y="4769974"/>
            <a:ext cx="380186" cy="350682"/>
          </a:xfrm>
          <a:custGeom>
            <a:avLst/>
            <a:gdLst/>
            <a:ahLst/>
            <a:cxnLst/>
            <a:rect l="l" t="t" r="r" b="b"/>
            <a:pathLst>
              <a:path w="665470" h="665470">
                <a:moveTo>
                  <a:pt x="0" y="0"/>
                </a:moveTo>
                <a:lnTo>
                  <a:pt x="665470" y="0"/>
                </a:lnTo>
                <a:lnTo>
                  <a:pt x="665470" y="665470"/>
                </a:lnTo>
                <a:lnTo>
                  <a:pt x="0" y="6654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7B2C7978-29CA-B9C0-D0DE-D70296C49BE1}"/>
              </a:ext>
            </a:extLst>
          </p:cNvPr>
          <p:cNvSpPr/>
          <p:nvPr/>
        </p:nvSpPr>
        <p:spPr>
          <a:xfrm>
            <a:off x="4469372" y="5845020"/>
            <a:ext cx="380185" cy="337133"/>
          </a:xfrm>
          <a:custGeom>
            <a:avLst/>
            <a:gdLst/>
            <a:ahLst/>
            <a:cxnLst/>
            <a:rect l="l" t="t" r="r" b="b"/>
            <a:pathLst>
              <a:path w="665470" h="665470">
                <a:moveTo>
                  <a:pt x="0" y="0"/>
                </a:moveTo>
                <a:lnTo>
                  <a:pt x="665470" y="0"/>
                </a:lnTo>
                <a:lnTo>
                  <a:pt x="665470" y="665470"/>
                </a:lnTo>
                <a:lnTo>
                  <a:pt x="0" y="665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B26FE1EB-1DD0-69BD-5C0B-731C77561BCE}"/>
              </a:ext>
            </a:extLst>
          </p:cNvPr>
          <p:cNvSpPr/>
          <p:nvPr/>
        </p:nvSpPr>
        <p:spPr>
          <a:xfrm>
            <a:off x="4469372" y="5294181"/>
            <a:ext cx="380186" cy="350683"/>
          </a:xfrm>
          <a:custGeom>
            <a:avLst/>
            <a:gdLst/>
            <a:ahLst/>
            <a:cxnLst/>
            <a:rect l="l" t="t" r="r" b="b"/>
            <a:pathLst>
              <a:path w="665470" h="665470">
                <a:moveTo>
                  <a:pt x="0" y="0"/>
                </a:moveTo>
                <a:lnTo>
                  <a:pt x="665470" y="0"/>
                </a:lnTo>
                <a:lnTo>
                  <a:pt x="665470" y="665471"/>
                </a:lnTo>
                <a:lnTo>
                  <a:pt x="0" y="6654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0014B7AE-DC8A-A0F1-91A0-8784DAAD6DC4}"/>
              </a:ext>
            </a:extLst>
          </p:cNvPr>
          <p:cNvSpPr txBox="1"/>
          <p:nvPr/>
        </p:nvSpPr>
        <p:spPr>
          <a:xfrm>
            <a:off x="5038529" y="4751168"/>
            <a:ext cx="4074201" cy="315471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1200" spc="172" dirty="0">
                <a:solidFill>
                  <a:srgbClr val="AA834B"/>
                </a:solidFill>
                <a:latin typeface="Dubai" panose="020B0503030403030204" pitchFamily="34" charset="-78"/>
                <a:ea typeface="Optima LT Std"/>
                <a:cs typeface="Dubai" panose="020B0503030403030204" pitchFamily="34" charset="-78"/>
                <a:sym typeface="Optima LT Std"/>
              </a:rPr>
              <a:t>HOSPITALITY LAWYER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47699FB-84A0-49AB-EB5C-144EE4282466}"/>
              </a:ext>
            </a:extLst>
          </p:cNvPr>
          <p:cNvSpPr txBox="1"/>
          <p:nvPr/>
        </p:nvSpPr>
        <p:spPr>
          <a:xfrm>
            <a:off x="5038529" y="5280632"/>
            <a:ext cx="3507022" cy="315471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1200" spc="172" dirty="0">
                <a:solidFill>
                  <a:srgbClr val="AA834B"/>
                </a:solidFill>
                <a:latin typeface="Dubai" panose="020B0503030403030204" pitchFamily="34" charset="-78"/>
                <a:ea typeface="Optima LT Std"/>
                <a:cs typeface="Dubai" panose="020B0503030403030204" pitchFamily="34" charset="-78"/>
                <a:sym typeface="Optima LT Std"/>
              </a:rPr>
              <a:t>@HOSPITALITY_LAW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4A034E16-CD29-9DCF-9B90-40A1D3DE3675}"/>
              </a:ext>
            </a:extLst>
          </p:cNvPr>
          <p:cNvSpPr txBox="1"/>
          <p:nvPr/>
        </p:nvSpPr>
        <p:spPr>
          <a:xfrm>
            <a:off x="5038529" y="5810096"/>
            <a:ext cx="4715561" cy="315471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1200" spc="172" dirty="0">
                <a:solidFill>
                  <a:srgbClr val="AA834B"/>
                </a:solidFill>
                <a:latin typeface="Dubai" panose="020B0503030403030204" pitchFamily="34" charset="-78"/>
                <a:ea typeface="Optima LT Std"/>
                <a:cs typeface="Dubai" panose="020B0503030403030204" pitchFamily="34" charset="-78"/>
                <a:sym typeface="Optima LT Std"/>
              </a:rPr>
              <a:t>HOSPITALITYLAWYER.COM</a:t>
            </a:r>
          </a:p>
        </p:txBody>
      </p:sp>
    </p:spTree>
    <p:extLst>
      <p:ext uri="{BB962C8B-B14F-4D97-AF65-F5344CB8AC3E}">
        <p14:creationId xmlns:p14="http://schemas.microsoft.com/office/powerpoint/2010/main" val="795137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4D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1F4EB8-6493-397D-062C-5FD6C83190A7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AA83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E52005BF-5320-C7C8-62A4-7B81AF0E68FB}"/>
              </a:ext>
            </a:extLst>
          </p:cNvPr>
          <p:cNvSpPr txBox="1"/>
          <p:nvPr/>
        </p:nvSpPr>
        <p:spPr>
          <a:xfrm>
            <a:off x="254001" y="1047266"/>
            <a:ext cx="11674267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6400" b="1" spc="67" dirty="0">
                <a:solidFill>
                  <a:srgbClr val="2E2E24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Breathe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256EC-AF3F-1786-AE62-220048E89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7" y="1735324"/>
            <a:ext cx="5181600" cy="4458586"/>
          </a:xfrm>
          <a:prstGeom prst="rect">
            <a:avLst/>
          </a:prstGeom>
        </p:spPr>
      </p:pic>
      <p:pic>
        <p:nvPicPr>
          <p:cNvPr id="1026" name="Picture 2" descr="Outlive: The Science and Art of Longevity">
            <a:extLst>
              <a:ext uri="{FF2B5EF4-FFF2-40B4-BE49-F238E27FC236}">
                <a16:creationId xmlns:a16="http://schemas.microsoft.com/office/drawing/2014/main" id="{BF1235AE-62E5-220F-FEE5-2D741458A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2508988"/>
            <a:ext cx="2437341" cy="31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335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">
            <a:extLst>
              <a:ext uri="{FF2B5EF4-FFF2-40B4-BE49-F238E27FC236}">
                <a16:creationId xmlns:a16="http://schemas.microsoft.com/office/drawing/2014/main" id="{6E781EF8-89E4-FE50-D904-32DF93D8F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13" y="643467"/>
            <a:ext cx="9895974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10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4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275854" y="2262909"/>
            <a:ext cx="5916146" cy="4315691"/>
            <a:chOff x="0" y="0"/>
            <a:chExt cx="10497638" cy="795475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3839" r="3839"/>
            <a:stretch>
              <a:fillRect/>
            </a:stretch>
          </p:blipFill>
          <p:spPr>
            <a:xfrm>
              <a:off x="0" y="0"/>
              <a:ext cx="10497638" cy="795475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236" y="2262909"/>
            <a:ext cx="6248145" cy="4315691"/>
            <a:chOff x="0" y="0"/>
            <a:chExt cx="10734309" cy="795475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2106" r="2106"/>
            <a:stretch>
              <a:fillRect/>
            </a:stretch>
          </p:blipFill>
          <p:spPr>
            <a:xfrm>
              <a:off x="0" y="0"/>
              <a:ext cx="10734309" cy="7954758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060691" y="883494"/>
            <a:ext cx="9608587" cy="751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6"/>
              </a:lnSpc>
            </a:pPr>
            <a:r>
              <a:rPr lang="en-US" sz="5867" b="1" spc="105" dirty="0">
                <a:solidFill>
                  <a:srgbClr val="F5F2EB"/>
                </a:solidFill>
                <a:latin typeface="Optima" panose="02000503060000020004" pitchFamily="2" charset="0"/>
              </a:rPr>
              <a:t>Mr. Jake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B9889C-DFD7-F792-848C-FA4B058360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816" y="259041"/>
            <a:ext cx="1248905" cy="124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25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226A30-96E3-3965-4651-A959B7CC2A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0086">
            <a:off x="-3009335" y="-1226076"/>
            <a:ext cx="10963241" cy="109632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40453C1-4C6B-C697-497F-09B2F78EEA0D}"/>
              </a:ext>
            </a:extLst>
          </p:cNvPr>
          <p:cNvSpPr txBox="1">
            <a:spLocks/>
          </p:cNvSpPr>
          <p:nvPr/>
        </p:nvSpPr>
        <p:spPr>
          <a:xfrm>
            <a:off x="0" y="3179972"/>
            <a:ext cx="12192000" cy="883068"/>
          </a:xfrm>
          <a:prstGeom prst="rect">
            <a:avLst/>
          </a:prstGeom>
        </p:spPr>
        <p:txBody>
          <a:bodyPr anchor="ctr"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 spc="-15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otham SSm Light" pitchFamily="50" charset="0"/>
              </a:defRPr>
            </a:lvl9pPr>
          </a:lstStyle>
          <a:p>
            <a:pPr algn="ctr" eaLnBrk="1" hangingPunct="1"/>
            <a:r>
              <a:rPr lang="en-US" sz="5400" b="0" spc="-150" dirty="0">
                <a:solidFill>
                  <a:srgbClr val="F4F2EA"/>
                </a:solidFill>
                <a:effectLst/>
                <a:latin typeface="Optima" panose="02000503060000020004" pitchFamily="2" charset="0"/>
              </a:rPr>
              <a:t>Trust</a:t>
            </a:r>
            <a:endParaRPr lang="en-US" sz="6600" dirty="0">
              <a:solidFill>
                <a:srgbClr val="F4F2EA"/>
              </a:solidFill>
              <a:latin typeface="Optima" panose="02000503060000020004" pitchFamily="2" charset="0"/>
            </a:endParaRPr>
          </a:p>
        </p:txBody>
      </p:sp>
      <p:pic>
        <p:nvPicPr>
          <p:cNvPr id="2" name="Picture 2" descr="The 7 Habits of Highly Effective People: 30th Anniversary Edition (The  Covey Habits Series)">
            <a:extLst>
              <a:ext uri="{FF2B5EF4-FFF2-40B4-BE49-F238E27FC236}">
                <a16:creationId xmlns:a16="http://schemas.microsoft.com/office/drawing/2014/main" id="{7CC83EEF-BDAF-A7CB-78EE-8BF85A3B7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621" y="1168612"/>
            <a:ext cx="2815463" cy="427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The 8th Habit: From Effectiveness to Greatness: Stephen R. Covey:  9781847391469: Amazon.com: Books">
            <a:extLst>
              <a:ext uri="{FF2B5EF4-FFF2-40B4-BE49-F238E27FC236}">
                <a16:creationId xmlns:a16="http://schemas.microsoft.com/office/drawing/2014/main" id="{2F470AD1-EC2E-34B7-C603-99D21AFF5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796" y="1168612"/>
            <a:ext cx="2768583" cy="427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117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79402E79-9455-86C4-94F9-E8C2862F2673}"/>
              </a:ext>
            </a:extLst>
          </p:cNvPr>
          <p:cNvSpPr txBox="1"/>
          <p:nvPr/>
        </p:nvSpPr>
        <p:spPr>
          <a:xfrm>
            <a:off x="743938" y="1479433"/>
            <a:ext cx="10882912" cy="348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6000" b="1" spc="111" dirty="0">
                <a:solidFill>
                  <a:srgbClr val="F5F2EB"/>
                </a:solidFill>
                <a:latin typeface="Optima" panose="02000503060000020004" pitchFamily="2" charset="0"/>
              </a:rPr>
              <a:t>SELF-ADVANCING</a:t>
            </a:r>
          </a:p>
          <a:p>
            <a:pPr algn="ctr">
              <a:lnSpc>
                <a:spcPts val="6826"/>
              </a:lnSpc>
            </a:pPr>
            <a:r>
              <a:rPr lang="en-US" sz="6000" b="1" spc="111" dirty="0">
                <a:solidFill>
                  <a:srgbClr val="F5F2EB"/>
                </a:solidFill>
                <a:latin typeface="Optima" panose="02000503060000020004" pitchFamily="2" charset="0"/>
                <a:ea typeface="Inter Thin Bold" panose="020B0604020202020204" charset="0"/>
              </a:rPr>
              <a:t>or</a:t>
            </a:r>
          </a:p>
          <a:p>
            <a:pPr algn="ctr">
              <a:lnSpc>
                <a:spcPts val="6826"/>
              </a:lnSpc>
            </a:pPr>
            <a:r>
              <a:rPr lang="en-US" sz="6000" b="1" spc="111" dirty="0">
                <a:solidFill>
                  <a:srgbClr val="F5F2EB"/>
                </a:solidFill>
                <a:latin typeface="Optima" panose="02000503060000020004" pitchFamily="2" charset="0"/>
                <a:ea typeface="Inter Thin Bold" panose="020B0604020202020204" charset="0"/>
              </a:rPr>
              <a:t>PUTS THE ORGANIZATION FIRST</a:t>
            </a:r>
            <a:endParaRPr lang="en-US" sz="5400" dirty="0">
              <a:solidFill>
                <a:srgbClr val="F5F2EB"/>
              </a:solidFill>
              <a:latin typeface="Optima" panose="02000503060000020004" pitchFamily="2" charset="0"/>
              <a:ea typeface="Cormorant 3"/>
              <a:cs typeface="Dubai" panose="020B0503030403030204" pitchFamily="34" charset="-78"/>
              <a:sym typeface="Cormorant 3"/>
            </a:endParaRPr>
          </a:p>
        </p:txBody>
      </p:sp>
    </p:spTree>
    <p:extLst>
      <p:ext uri="{BB962C8B-B14F-4D97-AF65-F5344CB8AC3E}">
        <p14:creationId xmlns:p14="http://schemas.microsoft.com/office/powerpoint/2010/main" val="89739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FBEF80-72A8-BDD7-9843-E6C3DE58D9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0086">
            <a:off x="-3009335" y="-1226076"/>
            <a:ext cx="10963241" cy="10963241"/>
          </a:xfrm>
          <a:prstGeom prst="rect">
            <a:avLst/>
          </a:prstGeom>
        </p:spPr>
      </p:pic>
      <p:grpSp>
        <p:nvGrpSpPr>
          <p:cNvPr id="4" name="Group 2">
            <a:extLst>
              <a:ext uri="{FF2B5EF4-FFF2-40B4-BE49-F238E27FC236}">
                <a16:creationId xmlns:a16="http://schemas.microsoft.com/office/drawing/2014/main" id="{21C76FC3-6B7F-DDAD-AF44-1D041EEFC69B}"/>
              </a:ext>
            </a:extLst>
          </p:cNvPr>
          <p:cNvGrpSpPr/>
          <p:nvPr/>
        </p:nvGrpSpPr>
        <p:grpSpPr>
          <a:xfrm rot="8100000">
            <a:off x="2064290" y="1746190"/>
            <a:ext cx="8059140" cy="8053085"/>
            <a:chOff x="0" y="0"/>
            <a:chExt cx="6350000" cy="6339840"/>
          </a:xfrm>
          <a:solidFill>
            <a:srgbClr val="28492E"/>
          </a:solidFill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09B7CC3A-7755-1BB3-B139-A00D738CBC81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1FD9B320-129E-5301-498C-1E6AA2B9AD2F}"/>
              </a:ext>
            </a:extLst>
          </p:cNvPr>
          <p:cNvSpPr txBox="1"/>
          <p:nvPr/>
        </p:nvSpPr>
        <p:spPr>
          <a:xfrm>
            <a:off x="2855751" y="1820031"/>
            <a:ext cx="6542249" cy="3180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 spc="109" dirty="0">
                <a:solidFill>
                  <a:srgbClr val="F5F2E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Owners</a:t>
            </a:r>
          </a:p>
          <a:p>
            <a:pPr algn="ctr">
              <a:lnSpc>
                <a:spcPts val="6160"/>
              </a:lnSpc>
            </a:pPr>
            <a:r>
              <a:rPr lang="en-US" sz="4400" b="1" spc="109" dirty="0">
                <a:solidFill>
                  <a:srgbClr val="F5F2E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General Managers</a:t>
            </a:r>
          </a:p>
          <a:p>
            <a:pPr algn="ctr">
              <a:lnSpc>
                <a:spcPts val="6160"/>
              </a:lnSpc>
            </a:pPr>
            <a:r>
              <a:rPr lang="en-US" sz="4400" b="1" spc="109" dirty="0">
                <a:solidFill>
                  <a:srgbClr val="F5F2E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Supervisors</a:t>
            </a:r>
          </a:p>
          <a:p>
            <a:pPr algn="ctr">
              <a:lnSpc>
                <a:spcPts val="6160"/>
              </a:lnSpc>
            </a:pPr>
            <a:r>
              <a:rPr lang="en-US" sz="4400" b="1" spc="109" dirty="0">
                <a:solidFill>
                  <a:srgbClr val="F5F2E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Employees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297473-BDCA-C748-0DDD-256480FF8FCE}"/>
              </a:ext>
            </a:extLst>
          </p:cNvPr>
          <p:cNvSpPr txBox="1"/>
          <p:nvPr/>
        </p:nvSpPr>
        <p:spPr>
          <a:xfrm>
            <a:off x="2822735" y="4951837"/>
            <a:ext cx="6542249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 spc="109" dirty="0">
                <a:solidFill>
                  <a:srgbClr val="F5F2E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Customers</a:t>
            </a:r>
          </a:p>
        </p:txBody>
      </p:sp>
    </p:spTree>
    <p:extLst>
      <p:ext uri="{BB962C8B-B14F-4D97-AF65-F5344CB8AC3E}">
        <p14:creationId xmlns:p14="http://schemas.microsoft.com/office/powerpoint/2010/main" val="391416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A09D92-18F2-F139-E218-37C411FAAC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0086">
            <a:off x="-3009335" y="-1226076"/>
            <a:ext cx="10963241" cy="10963241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86B54EEF-BFE9-0DE4-F6B3-681251C7DA6F}"/>
              </a:ext>
            </a:extLst>
          </p:cNvPr>
          <p:cNvGrpSpPr/>
          <p:nvPr/>
        </p:nvGrpSpPr>
        <p:grpSpPr>
          <a:xfrm rot="-2700000">
            <a:off x="2311462" y="-3079293"/>
            <a:ext cx="7569076" cy="7556965"/>
            <a:chOff x="0" y="0"/>
            <a:chExt cx="6350000" cy="6339840"/>
          </a:xfrm>
          <a:solidFill>
            <a:srgbClr val="28492E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C80296A-3B9E-7C76-DC64-E8124FB695B5}"/>
                </a:ext>
              </a:extLst>
            </p:cNvPr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4">
            <a:extLst>
              <a:ext uri="{FF2B5EF4-FFF2-40B4-BE49-F238E27FC236}">
                <a16:creationId xmlns:a16="http://schemas.microsoft.com/office/drawing/2014/main" id="{494DC188-41CF-2657-FA9A-6749B6D3F7C7}"/>
              </a:ext>
            </a:extLst>
          </p:cNvPr>
          <p:cNvSpPr txBox="1"/>
          <p:nvPr/>
        </p:nvSpPr>
        <p:spPr>
          <a:xfrm>
            <a:off x="2824876" y="1430928"/>
            <a:ext cx="6542249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4266" b="1" spc="106" dirty="0">
                <a:solidFill>
                  <a:srgbClr val="F5F2E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Employees</a:t>
            </a:r>
          </a:p>
          <a:p>
            <a:pPr algn="ctr">
              <a:lnSpc>
                <a:spcPts val="5973"/>
              </a:lnSpc>
            </a:pPr>
            <a:r>
              <a:rPr lang="en-US" sz="4266" b="1" spc="106" dirty="0">
                <a:solidFill>
                  <a:srgbClr val="F5F2E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Supervisors</a:t>
            </a:r>
          </a:p>
          <a:p>
            <a:pPr algn="ctr">
              <a:lnSpc>
                <a:spcPts val="5973"/>
              </a:lnSpc>
            </a:pPr>
            <a:r>
              <a:rPr lang="en-US" sz="4266" b="1" spc="106" dirty="0">
                <a:solidFill>
                  <a:srgbClr val="F5F2E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General Managers</a:t>
            </a:r>
          </a:p>
          <a:p>
            <a:pPr algn="ctr">
              <a:lnSpc>
                <a:spcPts val="5973"/>
              </a:lnSpc>
            </a:pPr>
            <a:r>
              <a:rPr lang="en-US" sz="4266" b="1" spc="106" dirty="0">
                <a:solidFill>
                  <a:srgbClr val="F5F2E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Owners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FC5775-CA59-5DBE-DF87-11A7CC4122AC}"/>
              </a:ext>
            </a:extLst>
          </p:cNvPr>
          <p:cNvSpPr txBox="1"/>
          <p:nvPr/>
        </p:nvSpPr>
        <p:spPr>
          <a:xfrm>
            <a:off x="2824876" y="736600"/>
            <a:ext cx="6542249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4266" b="1" spc="106" dirty="0">
                <a:solidFill>
                  <a:srgbClr val="F5F2EB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Customers</a:t>
            </a:r>
          </a:p>
        </p:txBody>
      </p:sp>
    </p:spTree>
    <p:extLst>
      <p:ext uri="{BB962C8B-B14F-4D97-AF65-F5344CB8AC3E}">
        <p14:creationId xmlns:p14="http://schemas.microsoft.com/office/powerpoint/2010/main" val="427984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6288</TotalTime>
  <Words>234</Words>
  <Application>Microsoft Macintosh PowerPoint</Application>
  <PresentationFormat>Widescreen</PresentationFormat>
  <Paragraphs>77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 Unicode MS</vt:lpstr>
      <vt:lpstr>Arial</vt:lpstr>
      <vt:lpstr>Calibri</vt:lpstr>
      <vt:lpstr>Cormorant</vt:lpstr>
      <vt:lpstr>Dubai</vt:lpstr>
      <vt:lpstr>Noto Serif JP</vt:lpstr>
      <vt:lpstr>Optima</vt:lpstr>
      <vt:lpstr>Optima LT Std</vt:lpstr>
      <vt:lpstr>Wingdings</vt:lpstr>
      <vt:lpstr>Office Theme</vt:lpstr>
      <vt:lpstr>Emotional Intelligence for Lawyers and Entrepreneurs</vt:lpstr>
      <vt:lpstr>Stephen Barth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Marilyn Faz</dc:creator>
  <cp:lastModifiedBy>Leora Minh-Huyen Pham</cp:lastModifiedBy>
  <cp:revision>13</cp:revision>
  <dcterms:created xsi:type="dcterms:W3CDTF">2022-07-25T17:34:42Z</dcterms:created>
  <dcterms:modified xsi:type="dcterms:W3CDTF">2025-11-13T18:43:06Z</dcterms:modified>
</cp:coreProperties>
</file>