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8.9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  <p:sldId id="284" r:id="rId5"/>
    <p:sldId id="258" r:id="rId6"/>
    <p:sldId id="260" r:id="rId7"/>
    <p:sldId id="261" r:id="rId8"/>
    <p:sldId id="262" r:id="rId9"/>
    <p:sldId id="286" r:id="rId10"/>
    <p:sldId id="287" r:id="rId11"/>
    <p:sldId id="285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1655" autoAdjust="0"/>
  </p:normalViewPr>
  <p:slideViewPr>
    <p:cSldViewPr snapToGrid="0">
      <p:cViewPr varScale="1">
        <p:scale>
          <a:sx n="57" d="100"/>
          <a:sy n="57" d="100"/>
        </p:scale>
        <p:origin x="8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tags" Target="tags/tag1.xml" /><Relationship Id="rId14" Type="http://schemas.openxmlformats.org/officeDocument/2006/relationships/presProps" Target="presProps.xml" /><Relationship Id="rId15" Type="http://schemas.openxmlformats.org/officeDocument/2006/relationships/viewProps" Target="viewProps.xml" /><Relationship Id="rId16" Type="http://schemas.openxmlformats.org/officeDocument/2006/relationships/theme" Target="theme/theme1.xml" /><Relationship Id="rId17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8939E-C2C4-4597-A184-EAD9DCFFBDB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407D-1C4F-47A7-99B8-86D3206E3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3383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2.png" /><Relationship Id="rId2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png" /><Relationship Id="rId2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4.png" /><Relationship Id="rId2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png" /><Relationship Id="rId2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png" /><Relationship Id="rId2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png" /><Relationship Id="rId2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8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9.png" /><Relationship Id="rId2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0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8_Title and Content 2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9_Title and Content 3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0_Title and Content 3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1_Title and Content 3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2_Content with Imagem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3_Content with Imagem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4_Content with Imagem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5_Title and Content, Logo Cream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6_Title and Content, Logo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7_Title and Content, Logo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io slide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/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/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8_Title and Content, Logo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Section Header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1_Title and Content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2_Title and Content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3_Title and Content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4_Title and Content, Event Logo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5_Blank, Event Logo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6_Title and Content 2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7_Title and Content 2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image" Target="../media/image23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Franchisor/Franchisee Relationships – Tips For Getting Along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+mj-lt"/>
              </a:rPr>
              <a:t>Marisa Rauchway, Esq.</a:t>
            </a: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384066"/>
            <a:ext cx="5257800" cy="1325563"/>
          </a:xfrm>
        </p:spPr>
        <p:txBody>
          <a:bodyPr/>
          <a:lstStyle/>
          <a:p>
            <a:r>
              <a:rPr lang="en-US"/>
              <a:t>Marisa Rauchway</a:t>
            </a:r>
          </a:p>
        </p:txBody>
      </p:sp>
      <p:pic>
        <p:nvPicPr>
          <p:cNvPr id="10" name="Picture Placeholder 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307E081-F0F2-A79B-3B36-FC43E4880C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" b="19782"/>
          <a:stretch>
            <a:fillRect/>
          </a:stretch>
        </p:blipFill>
        <p:spPr>
          <a:xfrm>
            <a:off x="0" y="0"/>
            <a:ext cx="5823284" cy="6858000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967319"/>
            <a:ext cx="5257800" cy="390776"/>
          </a:xfrm>
        </p:spPr>
        <p:txBody>
          <a:bodyPr>
            <a:normAutofit/>
          </a:bodyPr>
          <a:lstStyle/>
          <a:p>
            <a:r>
              <a:rPr lang="en-US" spc="190"/>
              <a:t>Team Leader – Franchise Law, CSG Law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5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Marisa serves as a strategic legal advisor and partner to the local, regional and national franchise community across a wide range of industries, including hospitality.</a:t>
            </a: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She advises prospective franchisees throughout the purchase process and routinely reviews franchise disclosure documents and negotiates franchise and multi-unit/area development agreements.   </a:t>
            </a:r>
            <a:r>
              <a:rPr lang="en-US" sz="1200" b="0" i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operators, and franchisors.</a:t>
            </a:r>
            <a:endParaRPr lang="en-US" sz="16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Autofit/>
          </a:bodyPr>
          <a:lstStyle/>
          <a:p>
            <a:r>
              <a:rPr lang="en-US" sz="15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Marisa represents franchise, retail and distributor clients in both pre-litigation and litigation matters throughout the country and abroad, in all facets of disputes between and among franchisees, franchisors, and members of the supply chain industry.  </a:t>
            </a: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/>
              <a:t>NEW JERSEY / NEW YORK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2B916AB5-6B54-3203-F8FF-7B70D4CAE44D}"/>
              </a:ext>
            </a:extLst>
          </p:cNvPr>
          <p:cNvSpPr txBox="1"/>
          <p:nvPr/>
        </p:nvSpPr>
        <p:spPr>
          <a:xfrm>
            <a:off x="6092285" y="1331591"/>
            <a:ext cx="5694553" cy="59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190" baseline="0">
                <a:solidFill>
                  <a:srgbClr val="AA834B"/>
                </a:solidFill>
                <a:latin typeface="Optima LT Std" panose="020b05020505080203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Practice Group Leader, Litigation, CSG Law</a:t>
            </a:r>
          </a:p>
        </p:txBody>
      </p:sp>
    </p:spTree>
    <p:extLst>
      <p:ext uri="{BB962C8B-B14F-4D97-AF65-F5344CB8AC3E}">
        <p14:creationId xmlns:p14="http://schemas.microsoft.com/office/powerpoint/2010/main" val="2139430934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Problems Between Brand And Franchisees Often Stem From </a:t>
            </a:r>
            <a:r>
              <a:rPr lang="en-US" b="1" u="sng"/>
              <a:t>Misunderstandings</a:t>
            </a:r>
            <a:endParaRPr lang="en-US" b="1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/>
              <a:t>The key to avoiding these misunderstanding is to </a:t>
            </a:r>
            <a:r>
              <a:rPr lang="en-US" sz="3200" u="sng"/>
              <a:t>know what you are signing up for</a:t>
            </a:r>
            <a:endParaRPr lang="en-US" sz="3200"/>
          </a:p>
          <a:p>
            <a:r>
              <a:rPr lang="en-US" sz="3200"/>
              <a:t>Do you know what is in your Franchise Agreement?</a:t>
            </a:r>
          </a:p>
          <a:p>
            <a:r>
              <a:rPr lang="en-US" sz="3200"/>
              <a:t>Do you know what is in your Franchise Disclosure Document?</a:t>
            </a:r>
          </a:p>
          <a:p>
            <a:r>
              <a:rPr lang="en-US" sz="3200"/>
              <a:t>What is common/”standard” for one brand may differ with another brand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Franchise Disclosure Document: </a:t>
            </a:r>
            <a:br>
              <a:rPr lang="en-US"/>
            </a:br>
            <a:r>
              <a:rPr lang="en-US"/>
              <a:t>A Treasure Trove of Information </a:t>
            </a:r>
            <a:br>
              <a:rPr lang="en-US"/>
            </a:br>
            <a:r>
              <a:rPr lang="en-US"/>
              <a:t>(But Not All Inclusive)</a:t>
            </a:r>
            <a:endParaRPr lang="en-US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3C12F6B1-2A28-EAFC-CB03-59BB17E29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316" y="2014328"/>
            <a:ext cx="90110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Common Issues Between Brand and Franchisor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Termination/Liquidated Damages </a:t>
            </a:r>
            <a:endParaRPr lang="en-US" sz="2800" i="0" strike="noStrike" cap="none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i="0" strike="noStrike" cap="none">
                <a:latin typeface="Arial"/>
                <a:ea typeface="Arial"/>
                <a:cs typeface="Arial"/>
                <a:sym typeface="Arial"/>
              </a:rPr>
              <a:t>Territory Restrictions 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Restrictions on Products/Services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i="0" strike="noStrike" cap="none">
                <a:latin typeface="Arial"/>
                <a:ea typeface="Arial"/>
                <a:cs typeface="Arial"/>
                <a:sym typeface="Arial"/>
              </a:rPr>
              <a:t>Ongoing Costs/Initial Investment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Franchisor’s obligations 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i="0" strike="noStrike" cap="none">
                <a:latin typeface="Arial"/>
                <a:ea typeface="Arial"/>
                <a:cs typeface="Arial"/>
                <a:sym typeface="Arial"/>
              </a:rPr>
              <a:t>Franchisee’s obligations 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i="0" strike="noStrike" cap="none">
                <a:latin typeface="Arial"/>
                <a:ea typeface="Arial"/>
                <a:cs typeface="Arial"/>
                <a:sym typeface="Arial"/>
              </a:rPr>
              <a:t>Renewal 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agreement 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i="0" strike="noStrike" cap="none">
                <a:latin typeface="Arial"/>
                <a:ea typeface="Arial"/>
                <a:cs typeface="Arial"/>
                <a:sym typeface="Arial"/>
              </a:rPr>
              <a:t>Fra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nchisor ability to modify system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i="0" strike="noStrike" cap="none">
                <a:latin typeface="Arial"/>
                <a:ea typeface="Arial"/>
                <a:cs typeface="Arial"/>
                <a:sym typeface="Arial"/>
              </a:rPr>
              <a:t>Non-compete provisions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You Have Reviewed the FDD: </a:t>
            </a:r>
            <a:br>
              <a:rPr lang="en-US"/>
            </a:br>
            <a:r>
              <a:rPr lang="en-US"/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374811" cy="4038434"/>
          </a:xfrm>
        </p:spPr>
        <p:txBody>
          <a:bodyPr/>
          <a:lstStyle/>
          <a:p>
            <a:r>
              <a:rPr lang="en-US"/>
              <a:t>Question the brand on any areas of concern</a:t>
            </a:r>
          </a:p>
          <a:p>
            <a:r>
              <a:rPr lang="en-US"/>
              <a:t>Question the brand on any areas for potential negotiation</a:t>
            </a:r>
          </a:p>
          <a:p>
            <a:r>
              <a:rPr lang="en-US"/>
              <a:t>Create business plans based on full knowledge of what has been disclosed (</a:t>
            </a:r>
            <a:r>
              <a:rPr lang="en-US">
                <a:solidFill>
                  <a:srgbClr val="FF0000"/>
                </a:solidFill>
              </a:rPr>
              <a:t>proactive vs. reactive</a:t>
            </a:r>
            <a:r>
              <a:rPr lang="en-US"/>
              <a:t>)</a:t>
            </a:r>
          </a:p>
          <a:p>
            <a:r>
              <a:rPr lang="en-US"/>
              <a:t>Speak to other franchisees</a:t>
            </a:r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7074A-E6D9-B0AF-5217-40315BCA35F1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27EE-E40E-0195-BC61-F788F077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When Issues Arise: 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4534-BF53-98A5-3C81-25FED5E9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Communication is KEY 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Where possible, propose mutually beneficial business solutions as issues arise</a:t>
            </a:r>
          </a:p>
          <a:p>
            <a:pPr marL="342900" marR="0" lvl="0" indent="-342900" rtl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Both franchisors and franchisees benefit by finding solutions to help franchisees succeed </a:t>
            </a:r>
          </a:p>
          <a:p>
            <a:pPr marL="342900" indent="-3429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</a:pPr>
            <a:endParaRPr lang="en-US" sz="2800" i="0" strike="noStrike" cap="none">
              <a:latin typeface="Arial"/>
              <a:ea typeface="Arial"/>
              <a:cs typeface="Arial"/>
              <a:sym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4436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0C013-BC69-9D19-CE59-2FF06D75590B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8F47-6DF0-27A9-DD1D-76163DB2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Last Resort: Formal Dispute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12D0-BBFA-61D5-D311-F14EF9FB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374811" cy="4038434"/>
          </a:xfrm>
        </p:spPr>
        <p:txBody>
          <a:bodyPr/>
          <a:lstStyle/>
          <a:p>
            <a:r>
              <a:rPr lang="en-US" sz="2800">
                <a:latin typeface="Arial"/>
                <a:ea typeface="Arial"/>
                <a:cs typeface="Arial"/>
                <a:sym typeface="Arial"/>
              </a:rPr>
              <a:t>Wh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en all else fails, k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now the required dispute resolution process, often outlined in your franchise agreement</a:t>
            </a:r>
          </a:p>
          <a:p>
            <a:pPr lvl="1"/>
            <a:r>
              <a:rPr lang="en-US">
                <a:latin typeface="Arial"/>
                <a:ea typeface="Arial"/>
                <a:cs typeface="Arial"/>
                <a:sym typeface="Arial"/>
              </a:rPr>
              <a:t>Internal Dispute Resolution Process</a:t>
            </a:r>
          </a:p>
          <a:p>
            <a:pPr lvl="1"/>
            <a:r>
              <a:rPr lang="en-US">
                <a:latin typeface="Arial"/>
                <a:ea typeface="Arial"/>
                <a:cs typeface="Arial"/>
                <a:sym typeface="Arial"/>
              </a:rPr>
              <a:t>Mediation</a:t>
            </a:r>
          </a:p>
          <a:p>
            <a:pPr lvl="1"/>
            <a:r>
              <a:rPr lang="en-US">
                <a:latin typeface="Arial"/>
                <a:ea typeface="Arial"/>
                <a:cs typeface="Arial"/>
                <a:sym typeface="Arial"/>
              </a:rPr>
              <a:t>Arbitration</a:t>
            </a:r>
          </a:p>
          <a:p>
            <a:pPr lvl="1"/>
            <a:r>
              <a:rPr lang="en-US">
                <a:latin typeface="Arial"/>
                <a:ea typeface="Arial"/>
                <a:cs typeface="Arial"/>
                <a:sym typeface="Arial"/>
              </a:rPr>
              <a:t>Court</a:t>
            </a:r>
          </a:p>
          <a:p>
            <a:r>
              <a:rPr lang="en-US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ometime there are exceptions, depending on jurisdiction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0255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mrauchway@csglaw.com</a:t>
            </a:r>
          </a:p>
        </p:txBody>
      </p:sp>
      <p:pic>
        <p:nvPicPr>
          <p:cNvPr id="9" name="Picture 8" descr="A green text on a white surface&#10;&#10;Description automatically generated">
            <a:extLst>
              <a:ext uri="{FF2B5EF4-FFF2-40B4-BE49-F238E27FC236}">
                <a16:creationId xmlns:a16="http://schemas.microsoft.com/office/drawing/2014/main" id="{A9125E59-C8A7-E4D2-560E-9A596F065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98" y="1468437"/>
            <a:ext cx="401920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725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22631.0"/>
  <p:tag name="AS_RELEASE_DATE" val="2018.09.12"/>
  <p:tag name="AS_TITLE" val="Aspose.Slides for .NET 4.0"/>
  <p:tag name="AS_VERSION" val="18.9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Arial"/>
        <a:cs typeface="Arial"/>
      </a:majorFont>
      <a:minorFont>
        <a:latin typeface="Noto Serif JP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42</Paragraphs>
  <Slides>9</Slides>
  <Notes>1</Notes>
  <TotalTime>0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baseType="lpstr" size="10">
      <vt:lpstr>Office Theme</vt:lpstr>
      <vt:lpstr>Franchisor/Franchisee Relationships – Tips For Getting Along</vt:lpstr>
      <vt:lpstr>Marisa Rauchway</vt:lpstr>
      <vt:lpstr>Problems Between Brand And Franchisees Often Stem From Misunderstandings</vt:lpstr>
      <vt:lpstr>Franchise Disclosure Document: A Treasure Trove of Information (But Not All Inclusive)</vt:lpstr>
      <vt:lpstr>Common Issues Between Brand and Franchisor</vt:lpstr>
      <vt:lpstr>You Have Reviewed the FDD: Now What?</vt:lpstr>
      <vt:lpstr>When Issues Arise: What Can You Do?</vt:lpstr>
      <vt:lpstr>Last Resort: Formal Dispute Resolution</vt:lpstr>
      <vt:lpstr>Slide 9</vt:lpstr>
    </vt:vector>
  </TitlesOfParts>
  <LinksUpToDate>0</LinksUpToDate>
  <SharedDoc>0</SharedDoc>
  <HyperlinksChanged>0</HyperlinksChanged>
  <Application>Aspose.Slides for .NET</Application>
  <AppVersion>18.0900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cp:lastModifiedBy>Rauchway, Marisa</cp:lastModifiedBy>
  <cp:revision>1</cp:revision>
  <dcterms:created xsi:type="dcterms:W3CDTF">2025-05-04T15:46:56Z</dcterms:created>
  <dcterms:modified xsi:type="dcterms:W3CDTF">2025-05-04T15:46:56Z</dcterms:modified>
</cp:coreProperties>
</file>