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7" r:id="rId3"/>
    <p:sldId id="261" r:id="rId4"/>
    <p:sldId id="258" r:id="rId5"/>
    <p:sldId id="260" r:id="rId6"/>
    <p:sldId id="262" r:id="rId7"/>
    <p:sldId id="278" r:id="rId8"/>
    <p:sldId id="279" r:id="rId9"/>
    <p:sldId id="282" r:id="rId10"/>
    <p:sldId id="280" r:id="rId11"/>
    <p:sldId id="281" r:id="rId12"/>
    <p:sldId id="283" r:id="rId13"/>
    <p:sldId id="284" r:id="rId14"/>
    <p:sldId id="285" r:id="rId15"/>
    <p:sldId id="286" r:id="rId16"/>
    <p:sldId id="266" r:id="rId17"/>
    <p:sldId id="287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34B"/>
    <a:srgbClr val="F4F2EA"/>
    <a:srgbClr val="2E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7" autoAdjust="0"/>
    <p:restoredTop sz="81658" autoAdjust="0"/>
  </p:normalViewPr>
  <p:slideViewPr>
    <p:cSldViewPr snapToGrid="0">
      <p:cViewPr>
        <p:scale>
          <a:sx n="97" d="100"/>
          <a:sy n="97" d="100"/>
        </p:scale>
        <p:origin x="1552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4/23/25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8939E-C2C4-4597-A184-EAD9DCFFBDB3}" type="datetimeFigureOut">
              <a:rPr lang="en-US" smtClean="0"/>
              <a:t>4/23/25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B407D-1C4F-47A7-99B8-86D3206E3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4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1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02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70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20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FB3EB-0FA4-FF08-C073-F6810B17F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56B11E-7723-3096-B1EF-4DDBD8481E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693482-1C8A-4141-996B-A89DCCEFC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40FAD-7AFC-E58C-EF65-1752B7691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12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545"/>
            <a:ext cx="10515600" cy="435133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545"/>
            <a:ext cx="10515600" cy="435133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40DEC5F-0468-E2C2-9C55-CADDA1356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875" y="2235200"/>
            <a:ext cx="9901238" cy="2387600"/>
          </a:xfrm>
        </p:spPr>
        <p:txBody>
          <a:bodyPr>
            <a:normAutofit/>
          </a:bodyPr>
          <a:lstStyle/>
          <a:p>
            <a:r>
              <a:rPr lang="en-US" dirty="0"/>
              <a:t>Surfing the Silver Tsunami</a:t>
            </a:r>
            <a:br>
              <a:rPr lang="en-US" dirty="0"/>
            </a:br>
            <a:r>
              <a:rPr lang="en-US" sz="3100" dirty="0"/>
              <a:t>finding opportunities as veteran</a:t>
            </a:r>
            <a:br>
              <a:rPr lang="en-US" sz="3100" dirty="0"/>
            </a:br>
            <a:r>
              <a:rPr lang="en-US" sz="3100" dirty="0"/>
              <a:t>restaurant owners look to step back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B380C48B-47E5-4DB4-08F9-F30237FE79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David T. Denney</a:t>
            </a:r>
          </a:p>
        </p:txBody>
      </p:sp>
    </p:spTree>
    <p:extLst>
      <p:ext uri="{BB962C8B-B14F-4D97-AF65-F5344CB8AC3E}">
        <p14:creationId xmlns:p14="http://schemas.microsoft.com/office/powerpoint/2010/main" val="2858819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10691-C320-5E89-266E-9A262AB83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75337-32BD-80B9-7D65-5E1A39F29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700591" cy="1325563"/>
          </a:xfrm>
        </p:spPr>
        <p:txBody>
          <a:bodyPr/>
          <a:lstStyle/>
          <a:p>
            <a:r>
              <a:rPr lang="en-US" dirty="0"/>
              <a:t>Reasons to Ride the Wave,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FB44E-6247-DCC1-99B2-1ACF0AF5C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0"/>
            <a:ext cx="8161421" cy="44035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Independents outperformed chains, as only 39% of chain operators reported sales growth in 2024 (down from 75% in 2023), suggesting independents were more agile in adapting to consumer needs. </a:t>
            </a:r>
          </a:p>
          <a:p>
            <a:r>
              <a:rPr lang="en-US" dirty="0"/>
              <a:t>Off-premise dining (e.g., takeout, delivery) remains a growth area.</a:t>
            </a:r>
          </a:p>
          <a:p>
            <a:pPr lvl="7"/>
            <a:r>
              <a:rPr lang="en-US" dirty="0"/>
              <a:t>Nation’s Restaurant News</a:t>
            </a:r>
          </a:p>
          <a:p>
            <a:r>
              <a:rPr lang="en-US" dirty="0"/>
              <a:t>Current economic factors (tariffs, commodity price inflation (non-tariff), and economic uncertainty suggest that lower purchase prices can be had now by buyers with longer runways for growth.</a:t>
            </a:r>
          </a:p>
        </p:txBody>
      </p:sp>
    </p:spTree>
    <p:extLst>
      <p:ext uri="{BB962C8B-B14F-4D97-AF65-F5344CB8AC3E}">
        <p14:creationId xmlns:p14="http://schemas.microsoft.com/office/powerpoint/2010/main" val="294824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93AC9-D566-89EE-CE30-5BD0C3801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8C45E-91EC-94F3-03DB-47BF929A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700591" cy="1325563"/>
          </a:xfrm>
        </p:spPr>
        <p:txBody>
          <a:bodyPr/>
          <a:lstStyle/>
          <a:p>
            <a:r>
              <a:rPr lang="en-US" dirty="0"/>
              <a:t>Challenges to Selling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7A522-4C96-A25A-1F70-04B571441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919855"/>
          </a:xfrm>
        </p:spPr>
        <p:txBody>
          <a:bodyPr>
            <a:normAutofit/>
          </a:bodyPr>
          <a:lstStyle/>
          <a:p>
            <a:r>
              <a:rPr lang="en-US" dirty="0"/>
              <a:t>Emotion.</a:t>
            </a:r>
          </a:p>
          <a:p>
            <a:r>
              <a:rPr lang="en-US" dirty="0"/>
              <a:t>The “Sunk-Cost” Fallacy.</a:t>
            </a:r>
          </a:p>
          <a:p>
            <a:r>
              <a:rPr lang="en-US" dirty="0"/>
              <a:t>Thinner profit margins compared to other industries, making restaurants less attractive to buyers unless they have strong financials or a unique brand. </a:t>
            </a:r>
          </a:p>
          <a:p>
            <a:r>
              <a:rPr lang="en-US" dirty="0"/>
              <a:t>Finding a buyer.</a:t>
            </a:r>
          </a:p>
        </p:txBody>
      </p:sp>
    </p:spTree>
    <p:extLst>
      <p:ext uri="{BB962C8B-B14F-4D97-AF65-F5344CB8AC3E}">
        <p14:creationId xmlns:p14="http://schemas.microsoft.com/office/powerpoint/2010/main" val="325037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C31F4-251E-705E-42C7-5B59CF7B0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689E-F907-3922-E0BB-E2583862C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700591" cy="1325563"/>
          </a:xfrm>
        </p:spPr>
        <p:txBody>
          <a:bodyPr/>
          <a:lstStyle/>
          <a:p>
            <a:r>
              <a:rPr lang="en-US" dirty="0"/>
              <a:t>Preparing the Business for Sale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08C60-9DCC-7643-E37D-A23D604F4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919855"/>
          </a:xfrm>
        </p:spPr>
        <p:txBody>
          <a:bodyPr>
            <a:normAutofit/>
          </a:bodyPr>
          <a:lstStyle/>
          <a:p>
            <a:r>
              <a:rPr lang="en-US" dirty="0"/>
              <a:t>EBITDA is key.</a:t>
            </a:r>
          </a:p>
          <a:p>
            <a:endParaRPr lang="en-US" dirty="0"/>
          </a:p>
          <a:p>
            <a:r>
              <a:rPr lang="en-US" dirty="0"/>
              <a:t>Unless it isn’t.</a:t>
            </a:r>
          </a:p>
        </p:txBody>
      </p:sp>
      <p:pic>
        <p:nvPicPr>
          <p:cNvPr id="2050" name="Picture 2" descr="Best House Front Design Ideas For Your Curb Appeal | Modern exterior ...">
            <a:extLst>
              <a:ext uri="{FF2B5EF4-FFF2-40B4-BE49-F238E27FC236}">
                <a16:creationId xmlns:a16="http://schemas.microsoft.com/office/drawing/2014/main" id="{2ED1CE59-8E68-693B-C192-1FCA5117A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96" y="2272058"/>
            <a:ext cx="4611439" cy="439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9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08C49-876E-B2FC-29A2-39420DA78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B493-AB79-24C8-CC09-AF82D589C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700591" cy="1325563"/>
          </a:xfrm>
        </p:spPr>
        <p:txBody>
          <a:bodyPr/>
          <a:lstStyle/>
          <a:p>
            <a:r>
              <a:rPr lang="en-US" dirty="0"/>
              <a:t>Preparing the Business for Sale,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5778C-5D88-AD70-2F43-3482CFEC1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4304168"/>
          </a:xfrm>
        </p:spPr>
        <p:txBody>
          <a:bodyPr>
            <a:normAutofit/>
          </a:bodyPr>
          <a:lstStyle/>
          <a:p>
            <a:r>
              <a:rPr lang="en-US" dirty="0"/>
              <a:t>Anticipate due diligence – shore up your systems.</a:t>
            </a:r>
          </a:p>
          <a:p>
            <a:pPr lvl="1"/>
            <a:r>
              <a:rPr lang="en-US" dirty="0"/>
              <a:t>Spend a little money where it will have maximum impact.</a:t>
            </a:r>
          </a:p>
          <a:p>
            <a:pPr lvl="1"/>
            <a:r>
              <a:rPr lang="en-US" dirty="0"/>
              <a:t>Shore up the IP portfolio.</a:t>
            </a:r>
          </a:p>
          <a:p>
            <a:pPr lvl="1"/>
            <a:r>
              <a:rPr lang="en-US" dirty="0"/>
              <a:t>Get answers to the tough questions. (Why missing </a:t>
            </a:r>
            <a:r>
              <a:rPr lang="en-US" dirty="0" err="1"/>
              <a:t>corp</a:t>
            </a:r>
            <a:r>
              <a:rPr lang="en-US" dirty="0"/>
              <a:t> docs?)</a:t>
            </a:r>
          </a:p>
          <a:p>
            <a:pPr lvl="1"/>
            <a:r>
              <a:rPr lang="en-US" dirty="0"/>
              <a:t>Understand quirky things that can be important to buyers, like outstanding gift card balances.</a:t>
            </a:r>
          </a:p>
          <a:p>
            <a:pPr lvl="1"/>
            <a:endParaRPr lang="en-US" dirty="0"/>
          </a:p>
          <a:p>
            <a:r>
              <a:rPr lang="en-US" dirty="0"/>
              <a:t>For some reason, prospective buyers are paying very close attention to I-9s and related employee docs…?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5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2F254-7804-84E0-0CB3-B68045B75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26E9C-06B5-1D4B-2E9C-7240F4C80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700591" cy="1325563"/>
          </a:xfrm>
        </p:spPr>
        <p:txBody>
          <a:bodyPr/>
          <a:lstStyle/>
          <a:p>
            <a:r>
              <a:rPr lang="en-US" dirty="0"/>
              <a:t>Structuring win-win-win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3B682-7D58-C1D2-8F66-5AB44D4DD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4198150"/>
          </a:xfrm>
        </p:spPr>
        <p:txBody>
          <a:bodyPr>
            <a:normAutofit/>
          </a:bodyPr>
          <a:lstStyle/>
          <a:p>
            <a:r>
              <a:rPr lang="en-US" dirty="0"/>
              <a:t>100% sale (to third party, or to employee group)</a:t>
            </a:r>
          </a:p>
          <a:p>
            <a:r>
              <a:rPr lang="en-US" dirty="0"/>
              <a:t>Sale of Control (51-99%).</a:t>
            </a:r>
          </a:p>
          <a:p>
            <a:r>
              <a:rPr lang="en-US" dirty="0"/>
              <a:t>Sale with an earn-out.</a:t>
            </a:r>
          </a:p>
          <a:p>
            <a:r>
              <a:rPr lang="en-US" dirty="0"/>
              <a:t>Sale with limited consulting role.</a:t>
            </a:r>
          </a:p>
          <a:p>
            <a:pPr lvl="2"/>
            <a:r>
              <a:rPr lang="en-US" dirty="0"/>
              <a:t>This is almost an imperative these days.</a:t>
            </a:r>
          </a:p>
          <a:p>
            <a:pPr lvl="2"/>
            <a:endParaRPr lang="en-US" dirty="0"/>
          </a:p>
          <a:p>
            <a:r>
              <a:rPr lang="en-US" dirty="0"/>
              <a:t>Non-compete and other restrictive covenants.</a:t>
            </a:r>
          </a:p>
          <a:p>
            <a:r>
              <a:rPr lang="en-US" dirty="0"/>
              <a:t>Holdback/basket for possible indemnification, reduced over time.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4" name="Picture 4" descr="The Office&quot; Money (TV Episode 2007) - IMDb">
            <a:extLst>
              <a:ext uri="{FF2B5EF4-FFF2-40B4-BE49-F238E27FC236}">
                <a16:creationId xmlns:a16="http://schemas.microsoft.com/office/drawing/2014/main" id="{2C6423AB-5C3C-6335-3084-AF247D458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74" y="628303"/>
            <a:ext cx="176741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39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56386-825C-E21C-2EC2-50F2F6915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6112-C673-CE57-3C75-28D74564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700591" cy="1325563"/>
          </a:xfrm>
        </p:spPr>
        <p:txBody>
          <a:bodyPr/>
          <a:lstStyle/>
          <a:p>
            <a:r>
              <a:rPr lang="en-US" dirty="0"/>
              <a:t>Post-sale Roles for the Seller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019A6-A55E-138A-682F-EB0B1DCE8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919855"/>
          </a:xfrm>
        </p:spPr>
        <p:txBody>
          <a:bodyPr>
            <a:normAutofit/>
          </a:bodyPr>
          <a:lstStyle/>
          <a:p>
            <a:r>
              <a:rPr lang="en-US" dirty="0"/>
              <a:t>Retire-in-Place via smart hiring</a:t>
            </a:r>
          </a:p>
          <a:p>
            <a:endParaRPr lang="en-US" dirty="0"/>
          </a:p>
          <a:p>
            <a:r>
              <a:rPr lang="en-US" dirty="0"/>
              <a:t>Minority Owner</a:t>
            </a:r>
          </a:p>
          <a:p>
            <a:endParaRPr lang="en-US" dirty="0"/>
          </a:p>
          <a:p>
            <a:r>
              <a:rPr lang="en-US" dirty="0"/>
              <a:t>Consultant/Goodwill Ambassador</a:t>
            </a:r>
          </a:p>
          <a:p>
            <a:endParaRPr lang="en-US" dirty="0"/>
          </a:p>
          <a:p>
            <a:r>
              <a:rPr lang="en-US" dirty="0"/>
              <a:t>or.....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57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C14D-E64D-0C43-6D3B-5F606A79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8468A-81EE-3596-DE0C-D74DBFF0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02938"/>
            <a:ext cx="10624931" cy="490002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How David Wants to Spend his Silver Tsunami Years….</a:t>
            </a:r>
          </a:p>
        </p:txBody>
      </p:sp>
    </p:spTree>
    <p:extLst>
      <p:ext uri="{BB962C8B-B14F-4D97-AF65-F5344CB8AC3E}">
        <p14:creationId xmlns:p14="http://schemas.microsoft.com/office/powerpoint/2010/main" val="2925000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E4209-5F05-C849-E979-E176B0206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on2025.mp4">
            <a:hlinkClick r:id="" action="ppaction://media"/>
            <a:extLst>
              <a:ext uri="{FF2B5EF4-FFF2-40B4-BE49-F238E27FC236}">
                <a16:creationId xmlns:a16="http://schemas.microsoft.com/office/drawing/2014/main" id="{B8044F96-560D-20A8-DCC9-A7B07BBF59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1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43779-AFC1-A90E-B9B9-FF7DEDCA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800" dirty="0" err="1"/>
              <a:t>www.foodbevlaw.com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E6DAF1-396F-8524-E17E-B58541125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27" y="366274"/>
            <a:ext cx="5844746" cy="403242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95137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351943"/>
            <a:ext cx="5257800" cy="917084"/>
          </a:xfrm>
        </p:spPr>
        <p:txBody>
          <a:bodyPr/>
          <a:lstStyle/>
          <a:p>
            <a:r>
              <a:rPr lang="en-US" dirty="0"/>
              <a:t>David Denney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B304BB-B488-6438-1F38-18E450E70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1305568"/>
            <a:ext cx="5257800" cy="390776"/>
          </a:xfrm>
        </p:spPr>
        <p:txBody>
          <a:bodyPr>
            <a:noAutofit/>
          </a:bodyPr>
          <a:lstStyle/>
          <a:p>
            <a:r>
              <a:rPr lang="en-US" sz="2400" dirty="0"/>
              <a:t>Founder, DENNEY LAW GROUP</a:t>
            </a:r>
            <a:endParaRPr lang="en-US" sz="2400" spc="19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GDRA President, July ‘19 – Dec. ’20; Emeritus Board Member</a:t>
            </a:r>
          </a:p>
          <a:p>
            <a:r>
              <a:rPr lang="en-US" sz="1600" dirty="0"/>
              <a:t>TRA Board Member, 2018 – 2023; Emeritus Board Member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79409-75D1-9EF8-3B67-737A033FCFA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Represents independent restaurants, bars, caterers, ghost kitchens, food halls, chefs, </a:t>
            </a:r>
            <a:r>
              <a:rPr lang="en-US" sz="1600" dirty="0" err="1"/>
              <a:t>bev</a:t>
            </a:r>
            <a:r>
              <a:rPr lang="en-US" sz="1600" dirty="0"/>
              <a:t> alcohol manufacturers, etc.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001A72-DF3D-D777-15AF-27FEEA30AA57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Spartan Race Team:    </a:t>
            </a:r>
            <a:r>
              <a:rPr lang="en-US" sz="1600" b="1" dirty="0"/>
              <a:t>Bourbon, Bacon, &amp; Biscuits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6FA43C-07B0-C70B-CB10-19F378C5B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5999" y="1765159"/>
            <a:ext cx="5009147" cy="611760"/>
          </a:xfrm>
        </p:spPr>
        <p:txBody>
          <a:bodyPr>
            <a:noAutofit/>
          </a:bodyPr>
          <a:lstStyle/>
          <a:p>
            <a:r>
              <a:rPr lang="en-US" sz="2000" spc="190" dirty="0"/>
              <a:t>A Nose-to-Tail Law Practice ®</a:t>
            </a:r>
          </a:p>
          <a:p>
            <a:r>
              <a:rPr lang="en-US" sz="2000" spc="190" dirty="0"/>
              <a:t>Dallas, Texas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3D85F-9F5F-6941-C410-FFA33420A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84474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8AC3DA-0E3C-8B14-F234-9455D63B0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33" y="3334761"/>
            <a:ext cx="5844746" cy="40324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CE219F-5B01-EFA7-D8B5-F4B2844A6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8913" cy="386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68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81E8E9-9522-44E6-2C98-3E45788D5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478" y="0"/>
            <a:ext cx="5599044" cy="7033800"/>
          </a:xfrm>
        </p:spPr>
      </p:pic>
    </p:spTree>
    <p:extLst>
      <p:ext uri="{BB962C8B-B14F-4D97-AF65-F5344CB8AC3E}">
        <p14:creationId xmlns:p14="http://schemas.microsoft.com/office/powerpoint/2010/main" val="323114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928B07D-4BFE-F26E-57DC-2F9BB39C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the Silver Tsunami??</a:t>
            </a:r>
          </a:p>
        </p:txBody>
      </p:sp>
      <p:pic>
        <p:nvPicPr>
          <p:cNvPr id="1026" name="Picture 2" descr="What is a tsunami?">
            <a:extLst>
              <a:ext uri="{FF2B5EF4-FFF2-40B4-BE49-F238E27FC236}">
                <a16:creationId xmlns:a16="http://schemas.microsoft.com/office/drawing/2014/main" id="{B450BD53-4AF0-8759-39AD-69076BF614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180" y="1868556"/>
            <a:ext cx="7301639" cy="486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23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B060B-BD31-C1C6-A4CC-C9FFE259A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/>
              <a:t>As founders look to sell their businesses to younger operators, those younger operators (and even first-time buyers) are on the hunt to purchase established concepts with staying power and strong community goodwill.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This session will discuss strategies for capitalizing on these growing opportunities, including how to prepare the business for sale, post-sale roles, and suggestions for structuring mutually-beneficial transactions.</a:t>
            </a:r>
          </a:p>
        </p:txBody>
      </p:sp>
    </p:spTree>
    <p:extLst>
      <p:ext uri="{BB962C8B-B14F-4D97-AF65-F5344CB8AC3E}">
        <p14:creationId xmlns:p14="http://schemas.microsoft.com/office/powerpoint/2010/main" val="3852402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700591" cy="1325563"/>
          </a:xfrm>
        </p:spPr>
        <p:txBody>
          <a:bodyPr/>
          <a:lstStyle/>
          <a:p>
            <a:r>
              <a:rPr lang="en-US" dirty="0"/>
              <a:t>Peak Boomers are Just Cresting the Wave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1E860-C8BE-7FB7-0757-2385EDEF2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"Peak Boomers" (born 1959–1964) are turning 65 between 2024 and 2030, with over </a:t>
            </a:r>
            <a:r>
              <a:rPr lang="en-US" b="1" dirty="0"/>
              <a:t>30 million</a:t>
            </a:r>
            <a:r>
              <a:rPr lang="en-US" dirty="0"/>
              <a:t> expected to retire during this period. </a:t>
            </a:r>
          </a:p>
          <a:p>
            <a:r>
              <a:rPr lang="en-US" dirty="0"/>
              <a:t>By 2030, all Boomers will be at least 65.</a:t>
            </a:r>
          </a:p>
          <a:p>
            <a:r>
              <a:rPr lang="en-US" dirty="0"/>
              <a:t>About 10,000 Boomers reach retirement age daily, a trend continuing through 2030</a:t>
            </a:r>
          </a:p>
          <a:p>
            <a:pPr lvl="8"/>
            <a:endParaRPr lang="en-US" dirty="0"/>
          </a:p>
          <a:p>
            <a:pPr lvl="8"/>
            <a:r>
              <a:rPr lang="en-US" dirty="0"/>
              <a:t>Pew Research Center</a:t>
            </a:r>
          </a:p>
        </p:txBody>
      </p:sp>
    </p:spTree>
    <p:extLst>
      <p:ext uri="{BB962C8B-B14F-4D97-AF65-F5344CB8AC3E}">
        <p14:creationId xmlns:p14="http://schemas.microsoft.com/office/powerpoint/2010/main" val="10812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63B99-9B56-39AC-E3AE-10978AF73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3E188-1CBE-0E40-84EF-1DE4BDC29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700591" cy="1325563"/>
          </a:xfrm>
        </p:spPr>
        <p:txBody>
          <a:bodyPr/>
          <a:lstStyle/>
          <a:p>
            <a:r>
              <a:rPr lang="en-US" dirty="0"/>
              <a:t>Boomers and Restaurant Ownership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4A5AC-5C50-F7BF-F64C-2072EB647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Approximately 40% of all small businesses are owned by Baby Boomers. </a:t>
            </a:r>
          </a:p>
          <a:p>
            <a:r>
              <a:rPr lang="en-US" dirty="0"/>
              <a:t>The SBA estimates that 10 million Boomer-owned businesses will change hands between 2019-2029, representing a value of $10 Trillion.</a:t>
            </a:r>
          </a:p>
          <a:p>
            <a:r>
              <a:rPr lang="en-US" dirty="0"/>
              <a:t>Approx. 77% of Boomer owners plan to exit within the next 10 years.</a:t>
            </a:r>
          </a:p>
          <a:p>
            <a:pPr lvl="8"/>
            <a:r>
              <a:rPr lang="en-US" dirty="0"/>
              <a:t>Exit Planning Institute, 2023 study</a:t>
            </a:r>
          </a:p>
        </p:txBody>
      </p:sp>
    </p:spTree>
    <p:extLst>
      <p:ext uri="{BB962C8B-B14F-4D97-AF65-F5344CB8AC3E}">
        <p14:creationId xmlns:p14="http://schemas.microsoft.com/office/powerpoint/2010/main" val="295362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1A8B9-94CD-1680-638E-FD98AF190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83203-8E81-3A24-32DA-573E8BE58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700591" cy="1325563"/>
          </a:xfrm>
        </p:spPr>
        <p:txBody>
          <a:bodyPr/>
          <a:lstStyle/>
          <a:p>
            <a:r>
              <a:rPr lang="en-US" dirty="0"/>
              <a:t>Who are the Buyers?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E7A15-B2F8-90E4-EA30-E9BA52C2A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0"/>
            <a:ext cx="8161421" cy="44035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Existing restaurant owners looking to acquire adjacent foodservice concepts, allowing greater economies of scale in purchasing power/supply chain/back office, or those looking to add legacy brands capable of expansion.</a:t>
            </a:r>
          </a:p>
          <a:p>
            <a:r>
              <a:rPr lang="en-US" dirty="0"/>
              <a:t>First-time restaurant owners looking to enter the restaurant space by acquiring an established business.</a:t>
            </a:r>
          </a:p>
          <a:p>
            <a:r>
              <a:rPr lang="en-US" dirty="0"/>
              <a:t>Private equity firms/family offices looking for substantial EBITDA and the opportunity to grow the brand.</a:t>
            </a:r>
          </a:p>
        </p:txBody>
      </p:sp>
    </p:spTree>
    <p:extLst>
      <p:ext uri="{BB962C8B-B14F-4D97-AF65-F5344CB8AC3E}">
        <p14:creationId xmlns:p14="http://schemas.microsoft.com/office/powerpoint/2010/main" val="277637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475A4-AD4D-92F7-7FEF-C4F831FB7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03D2-3B29-B2B1-2527-CCE1C6ADA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700591" cy="1325563"/>
          </a:xfrm>
        </p:spPr>
        <p:txBody>
          <a:bodyPr/>
          <a:lstStyle/>
          <a:p>
            <a:r>
              <a:rPr lang="en-US" dirty="0"/>
              <a:t>Reasons to Ride the Wave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254E7-9AAB-6561-14C4-BEE66892A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 than 1/3 of small businesses have a succession plan.</a:t>
            </a:r>
          </a:p>
          <a:p>
            <a:r>
              <a:rPr lang="en-US" dirty="0"/>
              <a:t>Boomers are considering creative ways to transfer restaurant businesses to long-time employees</a:t>
            </a:r>
          </a:p>
          <a:p>
            <a:pPr lvl="8"/>
            <a:r>
              <a:rPr lang="en-US" dirty="0"/>
              <a:t>Nation’s Restaurant News</a:t>
            </a:r>
          </a:p>
          <a:p>
            <a:pPr lvl="8"/>
            <a:endParaRPr lang="en-US" dirty="0"/>
          </a:p>
          <a:p>
            <a:r>
              <a:rPr lang="en-US" dirty="0"/>
              <a:t>Outdated systems and/or lack of investment in operations can create opportunities for arbitrage.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05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</TotalTime>
  <Words>729</Words>
  <Application>Microsoft Macintosh PowerPoint</Application>
  <PresentationFormat>Widescreen</PresentationFormat>
  <Paragraphs>89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Cormorant</vt:lpstr>
      <vt:lpstr>Noto Serif JP</vt:lpstr>
      <vt:lpstr>Optima LT Std</vt:lpstr>
      <vt:lpstr>Office Theme</vt:lpstr>
      <vt:lpstr>Surfing the Silver Tsunami finding opportunities as veteran restaurant owners look to step back</vt:lpstr>
      <vt:lpstr>David Denney</vt:lpstr>
      <vt:lpstr>PowerPoint Presentation</vt:lpstr>
      <vt:lpstr>What is the Silver Tsunami??</vt:lpstr>
      <vt:lpstr>PowerPoint Presentation</vt:lpstr>
      <vt:lpstr>Peak Boomers are Just Cresting the Wave</vt:lpstr>
      <vt:lpstr>Boomers and Restaurant Ownership</vt:lpstr>
      <vt:lpstr>Who are the Buyers?</vt:lpstr>
      <vt:lpstr>Reasons to Ride the Wave</vt:lpstr>
      <vt:lpstr>Reasons to Ride the Wave, cont’d</vt:lpstr>
      <vt:lpstr>Challenges to Selling</vt:lpstr>
      <vt:lpstr>Preparing the Business for Sale</vt:lpstr>
      <vt:lpstr>Preparing the Business for Sale, cont’d</vt:lpstr>
      <vt:lpstr>Structuring win-win-win Scenarios</vt:lpstr>
      <vt:lpstr>Post-sale Roles for the Seller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Marilyn Faz</dc:creator>
  <cp:lastModifiedBy>David Denney</cp:lastModifiedBy>
  <cp:revision>18</cp:revision>
  <dcterms:created xsi:type="dcterms:W3CDTF">2022-07-25T17:34:42Z</dcterms:created>
  <dcterms:modified xsi:type="dcterms:W3CDTF">2025-04-23T21:48:43Z</dcterms:modified>
</cp:coreProperties>
</file>