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1" r:id="rId3"/>
    <p:sldId id="258" r:id="rId4"/>
    <p:sldId id="260" r:id="rId5"/>
    <p:sldId id="261" r:id="rId6"/>
    <p:sldId id="262" r:id="rId7"/>
    <p:sldId id="277" r:id="rId8"/>
    <p:sldId id="284" r:id="rId9"/>
    <p:sldId id="285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6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handoutMaster" Target="handoutMasters/handoutMaster1.xml" Id="rId13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notesMaster" Target="notesMasters/notesMaster1.xml" Id="rId12" /><Relationship Type="http://schemas.openxmlformats.org/officeDocument/2006/relationships/tableStyles" Target="tableStyles.xml" Id="rId17" /><Relationship Type="http://schemas.openxmlformats.org/officeDocument/2006/relationships/slide" Target="slides/slide1.xml" Id="rId2" /><Relationship Type="http://schemas.openxmlformats.org/officeDocument/2006/relationships/theme" Target="theme/theme1.xml" Id="rId16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4.xml" Id="rId5" /><Relationship Type="http://schemas.openxmlformats.org/officeDocument/2006/relationships/viewProps" Target="viewProps.xml" Id="rId15" /><Relationship Type="http://schemas.openxmlformats.org/officeDocument/2006/relationships/slide" Target="slides/slide9.xml" Id="rId10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presProps" Target="presProps.xml" Id="rId14" /><Relationship Type="http://schemas.openxmlformats.org/officeDocument/2006/relationships/customXml" Target="/customXML/item.xml" Id="imanage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9162B-C1BA-4CD7-A02E-56ADFAE0936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15E36-779E-45E1-9777-9EA82157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4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5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60143144v2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15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elizabeth.deconti@gray-robinson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40DEC5F-0468-E2C2-9C55-CADDA1356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NOTHING IS CERTAIN</a:t>
            </a:r>
            <a:b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but Death &amp; [Liquor] Taxes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400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380C48B-47E5-4DB4-08F9-F30237FE7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Elizabeth A. DeConti</a:t>
            </a:r>
          </a:p>
          <a:p>
            <a:r>
              <a:rPr lang="en-US" dirty="0">
                <a:latin typeface="+mj-lt"/>
              </a:rPr>
              <a:t>Gray Robinson, P.A.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F412FD-5844-1B9F-A98B-62B08EE8CEA8}"/>
              </a:ext>
            </a:extLst>
          </p:cNvPr>
          <p:cNvSpPr txBox="1"/>
          <p:nvPr/>
        </p:nvSpPr>
        <p:spPr>
          <a:xfrm>
            <a:off x="4672668" y="6392411"/>
            <a:ext cx="288581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May 14, 2025</a:t>
            </a:r>
          </a:p>
        </p:txBody>
      </p:sp>
    </p:spTree>
    <p:extLst>
      <p:ext uri="{BB962C8B-B14F-4D97-AF65-F5344CB8AC3E}">
        <p14:creationId xmlns:p14="http://schemas.microsoft.com/office/powerpoint/2010/main" val="285881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407613"/>
            <a:ext cx="6845969" cy="1962365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GrayRobinson</a:t>
            </a:r>
            <a:r>
              <a:rPr lang="en-US" altLang="en-US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, P.A.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Elizabeth A. DeConti, Esq.</a:t>
            </a:r>
            <a:br>
              <a:rPr lang="en-US" altLang="en-U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US" altLang="en-US" sz="2000" b="1" i="1" u="sng" dirty="0">
                <a:solidFill>
                  <a:schemeClr val="bg1"/>
                </a:solidFill>
                <a:latin typeface="Book Antiqua" panose="02040602050305030304" pitchFamily="18" charset="0"/>
                <a:hlinkClick r:id="rId3"/>
              </a:rPr>
              <a:t>elizabeth.deconti@gray-robinson.com</a:t>
            </a:r>
            <a:endParaRPr lang="en-US" altLang="en-US" sz="2000" b="1" i="1" u="sng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i="1" u="sng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813.273.5159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9" name="Picture 8" descr="A red and grey logo&#10;&#10;Description automatically generated">
            <a:extLst>
              <a:ext uri="{FF2B5EF4-FFF2-40B4-BE49-F238E27FC236}">
                <a16:creationId xmlns:a16="http://schemas.microsoft.com/office/drawing/2014/main" id="{67F44296-D417-60D4-8BC9-58FF2438D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74" y="706348"/>
            <a:ext cx="2722652" cy="27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 A. DeConti</a:t>
            </a:r>
          </a:p>
        </p:txBody>
      </p:sp>
      <p:pic>
        <p:nvPicPr>
          <p:cNvPr id="10" name="Picture Placeholder 9" descr="Medium shot of a person smiling&#10;&#10;Description automatically generated">
            <a:extLst>
              <a:ext uri="{FF2B5EF4-FFF2-40B4-BE49-F238E27FC236}">
                <a16:creationId xmlns:a16="http://schemas.microsoft.com/office/drawing/2014/main" id="{8D2587C1-E25D-2E7F-39E6-6B78F2C689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" b="2890"/>
          <a:stretch>
            <a:fillRect/>
          </a:stretch>
        </p:blipFill>
        <p:spPr>
          <a:xfrm>
            <a:off x="657546" y="821760"/>
            <a:ext cx="4483843" cy="5280559"/>
          </a:xfr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Deputy Section Chair, Regulated Products</a:t>
            </a:r>
            <a:endParaRPr lang="en-US" spc="19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600" dirty="0"/>
              <a:t>Represents suppliers of alcoholic beverages and large  retailers including hotels, restaurants, entertainment venues, senior living facilities, and more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Deep experience in complex tied house issues and regulatory compliance at the federal and state levels.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Trusted advisor who assists with alcohol beverage litigation, large scale license transactions, and administrative law issues.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Tampa, Florida</a:t>
            </a:r>
            <a:endParaRPr lang="en-US" spc="190" dirty="0"/>
          </a:p>
        </p:txBody>
      </p:sp>
    </p:spTree>
    <p:extLst>
      <p:ext uri="{BB962C8B-B14F-4D97-AF65-F5344CB8AC3E}">
        <p14:creationId xmlns:p14="http://schemas.microsoft.com/office/powerpoint/2010/main" val="3112462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28B07D-4BFE-F26E-57DC-2F9BB39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</a:rPr>
              <a:t>Alcohol Taxes are Unavoidable!</a:t>
            </a:r>
            <a:br>
              <a:rPr lang="en-US" sz="3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8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3511D-7330-5DFF-197E-DF2FA79E4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Industry Members in Every Tier Pay Tax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Suppliers:  Federal and State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Distributors:  State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Retailers:  State and Local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Tax Revenue Preserves the Three Tier System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3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Retail Taxes Paid by Restaurants, Hotels, Etc.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Taxes are due at the state and/or local level, depending on the jurisdiction.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All the types:  Sales Tax, Use Tax, Privilege Tax, Business Tax.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Taxes may be due initially at license issuance, and then again on regular intervals through a mandated reporting schedule. 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</a:rPr>
              <a:t>Tax </a:t>
            </a:r>
            <a:r>
              <a:rPr lang="en-US" dirty="0"/>
              <a:t>records and reporting are critical for other events, e.g., routine audits, license transfers, or changes of ownership</a:t>
            </a:r>
            <a:r>
              <a:rPr lang="en-US" dirty="0">
                <a:effectLst/>
                <a:ea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139D-0B8C-43A7-F8F2-E6A04654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Examples of State Level Tax Structures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FE75-FEC4-5E78-7FEB-9B2F028A9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07395"/>
          </a:xfrm>
        </p:spPr>
        <p:txBody>
          <a:bodyPr>
            <a:normAutofit lnSpcReduction="10000"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i="1" u="sng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Kansas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Tax bond equal to 25% of the actual or estimated annual tax liability (or for $1,000.00, whichever is greater) must be provided before any Drinking Establishment License is issued/renewed. 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Business Tax Application for Liquor Tax.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Monthly Tax Return due on the 25</a:t>
            </a:r>
            <a:r>
              <a:rPr lang="en-US" sz="2200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th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 of the month to report sales tax on drinks sold the prior month.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Certified Receipt of Occupational Taxes issued by the City Clerk must be posted in a conspicuous place next to the state license. 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u="sng" dirty="0">
                <a:latin typeface="Calibri" panose="020F0502020204030204" pitchFamily="34" charset="0"/>
                <a:ea typeface="Times New Roman" panose="02020603050405020304" pitchFamily="18" charset="0"/>
              </a:rPr>
              <a:t>Tennessee</a:t>
            </a:r>
            <a:endParaRPr lang="en-US" sz="2200" b="1" i="1" u="sng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One Time Privilege Tax due to the TABC upon license issuance.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Cities also require annual privilege tax for the beer permit.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15% tax on all alcoholic beverages sold. </a:t>
            </a:r>
            <a:endParaRPr lang="en-US" sz="2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4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Taxes Play Into an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65" y="2454441"/>
            <a:ext cx="8494643" cy="3722521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Many states conduct annual routine sales tax audits or licensing audits.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Licensing audits occur in states which have required percentages of sales/income/revenue from food relative to alcohol (e.g.  Florida, Kansas, Tennessee, Virginia).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state auditors use the sales tax reporting forms as filed as one piece of evidence in the audit to confirm the licensee’s compliance and continued eligibility for the license.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Effective POS systems are critical for generating accurate reports.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344F0-A240-216F-8075-D02957451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Taxes Can Thwart </a:t>
            </a:r>
            <a:r>
              <a:rPr lang="en-US" sz="3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 Initial Liquor License Application</a:t>
            </a:r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Renewal, or Transfer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91E6-C673-B1CE-4697-E993B3DEB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Required state and local alcohol / business tax accounts must be set up </a:t>
            </a:r>
            <a:r>
              <a:rPr lang="en-US" u="sng" dirty="0"/>
              <a:t>before</a:t>
            </a:r>
            <a:r>
              <a:rPr lang="en-US" dirty="0"/>
              <a:t> initial applications are filed, otherwise, liquor licenses won’t issue.  </a:t>
            </a:r>
          </a:p>
          <a:p>
            <a:r>
              <a:rPr lang="en-US" dirty="0"/>
              <a:t>Sales tax accounts generally cannot be used for multiple locations.</a:t>
            </a:r>
          </a:p>
          <a:p>
            <a:r>
              <a:rPr lang="en-US" dirty="0"/>
              <a:t>The entity on the sales tax account must match the entity on the liquor license.  </a:t>
            </a:r>
          </a:p>
          <a:p>
            <a:r>
              <a:rPr lang="en-US" dirty="0"/>
              <a:t>A delinquency on a tax account will put the brakes on a new license issuance, transfer, or renewal until the delinquency is resolved.  </a:t>
            </a:r>
          </a:p>
        </p:txBody>
      </p:sp>
    </p:spTree>
    <p:extLst>
      <p:ext uri="{BB962C8B-B14F-4D97-AF65-F5344CB8AC3E}">
        <p14:creationId xmlns:p14="http://schemas.microsoft.com/office/powerpoint/2010/main" val="2436493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634-D15D-18CC-906A-27A97163F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Tax Delinquencies in the Context of a Liquor </a:t>
            </a:r>
            <a:br>
              <a:rPr lang="en-US" sz="36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License Transfer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2BBCF-A51B-7A96-7C38-81A643425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9429925" cy="109604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Identifying delinquencies of an outgoing liquor licensee is a critical due diligence step in a purchase context because the new owner may face challenges resolving the tax debt of another party.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AF3A8-8C34-D947-F873-95DCC9AF5FC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AE84BC-1B58-F1C5-DB33-105185D6CD5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sz="3100" dirty="0">
                <a:solidFill>
                  <a:schemeClr val="bg1"/>
                </a:solidFill>
              </a:rPr>
              <a:t>If there is a delinquency from the outgoing licensee/seller, the incoming licensee/buyer will not be able to obtain a tax clearance/sign-off, and the  liquor license process can be stalled indefinitely.  	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60546C-97C4-C5C2-6744-648A4FB7B55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272FA2-6984-EC4F-ED5C-237C4D37A48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9975209" cy="109604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Resolution is easier when the outgoing party is cooperative, and harder if they are uncooperative / bankrupt / missing / dead.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90A4F4-3CA9-B097-5756-EA145B4C20F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9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AD14-D702-68F6-C6BB-127D6B7F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74" y="478172"/>
            <a:ext cx="6160904" cy="104624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Steps You Can Take to Mitigate Tax Delinquencies in Connection with a Sale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5AA518-5788-434F-1D69-B51FEB9C9EA3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E2BE5-2983-829C-2027-CD4B92A4B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061" y="1950928"/>
            <a:ext cx="5428265" cy="733926"/>
          </a:xfrm>
        </p:spPr>
        <p:txBody>
          <a:bodyPr>
            <a:noAutofit/>
          </a:bodyPr>
          <a:lstStyle/>
          <a:p>
            <a:r>
              <a:rPr lang="en-US" sz="2400" dirty="0"/>
              <a:t>Protections in the Agreement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9AB75-79A3-B01B-7C57-CF27812BC69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11061" y="3062036"/>
            <a:ext cx="5428266" cy="93112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Power of Attorney Forms 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A1D562-D5D2-40BE-06E6-908BA27B5D1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69783" y="4297279"/>
            <a:ext cx="5369543" cy="73392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Agency Counsel Appeal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85D66A-36FE-AA73-EE36-E6EC738FA306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16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.xml><?xml version="1.0" encoding="utf-8"?>
<properties xmlns="http://www.imanage.com/work/xmlschema">
  <documentid>ACTIVE!63562717.1</documentid>
  <senderid>EDECONTI</senderid>
  <senderemail>ELIZABETH.DECONTI@GRAY-ROBINSON.COM</senderemail>
  <lastmodified>2025-04-24T17:14:13.0000000-04:00</lastmodified>
  <database>ACTIVE</database>
</properties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692</Words>
  <Application>Microsoft Office PowerPoint</Application>
  <PresentationFormat>Widescreen</PresentationFormat>
  <Paragraphs>69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Book Antiqua</vt:lpstr>
      <vt:lpstr>Calibri</vt:lpstr>
      <vt:lpstr>Cormorant</vt:lpstr>
      <vt:lpstr>Noto Serif JP</vt:lpstr>
      <vt:lpstr>Optima LT Std</vt:lpstr>
      <vt:lpstr>Symbol</vt:lpstr>
      <vt:lpstr>Times New Roman</vt:lpstr>
      <vt:lpstr>Office Theme</vt:lpstr>
      <vt:lpstr>NOTHING IS CERTAIN but Death &amp; [Liquor] Taxes </vt:lpstr>
      <vt:lpstr>Elizabeth A. DeConti</vt:lpstr>
      <vt:lpstr> Alcohol Taxes are Unavoidable! </vt:lpstr>
      <vt:lpstr>Retail Taxes Paid by Restaurants, Hotels, Etc.  </vt:lpstr>
      <vt:lpstr>Examples of State Level Tax Structures </vt:lpstr>
      <vt:lpstr>How Taxes Play Into an Audit</vt:lpstr>
      <vt:lpstr>How Taxes Can Thwart Your Initial Liquor License Application, Renewal, or Transfer</vt:lpstr>
      <vt:lpstr>Tax Delinquencies in the Context of a Liquor  License Transfer</vt:lpstr>
      <vt:lpstr>Steps You Can Take to Mitigate Tax Delinquencies in Connection with a Sale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GR</cp:lastModifiedBy>
  <cp:revision>43</cp:revision>
  <dcterms:created xsi:type="dcterms:W3CDTF">2022-07-25T17:34:42Z</dcterms:created>
  <dcterms:modified xsi:type="dcterms:W3CDTF">2025-04-24T21:14:13Z</dcterms:modified>
</cp:coreProperties>
</file>