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10"/>
  </p:notesMasterIdLst>
  <p:handoutMasterIdLst>
    <p:handoutMasterId r:id="rId11"/>
  </p:handoutMasterIdLst>
  <p:sldIdLst>
    <p:sldId id="256" r:id="rId3"/>
    <p:sldId id="278" r:id="rId4"/>
    <p:sldId id="279" r:id="rId5"/>
    <p:sldId id="280" r:id="rId6"/>
    <p:sldId id="281" r:id="rId7"/>
    <p:sldId id="282" r:id="rId8"/>
    <p:sldId id="25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834B"/>
    <a:srgbClr val="F4F2EA"/>
    <a:srgbClr val="2E2E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4" autoAdjust="0"/>
    <p:restoredTop sz="81633" autoAdjust="0"/>
  </p:normalViewPr>
  <p:slideViewPr>
    <p:cSldViewPr snapToGrid="0">
      <p:cViewPr varScale="1">
        <p:scale>
          <a:sx n="103" d="100"/>
          <a:sy n="103" d="100"/>
        </p:scale>
        <p:origin x="14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00CDC6-1352-8CD2-7A73-AA91F8F2EA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3701FB-426E-1043-C984-8A158E6CB96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7C68E6-86EA-40F4-B4C5-2D26DFFA4936}" type="datetimeFigureOut">
              <a:rPr lang="en-US" smtClean="0"/>
              <a:t>11/13/25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E7DD0-31CC-9599-9EC5-801AAE8030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262EB7-8EB7-2398-5DF8-ADDFF91A399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7D90C5-D2F2-466D-ABAD-793138E9E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3298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D8939E-C2C4-4597-A184-EAD9DCFFBDB3}" type="datetimeFigureOut">
              <a:rPr lang="en-US" smtClean="0"/>
              <a:t>11/13/25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9B407D-1C4F-47A7-99B8-86D3206E3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144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B407D-1C4F-47A7-99B8-86D3206E38D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013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B407D-1C4F-47A7-99B8-86D3206E38D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137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B9C19-1A9B-39C1-AFC4-D94E14D1B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34786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B66CA3-3366-0906-3BA8-B6FEE50987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403272"/>
            <a:ext cx="9144000" cy="694113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rgbClr val="F4F2EA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154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 2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426450" y="2979903"/>
            <a:ext cx="5426242" cy="501149"/>
          </a:xfrm>
        </p:spPr>
        <p:txBody>
          <a:bodyPr>
            <a:normAutofit/>
          </a:bodyPr>
          <a:lstStyle>
            <a:lvl1pPr algn="r">
              <a:defRPr sz="160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r>
              <a:rPr lang="en-US" dirty="0"/>
              <a:t>TITLE GOES HERE AND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02938"/>
            <a:ext cx="10515600" cy="4900029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168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 3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4694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809CCEA-B5A5-6BFD-730D-E5DC97B737A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2471574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721A1F2-4933-924C-1B6F-C6735DDA5C5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5089941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EC8A1F1-9559-A16B-988A-CF442A9B2554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4566821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1762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 3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9ABAB43-99CF-DDC7-1851-DD7A64E80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4694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E5BB0C9-9766-9940-2CD9-773B348568E6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2471574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A83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508E5F6-FBDB-B9F1-DC6B-59B2CE6298C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5089941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8C53119-EAF3-FBE1-6552-2CE72D3A89F1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4566821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A83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9527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 3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9ABAB43-99CF-DDC7-1851-DD7A64E80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4694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E5BB0C9-9766-9940-2CD9-773B348568E6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2471574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A83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508E5F6-FBDB-B9F1-DC6B-59B2CE6298C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5089941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8C53119-EAF3-FBE1-6552-2CE72D3A89F1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4566821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A83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00340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 with Imagem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6841F-7C7E-33E1-3508-72B39B993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3606"/>
            <a:ext cx="4670675" cy="1070811"/>
          </a:xfrm>
        </p:spPr>
        <p:txBody>
          <a:bodyPr anchor="b"/>
          <a:lstStyle>
            <a:lvl1pPr>
              <a:defRPr sz="3200"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BB9CE2-C1E2-6E8C-C3BB-0A26FC855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52674" y="0"/>
            <a:ext cx="5839326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80E13-99ED-9816-93DD-61169F3D6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130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D6C8ACD-8670-9583-9114-2B608F302A0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9787" y="3062037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1C721D4-FC58-E108-8BE4-5D96653FA82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6" y="4297279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677E9E2-F22E-C310-AD2E-90B93578A5F7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839786" y="55325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5927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 with Imagem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6841F-7C7E-33E1-3508-72B39B993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3606"/>
            <a:ext cx="4670675" cy="1070811"/>
          </a:xfrm>
        </p:spPr>
        <p:txBody>
          <a:bodyPr anchor="b"/>
          <a:lstStyle>
            <a:lvl1pPr>
              <a:defRPr sz="3200"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BB9CE2-C1E2-6E8C-C3BB-0A26FC855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52674" y="0"/>
            <a:ext cx="5839326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80E13-99ED-9816-93DD-61169F3D6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130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D6C8ACD-8670-9583-9114-2B608F302A0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9787" y="3062037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1C721D4-FC58-E108-8BE4-5D96653FA82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6" y="4297279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677E9E2-F22E-C310-AD2E-90B93578A5F7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839786" y="55325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97773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 with Imagem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6841F-7C7E-33E1-3508-72B39B993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3606"/>
            <a:ext cx="4670675" cy="1070811"/>
          </a:xfrm>
        </p:spPr>
        <p:txBody>
          <a:bodyPr anchor="b"/>
          <a:lstStyle>
            <a:lvl1pPr>
              <a:defRPr sz="3200"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BB9CE2-C1E2-6E8C-C3BB-0A26FC855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52674" y="0"/>
            <a:ext cx="5839326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80E13-99ED-9816-93DD-61169F3D6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130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D6C8ACD-8670-9583-9114-2B608F302A0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9787" y="3062037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1C721D4-FC58-E108-8BE4-5D96653FA82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6" y="4297279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677E9E2-F22E-C310-AD2E-90B93578A5F7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839786" y="55325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72990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, Logo Crea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883068"/>
          </a:xfrm>
        </p:spPr>
        <p:txBody>
          <a:bodyPr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795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2E2E24"/>
                </a:solidFill>
              </a:defRPr>
            </a:lvl1pPr>
            <a:lvl2pPr>
              <a:defRPr sz="1600">
                <a:solidFill>
                  <a:srgbClr val="2E2E24"/>
                </a:solidFill>
              </a:defRPr>
            </a:lvl2pPr>
            <a:lvl3pPr>
              <a:defRPr sz="1400">
                <a:solidFill>
                  <a:srgbClr val="2E2E24"/>
                </a:solidFill>
              </a:defRPr>
            </a:lvl3pPr>
            <a:lvl4pPr>
              <a:defRPr sz="1200">
                <a:solidFill>
                  <a:srgbClr val="2E2E24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1845929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2E2E2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3951786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2E2E24"/>
                </a:solidFill>
              </a:defRPr>
            </a:lvl1pPr>
            <a:lvl2pPr>
              <a:defRPr sz="1600">
                <a:solidFill>
                  <a:srgbClr val="2E2E24"/>
                </a:solidFill>
              </a:defRPr>
            </a:lvl2pPr>
            <a:lvl3pPr>
              <a:defRPr sz="1400">
                <a:solidFill>
                  <a:srgbClr val="2E2E24"/>
                </a:solidFill>
              </a:defRPr>
            </a:lvl3pPr>
            <a:lvl4pPr>
              <a:defRPr sz="1200">
                <a:solidFill>
                  <a:srgbClr val="2E2E24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3524920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2E2E2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640971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2E2E24"/>
                </a:solidFill>
              </a:defRPr>
            </a:lvl1pPr>
            <a:lvl2pPr>
              <a:defRPr sz="1600">
                <a:solidFill>
                  <a:srgbClr val="2E2E24"/>
                </a:solidFill>
              </a:defRPr>
            </a:lvl2pPr>
            <a:lvl3pPr>
              <a:defRPr sz="1400">
                <a:solidFill>
                  <a:srgbClr val="2E2E24"/>
                </a:solidFill>
              </a:defRPr>
            </a:lvl3pPr>
            <a:lvl4pPr>
              <a:defRPr sz="1200">
                <a:solidFill>
                  <a:srgbClr val="2E2E24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200" y="5214105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2E2E2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79081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, Logo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883068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795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1845929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3951786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3524920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640971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200" y="5214105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68450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, Logo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883068"/>
          </a:xfrm>
        </p:spPr>
        <p:txBody>
          <a:bodyPr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795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1845929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3951786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3524920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640971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200" y="5214105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5704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FF79A-4C1F-053C-4EC9-9C7030ADB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84645"/>
            <a:ext cx="5257800" cy="1325563"/>
          </a:xfrm>
        </p:spPr>
        <p:txBody>
          <a:bodyPr anchor="b">
            <a:normAutofit/>
          </a:bodyPr>
          <a:lstStyle>
            <a:lvl1pPr>
              <a:defRPr sz="5400"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FA26F40-9326-9602-5A76-D355089E17F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823284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542DF41-836F-A55D-6351-2A6E5246B94F}"/>
              </a:ext>
            </a:extLst>
          </p:cNvPr>
          <p:cNvGrpSpPr/>
          <p:nvPr userDrawn="1"/>
        </p:nvGrpSpPr>
        <p:grpSpPr>
          <a:xfrm>
            <a:off x="6096000" y="1690688"/>
            <a:ext cx="5257800" cy="781550"/>
            <a:chOff x="6096000" y="1690688"/>
            <a:chExt cx="5257800" cy="781550"/>
          </a:xfrm>
        </p:grpSpPr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400C8BDF-1266-AD56-02DF-541EF08C948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096000" y="1690688"/>
              <a:ext cx="5257800" cy="39077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2500" dirty="0">
                <a:solidFill>
                  <a:srgbClr val="AA834B"/>
                </a:solidFill>
                <a:latin typeface="Optima LT Std" panose="020B0502050508020304" pitchFamily="34" charset="0"/>
              </a:endParaRPr>
            </a:p>
          </p:txBody>
        </p: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3DED739C-30E5-CE0C-2A3E-E89C9CED118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096000" y="2081463"/>
              <a:ext cx="5257800" cy="39077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2000" dirty="0">
                <a:solidFill>
                  <a:srgbClr val="AA834B"/>
                </a:solidFill>
                <a:latin typeface="Optima LT Std" panose="020B0502050508020304" pitchFamily="34" charset="0"/>
              </a:endParaRPr>
            </a:p>
          </p:txBody>
        </p:sp>
      </p:grpSp>
      <p:sp>
        <p:nvSpPr>
          <p:cNvPr id="26" name="Subtitle 2">
            <a:extLst>
              <a:ext uri="{FF2B5EF4-FFF2-40B4-BE49-F238E27FC236}">
                <a16:creationId xmlns:a16="http://schemas.microsoft.com/office/drawing/2014/main" id="{A95D6B0F-8143-2609-6B00-8842829B4F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0" y="1614087"/>
            <a:ext cx="5257800" cy="390776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spc="190" baseline="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AE8AC89D-3B4B-F03A-F526-AD3AEF6A3BE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80221" y="2645455"/>
            <a:ext cx="5257800" cy="894012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rgbClr val="F4F2EA"/>
                </a:solidFill>
              </a:defRPr>
            </a:lvl1pPr>
            <a:lvl2pPr marL="457200" indent="0">
              <a:buNone/>
              <a:defRPr>
                <a:solidFill>
                  <a:srgbClr val="F4F2EA"/>
                </a:solidFill>
              </a:defRPr>
            </a:lvl2pPr>
            <a:lvl3pPr marL="914400" indent="0">
              <a:buNone/>
              <a:defRPr>
                <a:solidFill>
                  <a:srgbClr val="F4F2EA"/>
                </a:solidFill>
              </a:defRPr>
            </a:lvl3pPr>
            <a:lvl4pPr marL="1371600" indent="0">
              <a:buNone/>
              <a:defRPr>
                <a:solidFill>
                  <a:srgbClr val="F4F2EA"/>
                </a:solidFill>
              </a:defRPr>
            </a:lvl4pPr>
            <a:lvl5pPr marL="1828800" indent="0">
              <a:buNone/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C3C0B61C-3980-BE26-458D-43BAC57CD59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180221" y="3868665"/>
            <a:ext cx="5257800" cy="894012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rgbClr val="F4F2EA"/>
                </a:solidFill>
              </a:defRPr>
            </a:lvl1pPr>
            <a:lvl2pPr marL="457200" indent="0">
              <a:buNone/>
              <a:defRPr>
                <a:solidFill>
                  <a:srgbClr val="F4F2EA"/>
                </a:solidFill>
              </a:defRPr>
            </a:lvl2pPr>
            <a:lvl3pPr marL="914400" indent="0">
              <a:buNone/>
              <a:defRPr>
                <a:solidFill>
                  <a:srgbClr val="F4F2EA"/>
                </a:solidFill>
              </a:defRPr>
            </a:lvl3pPr>
            <a:lvl4pPr marL="1371600" indent="0">
              <a:buNone/>
              <a:defRPr>
                <a:solidFill>
                  <a:srgbClr val="F4F2EA"/>
                </a:solidFill>
              </a:defRPr>
            </a:lvl4pPr>
            <a:lvl5pPr marL="1828800" indent="0">
              <a:buNone/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4F10A4D8-2048-F4AF-96FD-79A9EEC8C4A3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180221" y="5091875"/>
            <a:ext cx="5257800" cy="894012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rgbClr val="F4F2EA"/>
                </a:solidFill>
              </a:defRPr>
            </a:lvl1pPr>
            <a:lvl2pPr marL="457200" indent="0">
              <a:buNone/>
              <a:defRPr>
                <a:solidFill>
                  <a:srgbClr val="F4F2EA"/>
                </a:solidFill>
              </a:defRPr>
            </a:lvl2pPr>
            <a:lvl3pPr marL="914400" indent="0">
              <a:buNone/>
              <a:defRPr>
                <a:solidFill>
                  <a:srgbClr val="F4F2EA"/>
                </a:solidFill>
              </a:defRPr>
            </a:lvl3pPr>
            <a:lvl4pPr marL="1371600" indent="0">
              <a:buNone/>
              <a:defRPr>
                <a:solidFill>
                  <a:srgbClr val="F4F2EA"/>
                </a:solidFill>
              </a:defRPr>
            </a:lvl4pPr>
            <a:lvl5pPr marL="1828800" indent="0">
              <a:buNone/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541E56E-217D-27E4-B742-ACF134FE0F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5999" y="2033695"/>
            <a:ext cx="5009147" cy="390776"/>
          </a:xfrm>
        </p:spPr>
        <p:txBody>
          <a:bodyPr anchor="t">
            <a:normAutofit/>
          </a:bodyPr>
          <a:lstStyle>
            <a:lvl1pPr marL="0" indent="0">
              <a:buNone/>
              <a:defRPr sz="1400" spc="190" baseline="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3692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, Logo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883068"/>
          </a:xfrm>
        </p:spPr>
        <p:txBody>
          <a:bodyPr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795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1845929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3951786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3524920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640971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200" y="5214105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40420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7939AD-73B6-2337-D53D-E5266B5BBD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73016" y="4589463"/>
            <a:ext cx="6845969" cy="1500187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4F2EA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2040459D-D362-7F27-0BBD-BE3E92C869E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736431" y="1118940"/>
            <a:ext cx="2719138" cy="204536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09564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938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96545"/>
            <a:ext cx="10515600" cy="4351338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146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96545"/>
            <a:ext cx="10515600" cy="4351338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427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, Event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161421" cy="1325563"/>
          </a:xfrm>
        </p:spPr>
        <p:txBody>
          <a:bodyPr anchor="b"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54441"/>
            <a:ext cx="8161421" cy="3722521"/>
          </a:xfrm>
        </p:spPr>
        <p:txBody>
          <a:bodyPr/>
          <a:lstStyle>
            <a:lvl1pPr>
              <a:defRPr>
                <a:solidFill>
                  <a:srgbClr val="2E2E24"/>
                </a:solidFill>
              </a:defRPr>
            </a:lvl1pPr>
            <a:lvl2pPr>
              <a:defRPr>
                <a:solidFill>
                  <a:srgbClr val="2E2E24"/>
                </a:solidFill>
              </a:defRPr>
            </a:lvl2pPr>
            <a:lvl3pPr>
              <a:defRPr>
                <a:solidFill>
                  <a:srgbClr val="2E2E24"/>
                </a:solidFill>
              </a:defRPr>
            </a:lvl3pPr>
            <a:lvl4pPr>
              <a:defRPr>
                <a:solidFill>
                  <a:srgbClr val="2E2E24"/>
                </a:solidFill>
              </a:defRPr>
            </a:lvl4pPr>
            <a:lvl5pPr>
              <a:defRPr>
                <a:solidFill>
                  <a:srgbClr val="2E2E2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334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, Event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4638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 2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426450" y="2979903"/>
            <a:ext cx="5426242" cy="501149"/>
          </a:xfrm>
        </p:spPr>
        <p:txBody>
          <a:bodyPr>
            <a:normAutofit/>
          </a:bodyPr>
          <a:lstStyle>
            <a:lvl1pPr algn="r">
              <a:defRPr sz="160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r>
              <a:rPr lang="en-US" dirty="0"/>
              <a:t>TITLE GOES HERE AND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02938"/>
            <a:ext cx="10515600" cy="4900029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541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 2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426450" y="2979903"/>
            <a:ext cx="5426242" cy="501149"/>
          </a:xfrm>
        </p:spPr>
        <p:txBody>
          <a:bodyPr>
            <a:normAutofit/>
          </a:bodyPr>
          <a:lstStyle>
            <a:lvl1pPr algn="r">
              <a:defRPr sz="160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r>
              <a:rPr lang="en-US" dirty="0"/>
              <a:t>TITLE GOES HERE AND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02938"/>
            <a:ext cx="10515600" cy="4900029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803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343457-1184-A639-6015-F5FCB7359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12340A-CB79-76B8-5EBA-2854DE35B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128A08-A776-DA94-BD3D-C43B78B6C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F848A-C250-4DF3-B3B2-707E516F62AD}" type="datetimeFigureOut">
              <a:rPr lang="en-US" smtClean="0"/>
              <a:t>11/13/25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15400-AB31-ABDF-788D-01DD26B0B4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8051DA-6E52-E37B-51D5-29243214D6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28429-1C19-427A-A691-1C9984D8C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424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57" r:id="rId14"/>
    <p:sldLayoutId id="2147483671" r:id="rId15"/>
    <p:sldLayoutId id="2147483672" r:id="rId16"/>
    <p:sldLayoutId id="2147483673" r:id="rId17"/>
    <p:sldLayoutId id="2147483674" r:id="rId18"/>
    <p:sldLayoutId id="2147483675" r:id="rId19"/>
    <p:sldLayoutId id="2147483676" r:id="rId20"/>
    <p:sldLayoutId id="214748365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140DEC5F-0468-E2C2-9C55-CADDA13565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Key Negotiable Provisions in Franchise Agreements</a:t>
            </a:r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B380C48B-47E5-4DB4-08F9-F30237FE79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Colby L. Birkes</a:t>
            </a:r>
          </a:p>
          <a:p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58819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80A58-E7D5-3285-043C-C3BDEE108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Colby L. Birkes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9B304BB-B488-6438-1F38-18E450E706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Associate</a:t>
            </a:r>
            <a:r>
              <a:rPr lang="en-US" spc="190" dirty="0"/>
              <a:t>, Dentons Bingham Greenebaum LLP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D4A3202-6E45-1C5A-0AD7-5BB9CC6BE300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Frequently represents clients in the hospitality industry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779409-75D1-9EF8-3B67-737A033FCFA8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Represents franchised businesses in various areas of law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001A72-DF3D-D777-15AF-27FEEA30AA57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Other Practice Areas: Mergers &amp; Acquisitions; Corporate Governance; Alcohol Regulatory Compliance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86FA43C-07B0-C70B-CB10-19F378C5BA2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spc="190" dirty="0"/>
              <a:t>Louisville, Kentucky</a:t>
            </a:r>
          </a:p>
        </p:txBody>
      </p:sp>
      <p:pic>
        <p:nvPicPr>
          <p:cNvPr id="11" name="Picture Placeholder 13" descr="A person in a suit&#10;&#10;Description automatically generated">
            <a:extLst>
              <a:ext uri="{FF2B5EF4-FFF2-40B4-BE49-F238E27FC236}">
                <a16:creationId xmlns:a16="http://schemas.microsoft.com/office/drawing/2014/main" id="{55DBF7EE-3693-4DA7-C201-E3E0482CCB8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5" r="16045"/>
          <a:stretch>
            <a:fillRect/>
          </a:stretch>
        </p:blipFill>
        <p:spPr>
          <a:xfrm>
            <a:off x="0" y="0"/>
            <a:ext cx="5822950" cy="6858000"/>
          </a:xfrm>
        </p:spPr>
      </p:pic>
    </p:spTree>
    <p:extLst>
      <p:ext uri="{BB962C8B-B14F-4D97-AF65-F5344CB8AC3E}">
        <p14:creationId xmlns:p14="http://schemas.microsoft.com/office/powerpoint/2010/main" val="1004002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1139D-0B8C-43A7-F8F2-E6A046548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Negotiating Franchise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4FFE75-FEC4-5E78-7FEB-9B2F028A9F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Franchise agreements are usually long, complicated, form agreements. Prospective franchisees often view franchise agreements as non-negotiable. </a:t>
            </a:r>
          </a:p>
          <a:p>
            <a:r>
              <a:rPr lang="en-US" dirty="0"/>
              <a:t>While franchisors are plainly resistant to changes that compromise consistency in the franchise system, they are becoming more flexible, in part because of a history of repressive practices and increasing market competition. </a:t>
            </a:r>
          </a:p>
          <a:p>
            <a:r>
              <a:rPr lang="en-US" dirty="0"/>
              <a:t>Franchisees with prior experience or franchisees working with new, unvetted brands have greater leverage. </a:t>
            </a:r>
          </a:p>
          <a:p>
            <a:r>
              <a:rPr lang="en-US" dirty="0"/>
              <a:t>Franchisees can obtain additional benefits and protections through negotiation, creating more confidence and trust in the business relationship. </a:t>
            </a:r>
          </a:p>
        </p:txBody>
      </p:sp>
    </p:spTree>
    <p:extLst>
      <p:ext uri="{BB962C8B-B14F-4D97-AF65-F5344CB8AC3E}">
        <p14:creationId xmlns:p14="http://schemas.microsoft.com/office/powerpoint/2010/main" val="2570485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C9253-7AB2-812B-435C-8110CC6CB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Negotiable Provisions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17A2F-09D5-3738-81D5-18030B78C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42498"/>
            <a:ext cx="10515600" cy="109604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Provides a specific geographic area where the franchisor or its affiliates must refrain from operating competing hotels, generally within the same marketplace or mileage radius (very market-dependent). </a:t>
            </a:r>
          </a:p>
          <a:p>
            <a:r>
              <a:rPr lang="en-US" dirty="0"/>
              <a:t>Competing hotels should be identified based on objective market criteria; may incorporate impact studies to resolve disputes over whether a hotel is, in fact, competing.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CDC482-7813-686D-66A0-D4136F9B5E1E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u="sng" dirty="0"/>
              <a:t>Areas of Protection or Geographic Restrictions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758A6FC-5C6D-FD13-811C-0293419A57F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3685132"/>
            <a:ext cx="9141069" cy="1383476"/>
          </a:xfrm>
        </p:spPr>
        <p:txBody>
          <a:bodyPr>
            <a:noAutofit/>
          </a:bodyPr>
          <a:lstStyle/>
          <a:p>
            <a:r>
              <a:rPr lang="en-US" sz="1700" dirty="0"/>
              <a:t>Approach towards term/renewal will be dependent on franchisee experience and other factors.</a:t>
            </a:r>
          </a:p>
          <a:p>
            <a:r>
              <a:rPr lang="en-US" sz="1700" dirty="0"/>
              <a:t>Negotiate </a:t>
            </a:r>
            <a:r>
              <a:rPr lang="en-US" sz="1700" dirty="0">
                <a:effectLst/>
                <a:ea typeface="Times New Roman" panose="02020603050405020304" pitchFamily="18" charset="0"/>
              </a:rPr>
              <a:t>materiality thresholds and cure periods in connection with termination triggers.</a:t>
            </a:r>
          </a:p>
          <a:p>
            <a:r>
              <a:rPr lang="en-US" sz="1700" dirty="0"/>
              <a:t>Liquidated damages should be limited to a reasonable measure of franchisor’s actual damages in the event of termination and repayment of any funds advanced to franchisee should be amortized.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07C6C6F-B202-2AA3-79F5-17F0DF74F255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3293189"/>
            <a:ext cx="10515600" cy="391943"/>
          </a:xfrm>
        </p:spPr>
        <p:txBody>
          <a:bodyPr/>
          <a:lstStyle/>
          <a:p>
            <a:r>
              <a:rPr lang="en-US" u="sng" dirty="0"/>
              <a:t>Term, Renewal and Termination Provisions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FDD8AFB-9863-56C1-EAEC-B0DCDBEF54B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199" y="5341509"/>
            <a:ext cx="8877301" cy="1383476"/>
          </a:xfrm>
        </p:spPr>
        <p:txBody>
          <a:bodyPr>
            <a:normAutofit/>
          </a:bodyPr>
          <a:lstStyle/>
          <a:p>
            <a:r>
              <a:rPr lang="en-US" sz="1600" dirty="0"/>
              <a:t>Franchisors may require personal guaranties from the principals of the franchisee. </a:t>
            </a:r>
          </a:p>
          <a:p>
            <a:r>
              <a:rPr lang="en-US" sz="1600" dirty="0"/>
              <a:t>Negotiate caps, </a:t>
            </a:r>
            <a:r>
              <a:rPr lang="en-US" sz="1600" dirty="0" err="1"/>
              <a:t>burnoffs</a:t>
            </a:r>
            <a:r>
              <a:rPr lang="en-US" sz="1600" dirty="0"/>
              <a:t> and other limitations to insulate the franchisee’s principals from liability.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87BF95F-F5CA-8E8D-4B0C-A249A2D58796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200" y="4956830"/>
            <a:ext cx="10515600" cy="391943"/>
          </a:xfrm>
        </p:spPr>
        <p:txBody>
          <a:bodyPr/>
          <a:lstStyle/>
          <a:p>
            <a:r>
              <a:rPr lang="en-US" u="sng" dirty="0"/>
              <a:t>Personal Guaranties</a:t>
            </a:r>
          </a:p>
        </p:txBody>
      </p:sp>
    </p:spTree>
    <p:extLst>
      <p:ext uri="{BB962C8B-B14F-4D97-AF65-F5344CB8AC3E}">
        <p14:creationId xmlns:p14="http://schemas.microsoft.com/office/powerpoint/2010/main" val="2861012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B3BBC-8962-39BD-4408-508968C6C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Negotiable Provisions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6D394-8510-CBB8-7773-67257EAB90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800" dirty="0"/>
              <a:t>Franchise agreements often require a franchisee to retain and exercise direct management and control over the hotel business, or to obtain approval before entering into a management agreement with a third party.</a:t>
            </a:r>
          </a:p>
          <a:p>
            <a:r>
              <a:rPr lang="en-US" sz="1800" dirty="0"/>
              <a:t>Seek elimination of such provisions for franchisees who wish to retain independent management companies or incorporate a list of management companies the franchisor will pre-approve.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CDE164-E83F-9100-D823-E4C04E6B0CC9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u="sng" dirty="0"/>
              <a:t>Independent Management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1E227E-8268-2EBE-F4DE-6C067322297D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3802679"/>
            <a:ext cx="9422423" cy="1096045"/>
          </a:xfrm>
        </p:spPr>
        <p:txBody>
          <a:bodyPr>
            <a:noAutofit/>
          </a:bodyPr>
          <a:lstStyle/>
          <a:p>
            <a:r>
              <a:rPr lang="en-US" sz="1700" dirty="0"/>
              <a:t>While a franchisee should be free to chose its own vendors, some franchisors insist on use of certain vendors to ensure uniformity and quality between facilities. </a:t>
            </a:r>
          </a:p>
          <a:p>
            <a:r>
              <a:rPr lang="en-US" sz="1700" dirty="0">
                <a:effectLst/>
                <a:ea typeface="Times New Roman" panose="02020603050405020304" pitchFamily="18" charset="0"/>
              </a:rPr>
              <a:t>Require the franchisor to provide a selection of pre-approved vendors, pass on volume discounts, and/or return any revenues or commissions earned on purchases by the franchisees.</a:t>
            </a:r>
            <a:endParaRPr lang="en-US" sz="17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50DB665-4FAC-C8B4-A953-A4520D6F9D81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3352959"/>
            <a:ext cx="10515600" cy="391943"/>
          </a:xfrm>
        </p:spPr>
        <p:txBody>
          <a:bodyPr/>
          <a:lstStyle/>
          <a:p>
            <a:r>
              <a:rPr lang="en-US" u="sng" dirty="0"/>
              <a:t>Vendor Exclusivity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85A5627-035A-45C6-94FB-E1AED7FA163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391332"/>
            <a:ext cx="8956431" cy="1096045"/>
          </a:xfrm>
        </p:spPr>
        <p:txBody>
          <a:bodyPr>
            <a:normAutofit fontScale="25000" lnSpcReduction="20000"/>
          </a:bodyPr>
          <a:lstStyle/>
          <a:p>
            <a:r>
              <a:rPr lang="en-US" sz="6800" dirty="0"/>
              <a:t>Ideally, franchisor should be able to transfer to third parties that meet franchisor’s requirements for granting a franchise or who already hold other franchises with the franchisor.</a:t>
            </a:r>
          </a:p>
          <a:p>
            <a:r>
              <a:rPr lang="en-US" sz="6800" dirty="0"/>
              <a:t>Aim to limit fees to actual administrative costs and eliminate any penalty fees or franchisor-required repairs that may deter a prospective transferee. </a:t>
            </a:r>
          </a:p>
          <a:p>
            <a:r>
              <a:rPr lang="en-US" sz="6800" dirty="0"/>
              <a:t>Also seek to release the assigning franchisee and any guarantors from post-assignment liabilities.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C25CB73-756F-453E-8C68-4AF20F4E9119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200" y="4949587"/>
            <a:ext cx="10515600" cy="391943"/>
          </a:xfrm>
        </p:spPr>
        <p:txBody>
          <a:bodyPr/>
          <a:lstStyle/>
          <a:p>
            <a:r>
              <a:rPr lang="en-US" u="sng" dirty="0"/>
              <a:t>Transfer of Ownership</a:t>
            </a:r>
          </a:p>
        </p:txBody>
      </p:sp>
    </p:spTree>
    <p:extLst>
      <p:ext uri="{BB962C8B-B14F-4D97-AF65-F5344CB8AC3E}">
        <p14:creationId xmlns:p14="http://schemas.microsoft.com/office/powerpoint/2010/main" val="1546969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9C989-BD26-4A1A-AF93-AD492E924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Areas for Consideration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4BE388-EC31-455E-BD67-E0E509BE3E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Disclosure Obligations and Accountability for Franchisor </a:t>
            </a:r>
          </a:p>
          <a:p>
            <a:r>
              <a:rPr lang="en-US" dirty="0"/>
              <a:t>Franchisee input on marketing and advertising </a:t>
            </a:r>
          </a:p>
          <a:p>
            <a:r>
              <a:rPr lang="en-US" dirty="0"/>
              <a:t>Dispute Resolution, Venue and Choice of Law</a:t>
            </a:r>
          </a:p>
          <a:p>
            <a:r>
              <a:rPr lang="en-US"/>
              <a:t>Construction</a:t>
            </a:r>
            <a:r>
              <a:rPr lang="en-US" dirty="0"/>
              <a:t>/Renovation Requirements </a:t>
            </a:r>
          </a:p>
        </p:txBody>
      </p:sp>
    </p:spTree>
    <p:extLst>
      <p:ext uri="{BB962C8B-B14F-4D97-AF65-F5344CB8AC3E}">
        <p14:creationId xmlns:p14="http://schemas.microsoft.com/office/powerpoint/2010/main" val="1685266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D43779-AFC1-A90E-B9B9-FF7DEDCA0F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4F2EA"/>
                </a:solidFill>
                <a:effectLst/>
                <a:uLnTx/>
                <a:uFillTx/>
                <a:latin typeface="Noto Serif JP"/>
                <a:ea typeface="+mn-ea"/>
                <a:cs typeface="+mn-cs"/>
              </a:rPr>
              <a:t>Colby.birkes@dentons.com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4F2E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· (502) 587-3550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4F2EA"/>
              </a:solidFill>
              <a:effectLst/>
              <a:uLnTx/>
              <a:uFillTx/>
              <a:latin typeface="Noto Serif JP"/>
              <a:ea typeface="+mn-ea"/>
              <a:cs typeface="+mn-cs"/>
            </a:endParaRPr>
          </a:p>
          <a:p>
            <a:endParaRPr lang="en-US" dirty="0"/>
          </a:p>
        </p:txBody>
      </p:sp>
      <p:pic>
        <p:nvPicPr>
          <p:cNvPr id="17" name="Picture 16" descr="A purple rectangle with white letters&#10;&#10;AI-generated content may be incorrect.">
            <a:extLst>
              <a:ext uri="{FF2B5EF4-FFF2-40B4-BE49-F238E27FC236}">
                <a16:creationId xmlns:a16="http://schemas.microsoft.com/office/drawing/2014/main" id="{68FCE6ED-1352-E7EB-D43C-7097F7E159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08" y="1488249"/>
            <a:ext cx="6089904" cy="156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1378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ormorant"/>
        <a:ea typeface=""/>
        <a:cs typeface=""/>
      </a:majorFont>
      <a:minorFont>
        <a:latin typeface="Noto Serif JP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LC Houston - Speaker PPT  Hospitality 2025(24721892_1)  -  Read-Only" id="{19A6A6E0-57AD-4A23-957C-111061F677CA}" vid="{7F232C8A-BEC8-4537-A40C-47A1356F44C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��< ? x m l   v e r s i o n = " 1 . 0 "   e n c o d i n g = " u t f - 1 6 " ? > < p r o p e r t i e s   x m l n s = " h t t p : / / w w w . i m a n a g e . c o m / w o r k / x m l s c h e m a " >  
     < d o c u m e n t i d > L E G A L D O C S ! 2 4 7 2 1 8 9 2 . 1 < / d o c u m e n t i d >  
     < s e n d e r i d > M I C H A E L . M C G E E < / s e n d e r i d >  
     < s e n d e r e m a i l > M I C H A E L . M C G E E @ D E N T O N S . C O M < / s e n d e r e m a i l >  
     < l a s t m o d i f i e d > 2 0 2 5 - 0 4 - 2 7 T 1 1 : 2 1 : 1 6 . 0 0 0 0 0 0 0 - 0 4 : 0 0 < / l a s t m o d i f i e d >  
     < d a t a b a s e > L E G A L D O C S < / d a t a b a s e >  
 < / p r o p e r t i e s > 
</file>

<file path=customXml/itemProps1.xml><?xml version="1.0" encoding="utf-8"?>
<ds:datastoreItem xmlns:ds="http://schemas.openxmlformats.org/officeDocument/2006/customXml" ds:itemID="{82EBA345-41A2-4285-865E-D3E228FCBB54}">
  <ds:schemaRefs>
    <ds:schemaRef ds:uri="http://www.imanage.com/work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HLC Houston (2025) - Colby Birkes Presentation</Template>
  <TotalTime>1</TotalTime>
  <Words>546</Words>
  <Application>Microsoft Macintosh PowerPoint</Application>
  <PresentationFormat>Widescreen</PresentationFormat>
  <Paragraphs>43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Cormorant</vt:lpstr>
      <vt:lpstr>Noto Serif JP</vt:lpstr>
      <vt:lpstr>Optima LT Std</vt:lpstr>
      <vt:lpstr>Times New Roman</vt:lpstr>
      <vt:lpstr>Office Theme</vt:lpstr>
      <vt:lpstr>Key Negotiable Provisions in Franchise Agreements</vt:lpstr>
      <vt:lpstr>Colby L. Birkes</vt:lpstr>
      <vt:lpstr>Negotiating Franchise Agreements</vt:lpstr>
      <vt:lpstr>Key Negotiable Provisions </vt:lpstr>
      <vt:lpstr>Key Negotiable Provisions (cont.)</vt:lpstr>
      <vt:lpstr>Other Areas for Consideration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Birkes, Colby L.</dc:creator>
  <cp:lastModifiedBy>Leora Minh-Huyen Pham</cp:lastModifiedBy>
  <cp:revision>1</cp:revision>
  <dcterms:created xsi:type="dcterms:W3CDTF">2025-05-13T23:29:33Z</dcterms:created>
  <dcterms:modified xsi:type="dcterms:W3CDTF">2025-11-13T18:29:31Z</dcterms:modified>
</cp:coreProperties>
</file>