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9" r:id="rId2"/>
    <p:sldId id="257" r:id="rId3"/>
    <p:sldId id="2147472352" r:id="rId4"/>
    <p:sldId id="260" r:id="rId5"/>
    <p:sldId id="261" r:id="rId6"/>
    <p:sldId id="264" r:id="rId7"/>
    <p:sldId id="262" r:id="rId8"/>
    <p:sldId id="573" r:id="rId9"/>
    <p:sldId id="263" r:id="rId10"/>
    <p:sldId id="265" r:id="rId11"/>
    <p:sldId id="266" r:id="rId12"/>
    <p:sldId id="273" r:id="rId13"/>
    <p:sldId id="496" r:id="rId14"/>
    <p:sldId id="2147472356" r:id="rId15"/>
    <p:sldId id="2147472357" r:id="rId16"/>
    <p:sldId id="2242" r:id="rId17"/>
    <p:sldId id="2147472365" r:id="rId18"/>
    <p:sldId id="2147472359" r:id="rId19"/>
    <p:sldId id="1106" r:id="rId20"/>
    <p:sldId id="2147472361" r:id="rId21"/>
    <p:sldId id="2147472364" r:id="rId22"/>
    <p:sldId id="2147472302" r:id="rId23"/>
    <p:sldId id="25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34B"/>
    <a:srgbClr val="F4F2EA"/>
    <a:srgbClr val="2E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0BEA8A-3386-4261-8422-0D7B72A245DC}" v="1" dt="2025-08-08T00:36:19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B1E08C-2131-45B1-9C67-6CFA403388CA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1D1A61-C350-40D3-A52F-5DD7C1D30B2C}">
      <dgm:prSet phldrT="[Text]"/>
      <dgm:spPr/>
      <dgm:t>
        <a:bodyPr/>
        <a:lstStyle/>
        <a:p>
          <a:r>
            <a:rPr lang="en-US" dirty="0"/>
            <a:t>    Control Flow of Information</a:t>
          </a:r>
        </a:p>
      </dgm:t>
    </dgm:pt>
    <dgm:pt modelId="{09A86E88-2E7F-4AF5-B8F6-B471ED62EBED}" type="parTrans" cxnId="{7E63C408-F08D-47B6-8EEE-B99B0D3DFE43}">
      <dgm:prSet/>
      <dgm:spPr/>
      <dgm:t>
        <a:bodyPr/>
        <a:lstStyle/>
        <a:p>
          <a:endParaRPr lang="en-US"/>
        </a:p>
      </dgm:t>
    </dgm:pt>
    <dgm:pt modelId="{BB074DFD-09E1-4D15-9688-3069559279E5}" type="sibTrans" cxnId="{7E63C408-F08D-47B6-8EEE-B99B0D3DFE43}">
      <dgm:prSet/>
      <dgm:spPr/>
      <dgm:t>
        <a:bodyPr/>
        <a:lstStyle/>
        <a:p>
          <a:endParaRPr lang="en-US"/>
        </a:p>
      </dgm:t>
    </dgm:pt>
    <dgm:pt modelId="{C12CCF08-606F-49FE-9049-CA2C80F14162}">
      <dgm:prSet phldrT="[Text]"/>
      <dgm:spPr/>
      <dgm:t>
        <a:bodyPr/>
        <a:lstStyle/>
        <a:p>
          <a:r>
            <a:rPr lang="en-US" dirty="0"/>
            <a:t>   Cast Workplace in Best Light</a:t>
          </a:r>
        </a:p>
      </dgm:t>
    </dgm:pt>
    <dgm:pt modelId="{B7169058-0A27-4B2C-99BB-13C9E54F6853}" type="parTrans" cxnId="{C32B94B4-2ADE-45B8-A68F-8F9CF3C873E5}">
      <dgm:prSet/>
      <dgm:spPr/>
      <dgm:t>
        <a:bodyPr/>
        <a:lstStyle/>
        <a:p>
          <a:endParaRPr lang="en-US"/>
        </a:p>
      </dgm:t>
    </dgm:pt>
    <dgm:pt modelId="{5E247A6C-DFB1-4EBC-AB68-D1A652246F08}" type="sibTrans" cxnId="{C32B94B4-2ADE-45B8-A68F-8F9CF3C873E5}">
      <dgm:prSet/>
      <dgm:spPr/>
      <dgm:t>
        <a:bodyPr/>
        <a:lstStyle/>
        <a:p>
          <a:endParaRPr lang="en-US"/>
        </a:p>
      </dgm:t>
    </dgm:pt>
    <dgm:pt modelId="{A7E2981F-59E2-4461-86B8-5A2A97B98F09}">
      <dgm:prSet phldrT="[Text]"/>
      <dgm:spPr/>
      <dgm:t>
        <a:bodyPr/>
        <a:lstStyle/>
        <a:p>
          <a:r>
            <a:rPr lang="en-US" dirty="0"/>
            <a:t>   Identify Potential Problems Early</a:t>
          </a:r>
        </a:p>
      </dgm:t>
    </dgm:pt>
    <dgm:pt modelId="{7A06A5E5-E1EC-4975-BBC7-3158351B251E}" type="parTrans" cxnId="{4027243B-5E83-46C1-90C5-06ECEC13A08E}">
      <dgm:prSet/>
      <dgm:spPr/>
      <dgm:t>
        <a:bodyPr/>
        <a:lstStyle/>
        <a:p>
          <a:endParaRPr lang="en-US"/>
        </a:p>
      </dgm:t>
    </dgm:pt>
    <dgm:pt modelId="{5D8934BC-4C83-4ACE-9E5A-B091C55E6B73}" type="sibTrans" cxnId="{4027243B-5E83-46C1-90C5-06ECEC13A08E}">
      <dgm:prSet/>
      <dgm:spPr/>
      <dgm:t>
        <a:bodyPr/>
        <a:lstStyle/>
        <a:p>
          <a:endParaRPr lang="en-US"/>
        </a:p>
      </dgm:t>
    </dgm:pt>
    <dgm:pt modelId="{DC758793-5FD3-40F2-8BC4-31C42E83A3FF}">
      <dgm:prSet/>
      <dgm:spPr/>
      <dgm:t>
        <a:bodyPr/>
        <a:lstStyle/>
        <a:p>
          <a:r>
            <a:rPr lang="en-US" dirty="0"/>
            <a:t>   Minimize Business Disruption</a:t>
          </a:r>
        </a:p>
      </dgm:t>
    </dgm:pt>
    <dgm:pt modelId="{1674C6A6-910B-44B9-A350-FE42DD891332}" type="parTrans" cxnId="{E5F3B72B-C2F5-4609-B850-EC38A9235454}">
      <dgm:prSet/>
      <dgm:spPr/>
      <dgm:t>
        <a:bodyPr/>
        <a:lstStyle/>
        <a:p>
          <a:endParaRPr lang="en-US"/>
        </a:p>
      </dgm:t>
    </dgm:pt>
    <dgm:pt modelId="{C8FDA642-019E-4D40-BDC6-4D27C2FBF5E7}" type="sibTrans" cxnId="{E5F3B72B-C2F5-4609-B850-EC38A9235454}">
      <dgm:prSet/>
      <dgm:spPr/>
      <dgm:t>
        <a:bodyPr/>
        <a:lstStyle/>
        <a:p>
          <a:endParaRPr lang="en-US"/>
        </a:p>
      </dgm:t>
    </dgm:pt>
    <dgm:pt modelId="{569D9116-22A9-4E53-BF29-329EABE38314}" type="pres">
      <dgm:prSet presAssocID="{5AB1E08C-2131-45B1-9C67-6CFA403388CA}" presName="compositeShape" presStyleCnt="0">
        <dgm:presLayoutVars>
          <dgm:dir/>
          <dgm:resizeHandles/>
        </dgm:presLayoutVars>
      </dgm:prSet>
      <dgm:spPr/>
    </dgm:pt>
    <dgm:pt modelId="{DAE2C934-4AFB-465C-B9F8-E7EFCA909841}" type="pres">
      <dgm:prSet presAssocID="{5AB1E08C-2131-45B1-9C67-6CFA403388CA}" presName="pyramid" presStyleLbl="node1" presStyleIdx="0" presStyleCnt="1" custScaleX="122907" custLinFactNeighborX="-30349" custLinFactNeighborY="424"/>
      <dgm:spPr/>
    </dgm:pt>
    <dgm:pt modelId="{056901A8-36E2-4BF0-8F0F-3A5D40D6B266}" type="pres">
      <dgm:prSet presAssocID="{5AB1E08C-2131-45B1-9C67-6CFA403388CA}" presName="theList" presStyleCnt="0"/>
      <dgm:spPr/>
    </dgm:pt>
    <dgm:pt modelId="{C57E532D-1C52-4988-B225-001846E92B30}" type="pres">
      <dgm:prSet presAssocID="{051D1A61-C350-40D3-A52F-5DD7C1D30B2C}" presName="aNode" presStyleLbl="fgAcc1" presStyleIdx="0" presStyleCnt="4" custScaleX="222447" custLinFactNeighborX="-1098" custLinFactNeighborY="17876">
        <dgm:presLayoutVars>
          <dgm:bulletEnabled val="1"/>
        </dgm:presLayoutVars>
      </dgm:prSet>
      <dgm:spPr/>
    </dgm:pt>
    <dgm:pt modelId="{F1EE5169-3CA2-4EE9-8DB6-4F16C23532CB}" type="pres">
      <dgm:prSet presAssocID="{051D1A61-C350-40D3-A52F-5DD7C1D30B2C}" presName="aSpace" presStyleCnt="0"/>
      <dgm:spPr/>
    </dgm:pt>
    <dgm:pt modelId="{1B0AC8A2-60DB-44A8-9B6C-8D8DD6261AD4}" type="pres">
      <dgm:prSet presAssocID="{DC758793-5FD3-40F2-8BC4-31C42E83A3FF}" presName="aNode" presStyleLbl="fgAcc1" presStyleIdx="1" presStyleCnt="4" custScaleX="222447" custLinFactNeighborX="-1098" custLinFactNeighborY="17876">
        <dgm:presLayoutVars>
          <dgm:bulletEnabled val="1"/>
        </dgm:presLayoutVars>
      </dgm:prSet>
      <dgm:spPr/>
    </dgm:pt>
    <dgm:pt modelId="{9A8C0AF9-A6F8-4A5E-A796-FC28087467F0}" type="pres">
      <dgm:prSet presAssocID="{DC758793-5FD3-40F2-8BC4-31C42E83A3FF}" presName="aSpace" presStyleCnt="0"/>
      <dgm:spPr/>
    </dgm:pt>
    <dgm:pt modelId="{46427F25-14AF-4FCF-AF2B-3BB13284C367}" type="pres">
      <dgm:prSet presAssocID="{C12CCF08-606F-49FE-9049-CA2C80F14162}" presName="aNode" presStyleLbl="fgAcc1" presStyleIdx="2" presStyleCnt="4" custScaleX="222447" custLinFactNeighborX="-1098" custLinFactNeighborY="17876">
        <dgm:presLayoutVars>
          <dgm:bulletEnabled val="1"/>
        </dgm:presLayoutVars>
      </dgm:prSet>
      <dgm:spPr/>
    </dgm:pt>
    <dgm:pt modelId="{565B3C53-8D5F-481D-A965-534F1A5044B1}" type="pres">
      <dgm:prSet presAssocID="{C12CCF08-606F-49FE-9049-CA2C80F14162}" presName="aSpace" presStyleCnt="0"/>
      <dgm:spPr/>
    </dgm:pt>
    <dgm:pt modelId="{D446EEB9-E092-4E9B-A9AA-50F45D58454B}" type="pres">
      <dgm:prSet presAssocID="{A7E2981F-59E2-4461-86B8-5A2A97B98F09}" presName="aNode" presStyleLbl="fgAcc1" presStyleIdx="3" presStyleCnt="4" custScaleX="222447" custLinFactNeighborX="-1098" custLinFactNeighborY="17876">
        <dgm:presLayoutVars>
          <dgm:bulletEnabled val="1"/>
        </dgm:presLayoutVars>
      </dgm:prSet>
      <dgm:spPr/>
    </dgm:pt>
    <dgm:pt modelId="{C9BE901E-7AD8-4E31-874F-07209191CF45}" type="pres">
      <dgm:prSet presAssocID="{A7E2981F-59E2-4461-86B8-5A2A97B98F09}" presName="aSpace" presStyleCnt="0"/>
      <dgm:spPr/>
    </dgm:pt>
  </dgm:ptLst>
  <dgm:cxnLst>
    <dgm:cxn modelId="{7E63C408-F08D-47B6-8EEE-B99B0D3DFE43}" srcId="{5AB1E08C-2131-45B1-9C67-6CFA403388CA}" destId="{051D1A61-C350-40D3-A52F-5DD7C1D30B2C}" srcOrd="0" destOrd="0" parTransId="{09A86E88-2E7F-4AF5-B8F6-B471ED62EBED}" sibTransId="{BB074DFD-09E1-4D15-9688-3069559279E5}"/>
    <dgm:cxn modelId="{E5F3B72B-C2F5-4609-B850-EC38A9235454}" srcId="{5AB1E08C-2131-45B1-9C67-6CFA403388CA}" destId="{DC758793-5FD3-40F2-8BC4-31C42E83A3FF}" srcOrd="1" destOrd="0" parTransId="{1674C6A6-910B-44B9-A350-FE42DD891332}" sibTransId="{C8FDA642-019E-4D40-BDC6-4D27C2FBF5E7}"/>
    <dgm:cxn modelId="{0F4AD735-121D-4233-A4BF-5AE615187386}" type="presOf" srcId="{C12CCF08-606F-49FE-9049-CA2C80F14162}" destId="{46427F25-14AF-4FCF-AF2B-3BB13284C367}" srcOrd="0" destOrd="0" presId="urn:microsoft.com/office/officeart/2005/8/layout/pyramid2"/>
    <dgm:cxn modelId="{4027243B-5E83-46C1-90C5-06ECEC13A08E}" srcId="{5AB1E08C-2131-45B1-9C67-6CFA403388CA}" destId="{A7E2981F-59E2-4461-86B8-5A2A97B98F09}" srcOrd="3" destOrd="0" parTransId="{7A06A5E5-E1EC-4975-BBC7-3158351B251E}" sibTransId="{5D8934BC-4C83-4ACE-9E5A-B091C55E6B73}"/>
    <dgm:cxn modelId="{26F17D3F-F6F5-45C0-836B-EC45A3655A05}" type="presOf" srcId="{DC758793-5FD3-40F2-8BC4-31C42E83A3FF}" destId="{1B0AC8A2-60DB-44A8-9B6C-8D8DD6261AD4}" srcOrd="0" destOrd="0" presId="urn:microsoft.com/office/officeart/2005/8/layout/pyramid2"/>
    <dgm:cxn modelId="{503FEB4C-BB59-419C-8BAD-9620DAFC0960}" type="presOf" srcId="{A7E2981F-59E2-4461-86B8-5A2A97B98F09}" destId="{D446EEB9-E092-4E9B-A9AA-50F45D58454B}" srcOrd="0" destOrd="0" presId="urn:microsoft.com/office/officeart/2005/8/layout/pyramid2"/>
    <dgm:cxn modelId="{C32B94B4-2ADE-45B8-A68F-8F9CF3C873E5}" srcId="{5AB1E08C-2131-45B1-9C67-6CFA403388CA}" destId="{C12CCF08-606F-49FE-9049-CA2C80F14162}" srcOrd="2" destOrd="0" parTransId="{B7169058-0A27-4B2C-99BB-13C9E54F6853}" sibTransId="{5E247A6C-DFB1-4EBC-AB68-D1A652246F08}"/>
    <dgm:cxn modelId="{F290F5C5-7551-412C-8B14-42BDEBCE1B50}" type="presOf" srcId="{051D1A61-C350-40D3-A52F-5DD7C1D30B2C}" destId="{C57E532D-1C52-4988-B225-001846E92B30}" srcOrd="0" destOrd="0" presId="urn:microsoft.com/office/officeart/2005/8/layout/pyramid2"/>
    <dgm:cxn modelId="{8ACC29CA-4A38-4C3C-9989-86A3AEC43F43}" type="presOf" srcId="{5AB1E08C-2131-45B1-9C67-6CFA403388CA}" destId="{569D9116-22A9-4E53-BF29-329EABE38314}" srcOrd="0" destOrd="0" presId="urn:microsoft.com/office/officeart/2005/8/layout/pyramid2"/>
    <dgm:cxn modelId="{C05F7523-4792-4899-A636-8D955DF856A1}" type="presParOf" srcId="{569D9116-22A9-4E53-BF29-329EABE38314}" destId="{DAE2C934-4AFB-465C-B9F8-E7EFCA909841}" srcOrd="0" destOrd="0" presId="urn:microsoft.com/office/officeart/2005/8/layout/pyramid2"/>
    <dgm:cxn modelId="{83FBE269-0482-459B-B544-D64ABCA5D543}" type="presParOf" srcId="{569D9116-22A9-4E53-BF29-329EABE38314}" destId="{056901A8-36E2-4BF0-8F0F-3A5D40D6B266}" srcOrd="1" destOrd="0" presId="urn:microsoft.com/office/officeart/2005/8/layout/pyramid2"/>
    <dgm:cxn modelId="{75AA6D99-2B13-444B-A093-2845F53AAED0}" type="presParOf" srcId="{056901A8-36E2-4BF0-8F0F-3A5D40D6B266}" destId="{C57E532D-1C52-4988-B225-001846E92B30}" srcOrd="0" destOrd="0" presId="urn:microsoft.com/office/officeart/2005/8/layout/pyramid2"/>
    <dgm:cxn modelId="{C4593E6E-589F-4D15-A439-57CF730B3768}" type="presParOf" srcId="{056901A8-36E2-4BF0-8F0F-3A5D40D6B266}" destId="{F1EE5169-3CA2-4EE9-8DB6-4F16C23532CB}" srcOrd="1" destOrd="0" presId="urn:microsoft.com/office/officeart/2005/8/layout/pyramid2"/>
    <dgm:cxn modelId="{DE4AE886-C12D-4469-97E4-FCF977693C18}" type="presParOf" srcId="{056901A8-36E2-4BF0-8F0F-3A5D40D6B266}" destId="{1B0AC8A2-60DB-44A8-9B6C-8D8DD6261AD4}" srcOrd="2" destOrd="0" presId="urn:microsoft.com/office/officeart/2005/8/layout/pyramid2"/>
    <dgm:cxn modelId="{09724BDC-97E0-43A5-8839-DB33F87EFBE5}" type="presParOf" srcId="{056901A8-36E2-4BF0-8F0F-3A5D40D6B266}" destId="{9A8C0AF9-A6F8-4A5E-A796-FC28087467F0}" srcOrd="3" destOrd="0" presId="urn:microsoft.com/office/officeart/2005/8/layout/pyramid2"/>
    <dgm:cxn modelId="{C0095C76-1BD8-43DA-B2ED-374A61E0E70E}" type="presParOf" srcId="{056901A8-36E2-4BF0-8F0F-3A5D40D6B266}" destId="{46427F25-14AF-4FCF-AF2B-3BB13284C367}" srcOrd="4" destOrd="0" presId="urn:microsoft.com/office/officeart/2005/8/layout/pyramid2"/>
    <dgm:cxn modelId="{C2D800C3-404E-4430-9691-7398CCFDDA87}" type="presParOf" srcId="{056901A8-36E2-4BF0-8F0F-3A5D40D6B266}" destId="{565B3C53-8D5F-481D-A965-534F1A5044B1}" srcOrd="5" destOrd="0" presId="urn:microsoft.com/office/officeart/2005/8/layout/pyramid2"/>
    <dgm:cxn modelId="{B99D9620-63FF-407A-AB70-6952D504CE21}" type="presParOf" srcId="{056901A8-36E2-4BF0-8F0F-3A5D40D6B266}" destId="{D446EEB9-E092-4E9B-A9AA-50F45D58454B}" srcOrd="6" destOrd="0" presId="urn:microsoft.com/office/officeart/2005/8/layout/pyramid2"/>
    <dgm:cxn modelId="{C4F24E0A-65FC-4CE7-8044-5BB0C30DC1C5}" type="presParOf" srcId="{056901A8-36E2-4BF0-8F0F-3A5D40D6B266}" destId="{C9BE901E-7AD8-4E31-874F-07209191CF45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85E154-00C6-4699-A909-68A54D27471B}" type="doc">
      <dgm:prSet loTypeId="urn:microsoft.com/office/officeart/2005/8/layout/vProcess5" loCatId="process" qsTypeId="urn:microsoft.com/office/officeart/2005/8/quickstyle/simple4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CCAE1F71-DFA4-44C2-8217-23D287379BA3}">
      <dgm:prSet phldrT="[Text]" custT="1"/>
      <dgm:spPr>
        <a:solidFill>
          <a:srgbClr val="11306C"/>
        </a:solidFill>
      </dgm:spPr>
      <dgm:t>
        <a:bodyPr/>
        <a:lstStyle/>
        <a:p>
          <a:r>
            <a:rPr lang="en-US" sz="3000" b="1" dirty="0">
              <a:latin typeface="+mn-lt"/>
            </a:rPr>
            <a:t>Opening Conference</a:t>
          </a:r>
        </a:p>
      </dgm:t>
    </dgm:pt>
    <dgm:pt modelId="{02A14A82-C4B9-4CF9-B46B-B9695F7C7A55}" type="parTrans" cxnId="{1A839317-4A8B-4059-AD82-DBF5E14AC061}">
      <dgm:prSet/>
      <dgm:spPr/>
      <dgm:t>
        <a:bodyPr/>
        <a:lstStyle/>
        <a:p>
          <a:endParaRPr lang="en-US">
            <a:latin typeface="Cambria" pitchFamily="18" charset="0"/>
          </a:endParaRPr>
        </a:p>
      </dgm:t>
    </dgm:pt>
    <dgm:pt modelId="{236A67DC-821D-4024-9015-46E7AE7BDEFC}" type="sibTrans" cxnId="{1A839317-4A8B-4059-AD82-DBF5E14AC061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en-US" dirty="0">
            <a:latin typeface="Cambria" pitchFamily="18" charset="0"/>
          </a:endParaRPr>
        </a:p>
      </dgm:t>
    </dgm:pt>
    <dgm:pt modelId="{B13AF898-B846-474D-BAB4-184E3B2E205B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3000" b="1" dirty="0">
              <a:latin typeface="+mn-lt"/>
            </a:rPr>
            <a:t>Closing Conference</a:t>
          </a:r>
        </a:p>
      </dgm:t>
    </dgm:pt>
    <dgm:pt modelId="{55E74BDE-14C7-43C6-8C3F-D9F529920323}" type="parTrans" cxnId="{1F1F54F9-B72F-4579-ADE1-2BFF48905E87}">
      <dgm:prSet/>
      <dgm:spPr/>
      <dgm:t>
        <a:bodyPr/>
        <a:lstStyle/>
        <a:p>
          <a:endParaRPr lang="en-US">
            <a:latin typeface="Cambria" pitchFamily="18" charset="0"/>
          </a:endParaRPr>
        </a:p>
      </dgm:t>
    </dgm:pt>
    <dgm:pt modelId="{FEAC1FF6-85E0-4246-861B-59243F2A9275}" type="sibTrans" cxnId="{1F1F54F9-B72F-4579-ADE1-2BFF48905E87}">
      <dgm:prSet/>
      <dgm:spPr>
        <a:solidFill>
          <a:srgbClr val="DCE6F2">
            <a:alpha val="90000"/>
          </a:srgbClr>
        </a:solidFill>
      </dgm:spPr>
      <dgm:t>
        <a:bodyPr/>
        <a:lstStyle/>
        <a:p>
          <a:endParaRPr lang="en-US" dirty="0">
            <a:latin typeface="Cambria" pitchFamily="18" charset="0"/>
          </a:endParaRPr>
        </a:p>
      </dgm:t>
    </dgm:pt>
    <dgm:pt modelId="{A2A805B7-05E1-4EC8-9C10-09FA11CABE1A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3000" b="1" dirty="0">
              <a:latin typeface="+mn-lt"/>
            </a:rPr>
            <a:t>Citations Issued/Contested</a:t>
          </a:r>
        </a:p>
      </dgm:t>
    </dgm:pt>
    <dgm:pt modelId="{B5330F1E-71FD-4CC4-9589-490D24741B37}" type="parTrans" cxnId="{8AE17616-CCA4-46ED-8E17-2401FE61A67A}">
      <dgm:prSet/>
      <dgm:spPr/>
      <dgm:t>
        <a:bodyPr/>
        <a:lstStyle/>
        <a:p>
          <a:endParaRPr lang="en-US">
            <a:latin typeface="Cambria" pitchFamily="18" charset="0"/>
          </a:endParaRPr>
        </a:p>
      </dgm:t>
    </dgm:pt>
    <dgm:pt modelId="{FB82E402-0E89-48D7-9C28-9A638FA60250}" type="sibTrans" cxnId="{8AE17616-CCA4-46ED-8E17-2401FE61A67A}">
      <dgm:prSet/>
      <dgm:spPr/>
      <dgm:t>
        <a:bodyPr/>
        <a:lstStyle/>
        <a:p>
          <a:endParaRPr lang="en-US">
            <a:latin typeface="Cambria" pitchFamily="18" charset="0"/>
          </a:endParaRPr>
        </a:p>
      </dgm:t>
    </dgm:pt>
    <dgm:pt modelId="{49D8FEEF-1E2F-493D-AA87-45EAA2A5B43E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3000" b="1" dirty="0">
              <a:latin typeface="+mn-lt"/>
            </a:rPr>
            <a:t>Employee Interviews</a:t>
          </a:r>
        </a:p>
      </dgm:t>
    </dgm:pt>
    <dgm:pt modelId="{EE6E9022-0D15-4FCE-959D-2DF7212C34FB}" type="parTrans" cxnId="{48AB988F-7D3F-445F-BB4A-297AA5265543}">
      <dgm:prSet/>
      <dgm:spPr/>
      <dgm:t>
        <a:bodyPr/>
        <a:lstStyle/>
        <a:p>
          <a:endParaRPr lang="en-US">
            <a:latin typeface="Cambria" pitchFamily="18" charset="0"/>
          </a:endParaRPr>
        </a:p>
      </dgm:t>
    </dgm:pt>
    <dgm:pt modelId="{E82235C3-42CA-4F32-AD6D-BF9A162B6EE9}" type="sibTrans" cxnId="{48AB988F-7D3F-445F-BB4A-297AA5265543}">
      <dgm:prSet/>
      <dgm:spPr>
        <a:solidFill>
          <a:srgbClr val="DCE6F2">
            <a:alpha val="90000"/>
          </a:srgbClr>
        </a:solidFill>
      </dgm:spPr>
      <dgm:t>
        <a:bodyPr/>
        <a:lstStyle/>
        <a:p>
          <a:endParaRPr lang="en-US" dirty="0">
            <a:latin typeface="Cambria" pitchFamily="18" charset="0"/>
          </a:endParaRPr>
        </a:p>
      </dgm:t>
    </dgm:pt>
    <dgm:pt modelId="{D349F624-30C0-4322-9846-A39836F67EAD}">
      <dgm:prSet custT="1"/>
      <dgm:spPr>
        <a:solidFill>
          <a:schemeClr val="accent1"/>
        </a:solidFill>
      </dgm:spPr>
      <dgm:t>
        <a:bodyPr/>
        <a:lstStyle/>
        <a:p>
          <a:r>
            <a:rPr lang="en-US" sz="3000" b="1" dirty="0">
              <a:latin typeface="+mn-lt"/>
            </a:rPr>
            <a:t>Walkaround Inspection</a:t>
          </a:r>
        </a:p>
      </dgm:t>
    </dgm:pt>
    <dgm:pt modelId="{DB01589E-4B66-4B64-9484-5658FC526FFB}" type="parTrans" cxnId="{5BE89B00-B21B-4CC8-A7E9-23B0B7200E20}">
      <dgm:prSet/>
      <dgm:spPr/>
      <dgm:t>
        <a:bodyPr/>
        <a:lstStyle/>
        <a:p>
          <a:endParaRPr lang="en-US">
            <a:latin typeface="Cambria" pitchFamily="18" charset="0"/>
          </a:endParaRPr>
        </a:p>
      </dgm:t>
    </dgm:pt>
    <dgm:pt modelId="{E69283A3-56BC-488B-BA4A-885113158DE9}" type="sibTrans" cxnId="{5BE89B00-B21B-4CC8-A7E9-23B0B7200E20}">
      <dgm:prSet/>
      <dgm:spPr>
        <a:solidFill>
          <a:srgbClr val="DCE6F2">
            <a:alpha val="90000"/>
          </a:srgbClr>
        </a:solidFill>
      </dgm:spPr>
      <dgm:t>
        <a:bodyPr/>
        <a:lstStyle/>
        <a:p>
          <a:endParaRPr lang="en-US" dirty="0">
            <a:latin typeface="Cambria" pitchFamily="18" charset="0"/>
          </a:endParaRPr>
        </a:p>
      </dgm:t>
    </dgm:pt>
    <dgm:pt modelId="{8742EAD4-BA21-4997-89DA-C52CA68D224E}" type="pres">
      <dgm:prSet presAssocID="{1185E154-00C6-4699-A909-68A54D27471B}" presName="outerComposite" presStyleCnt="0">
        <dgm:presLayoutVars>
          <dgm:chMax val="5"/>
          <dgm:dir/>
          <dgm:resizeHandles val="exact"/>
        </dgm:presLayoutVars>
      </dgm:prSet>
      <dgm:spPr/>
    </dgm:pt>
    <dgm:pt modelId="{A795131D-C8F1-4377-ADD5-953BACC6E238}" type="pres">
      <dgm:prSet presAssocID="{1185E154-00C6-4699-A909-68A54D27471B}" presName="dummyMaxCanvas" presStyleCnt="0">
        <dgm:presLayoutVars/>
      </dgm:prSet>
      <dgm:spPr/>
    </dgm:pt>
    <dgm:pt modelId="{80EE7D5A-7E4D-4A18-B691-0730A6A941D1}" type="pres">
      <dgm:prSet presAssocID="{1185E154-00C6-4699-A909-68A54D27471B}" presName="FiveNodes_1" presStyleLbl="node1" presStyleIdx="0" presStyleCnt="5" custScaleY="78873">
        <dgm:presLayoutVars>
          <dgm:bulletEnabled val="1"/>
        </dgm:presLayoutVars>
      </dgm:prSet>
      <dgm:spPr/>
    </dgm:pt>
    <dgm:pt modelId="{0377BF6B-6579-443B-B4E7-E2E1C8DE509A}" type="pres">
      <dgm:prSet presAssocID="{1185E154-00C6-4699-A909-68A54D27471B}" presName="FiveNodes_2" presStyleLbl="node1" presStyleIdx="1" presStyleCnt="5" custScaleY="78873" custLinFactNeighborX="172" custLinFactNeighborY="66708">
        <dgm:presLayoutVars>
          <dgm:bulletEnabled val="1"/>
        </dgm:presLayoutVars>
      </dgm:prSet>
      <dgm:spPr/>
    </dgm:pt>
    <dgm:pt modelId="{454B6279-8460-4395-817A-CEB03D5C1168}" type="pres">
      <dgm:prSet presAssocID="{1185E154-00C6-4699-A909-68A54D27471B}" presName="FiveNodes_3" presStyleLbl="node1" presStyleIdx="2" presStyleCnt="5" custScaleY="78873" custLinFactNeighborX="-2119" custLinFactNeighborY="45410">
        <dgm:presLayoutVars>
          <dgm:bulletEnabled val="1"/>
        </dgm:presLayoutVars>
      </dgm:prSet>
      <dgm:spPr/>
    </dgm:pt>
    <dgm:pt modelId="{8094AEB8-76EA-4BF6-A37E-BD73F70AAD96}" type="pres">
      <dgm:prSet presAssocID="{1185E154-00C6-4699-A909-68A54D27471B}" presName="FiveNodes_4" presStyleLbl="node1" presStyleIdx="3" presStyleCnt="5" custScaleY="78873" custLinFactNeighborX="-4494" custLinFactNeighborY="20835">
        <dgm:presLayoutVars>
          <dgm:bulletEnabled val="1"/>
        </dgm:presLayoutVars>
      </dgm:prSet>
      <dgm:spPr/>
    </dgm:pt>
    <dgm:pt modelId="{801303C6-F1CA-4D74-BD83-7A511B23878B}" type="pres">
      <dgm:prSet presAssocID="{1185E154-00C6-4699-A909-68A54D27471B}" presName="FiveNodes_5" presStyleLbl="node1" presStyleIdx="4" presStyleCnt="5" custScaleY="78873" custLinFactNeighborX="-7292" custLinFactNeighborY="-1791">
        <dgm:presLayoutVars>
          <dgm:bulletEnabled val="1"/>
        </dgm:presLayoutVars>
      </dgm:prSet>
      <dgm:spPr/>
    </dgm:pt>
    <dgm:pt modelId="{1EEB574B-45F3-4E8A-8E95-C82A88FFF5C8}" type="pres">
      <dgm:prSet presAssocID="{1185E154-00C6-4699-A909-68A54D27471B}" presName="FiveConn_1-2" presStyleLbl="fgAccFollowNode1" presStyleIdx="0" presStyleCnt="4" custLinFactNeighborX="-24116" custLinFactNeighborY="-5785">
        <dgm:presLayoutVars>
          <dgm:bulletEnabled val="1"/>
        </dgm:presLayoutVars>
      </dgm:prSet>
      <dgm:spPr/>
    </dgm:pt>
    <dgm:pt modelId="{05DDB44C-01EB-4B3B-8344-DD4752C5A5C2}" type="pres">
      <dgm:prSet presAssocID="{1185E154-00C6-4699-A909-68A54D27471B}" presName="FiveConn_2-3" presStyleLbl="fgAccFollowNode1" presStyleIdx="1" presStyleCnt="4" custLinFactNeighborX="37" custLinFactNeighborY="84244">
        <dgm:presLayoutVars>
          <dgm:bulletEnabled val="1"/>
        </dgm:presLayoutVars>
      </dgm:prSet>
      <dgm:spPr/>
    </dgm:pt>
    <dgm:pt modelId="{874FD4FC-2F19-4A93-A3D9-C7269BFAE080}" type="pres">
      <dgm:prSet presAssocID="{1185E154-00C6-4699-A909-68A54D27471B}" presName="FiveConn_3-4" presStyleLbl="fgAccFollowNode1" presStyleIdx="2" presStyleCnt="4" custLinFactNeighborX="-33305" custLinFactNeighborY="58078">
        <dgm:presLayoutVars>
          <dgm:bulletEnabled val="1"/>
        </dgm:presLayoutVars>
      </dgm:prSet>
      <dgm:spPr/>
    </dgm:pt>
    <dgm:pt modelId="{29CA2E41-C978-4C52-B1FF-EAB00FE326B7}" type="pres">
      <dgm:prSet presAssocID="{1185E154-00C6-4699-A909-68A54D27471B}" presName="FiveConn_4-5" presStyleLbl="fgAccFollowNode1" presStyleIdx="3" presStyleCnt="4" custLinFactNeighborX="-57177" custLinFactNeighborY="17172">
        <dgm:presLayoutVars>
          <dgm:bulletEnabled val="1"/>
        </dgm:presLayoutVars>
      </dgm:prSet>
      <dgm:spPr/>
    </dgm:pt>
    <dgm:pt modelId="{A7B2A092-402F-4C79-8F90-3EECD7736AAB}" type="pres">
      <dgm:prSet presAssocID="{1185E154-00C6-4699-A909-68A54D27471B}" presName="FiveNodes_1_text" presStyleLbl="node1" presStyleIdx="4" presStyleCnt="5">
        <dgm:presLayoutVars>
          <dgm:bulletEnabled val="1"/>
        </dgm:presLayoutVars>
      </dgm:prSet>
      <dgm:spPr/>
    </dgm:pt>
    <dgm:pt modelId="{07A8587D-FD02-45DC-A703-24D697C7FD08}" type="pres">
      <dgm:prSet presAssocID="{1185E154-00C6-4699-A909-68A54D27471B}" presName="FiveNodes_2_text" presStyleLbl="node1" presStyleIdx="4" presStyleCnt="5">
        <dgm:presLayoutVars>
          <dgm:bulletEnabled val="1"/>
        </dgm:presLayoutVars>
      </dgm:prSet>
      <dgm:spPr/>
    </dgm:pt>
    <dgm:pt modelId="{86A19584-C523-408D-9903-478BA5285864}" type="pres">
      <dgm:prSet presAssocID="{1185E154-00C6-4699-A909-68A54D27471B}" presName="FiveNodes_3_text" presStyleLbl="node1" presStyleIdx="4" presStyleCnt="5">
        <dgm:presLayoutVars>
          <dgm:bulletEnabled val="1"/>
        </dgm:presLayoutVars>
      </dgm:prSet>
      <dgm:spPr/>
    </dgm:pt>
    <dgm:pt modelId="{F81EFADB-D668-4955-8C3A-A6C045177F42}" type="pres">
      <dgm:prSet presAssocID="{1185E154-00C6-4699-A909-68A54D27471B}" presName="FiveNodes_4_text" presStyleLbl="node1" presStyleIdx="4" presStyleCnt="5">
        <dgm:presLayoutVars>
          <dgm:bulletEnabled val="1"/>
        </dgm:presLayoutVars>
      </dgm:prSet>
      <dgm:spPr/>
    </dgm:pt>
    <dgm:pt modelId="{6603E4B2-EAD8-4824-BCA1-5CF0F75C4F6A}" type="pres">
      <dgm:prSet presAssocID="{1185E154-00C6-4699-A909-68A54D27471B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5BE89B00-B21B-4CC8-A7E9-23B0B7200E20}" srcId="{1185E154-00C6-4699-A909-68A54D27471B}" destId="{D349F624-30C0-4322-9846-A39836F67EAD}" srcOrd="1" destOrd="0" parTransId="{DB01589E-4B66-4B64-9484-5658FC526FFB}" sibTransId="{E69283A3-56BC-488B-BA4A-885113158DE9}"/>
    <dgm:cxn modelId="{8AE17616-CCA4-46ED-8E17-2401FE61A67A}" srcId="{1185E154-00C6-4699-A909-68A54D27471B}" destId="{A2A805B7-05E1-4EC8-9C10-09FA11CABE1A}" srcOrd="4" destOrd="0" parTransId="{B5330F1E-71FD-4CC4-9589-490D24741B37}" sibTransId="{FB82E402-0E89-48D7-9C28-9A638FA60250}"/>
    <dgm:cxn modelId="{1A839317-4A8B-4059-AD82-DBF5E14AC061}" srcId="{1185E154-00C6-4699-A909-68A54D27471B}" destId="{CCAE1F71-DFA4-44C2-8217-23D287379BA3}" srcOrd="0" destOrd="0" parTransId="{02A14A82-C4B9-4CF9-B46B-B9695F7C7A55}" sibTransId="{236A67DC-821D-4024-9015-46E7AE7BDEFC}"/>
    <dgm:cxn modelId="{6F18FB1F-A80C-4F4F-9015-97AEC0AA38A2}" type="presOf" srcId="{A2A805B7-05E1-4EC8-9C10-09FA11CABE1A}" destId="{6603E4B2-EAD8-4824-BCA1-5CF0F75C4F6A}" srcOrd="1" destOrd="0" presId="urn:microsoft.com/office/officeart/2005/8/layout/vProcess5"/>
    <dgm:cxn modelId="{07E0633E-3F33-4600-A564-22BF05EEADDB}" type="presOf" srcId="{D349F624-30C0-4322-9846-A39836F67EAD}" destId="{0377BF6B-6579-443B-B4E7-E2E1C8DE509A}" srcOrd="0" destOrd="0" presId="urn:microsoft.com/office/officeart/2005/8/layout/vProcess5"/>
    <dgm:cxn modelId="{408F2542-68FA-479B-A0EF-43B0EA03627A}" type="presOf" srcId="{49D8FEEF-1E2F-493D-AA87-45EAA2A5B43E}" destId="{454B6279-8460-4395-817A-CEB03D5C1168}" srcOrd="0" destOrd="0" presId="urn:microsoft.com/office/officeart/2005/8/layout/vProcess5"/>
    <dgm:cxn modelId="{A9273444-8A4E-48A4-9D91-FE0E95C70DB9}" type="presOf" srcId="{E69283A3-56BC-488B-BA4A-885113158DE9}" destId="{05DDB44C-01EB-4B3B-8344-DD4752C5A5C2}" srcOrd="0" destOrd="0" presId="urn:microsoft.com/office/officeart/2005/8/layout/vProcess5"/>
    <dgm:cxn modelId="{362B0748-6696-45B9-A3A3-A634D40FEF8D}" type="presOf" srcId="{A2A805B7-05E1-4EC8-9C10-09FA11CABE1A}" destId="{801303C6-F1CA-4D74-BD83-7A511B23878B}" srcOrd="0" destOrd="0" presId="urn:microsoft.com/office/officeart/2005/8/layout/vProcess5"/>
    <dgm:cxn modelId="{1BE41860-2892-4DA0-9FCA-0054268B626E}" type="presOf" srcId="{CCAE1F71-DFA4-44C2-8217-23D287379BA3}" destId="{80EE7D5A-7E4D-4A18-B691-0730A6A941D1}" srcOrd="0" destOrd="0" presId="urn:microsoft.com/office/officeart/2005/8/layout/vProcess5"/>
    <dgm:cxn modelId="{B25CA371-BB20-4B19-92EC-EB8FAF6672B1}" type="presOf" srcId="{49D8FEEF-1E2F-493D-AA87-45EAA2A5B43E}" destId="{86A19584-C523-408D-9903-478BA5285864}" srcOrd="1" destOrd="0" presId="urn:microsoft.com/office/officeart/2005/8/layout/vProcess5"/>
    <dgm:cxn modelId="{7593937D-A156-4BA8-A669-E723310B9E38}" type="presOf" srcId="{236A67DC-821D-4024-9015-46E7AE7BDEFC}" destId="{1EEB574B-45F3-4E8A-8E95-C82A88FFF5C8}" srcOrd="0" destOrd="0" presId="urn:microsoft.com/office/officeart/2005/8/layout/vProcess5"/>
    <dgm:cxn modelId="{796B5680-9C8F-4746-9E74-2F5EF2E6E5A5}" type="presOf" srcId="{B13AF898-B846-474D-BAB4-184E3B2E205B}" destId="{8094AEB8-76EA-4BF6-A37E-BD73F70AAD96}" srcOrd="0" destOrd="0" presId="urn:microsoft.com/office/officeart/2005/8/layout/vProcess5"/>
    <dgm:cxn modelId="{48AB988F-7D3F-445F-BB4A-297AA5265543}" srcId="{1185E154-00C6-4699-A909-68A54D27471B}" destId="{49D8FEEF-1E2F-493D-AA87-45EAA2A5B43E}" srcOrd="2" destOrd="0" parTransId="{EE6E9022-0D15-4FCE-959D-2DF7212C34FB}" sibTransId="{E82235C3-42CA-4F32-AD6D-BF9A162B6EE9}"/>
    <dgm:cxn modelId="{33251594-31A1-4FFB-9287-38E021BD6219}" type="presOf" srcId="{CCAE1F71-DFA4-44C2-8217-23D287379BA3}" destId="{A7B2A092-402F-4C79-8F90-3EECD7736AAB}" srcOrd="1" destOrd="0" presId="urn:microsoft.com/office/officeart/2005/8/layout/vProcess5"/>
    <dgm:cxn modelId="{F4010BAF-0323-4A6F-87FA-54EF1D9E8373}" type="presOf" srcId="{D349F624-30C0-4322-9846-A39836F67EAD}" destId="{07A8587D-FD02-45DC-A703-24D697C7FD08}" srcOrd="1" destOrd="0" presId="urn:microsoft.com/office/officeart/2005/8/layout/vProcess5"/>
    <dgm:cxn modelId="{638951C3-E524-48AA-80D1-20E1B38F4026}" type="presOf" srcId="{FEAC1FF6-85E0-4246-861B-59243F2A9275}" destId="{29CA2E41-C978-4C52-B1FF-EAB00FE326B7}" srcOrd="0" destOrd="0" presId="urn:microsoft.com/office/officeart/2005/8/layout/vProcess5"/>
    <dgm:cxn modelId="{2027C7C9-046F-4B66-82CE-3B3AA091AFB3}" type="presOf" srcId="{1185E154-00C6-4699-A909-68A54D27471B}" destId="{8742EAD4-BA21-4997-89DA-C52CA68D224E}" srcOrd="0" destOrd="0" presId="urn:microsoft.com/office/officeart/2005/8/layout/vProcess5"/>
    <dgm:cxn modelId="{2BA6BBCC-F907-4771-BBA9-7958BEEA72EC}" type="presOf" srcId="{E82235C3-42CA-4F32-AD6D-BF9A162B6EE9}" destId="{874FD4FC-2F19-4A93-A3D9-C7269BFAE080}" srcOrd="0" destOrd="0" presId="urn:microsoft.com/office/officeart/2005/8/layout/vProcess5"/>
    <dgm:cxn modelId="{D3820BEA-E0D8-4BBD-A23A-354AE3D6EEE8}" type="presOf" srcId="{B13AF898-B846-474D-BAB4-184E3B2E205B}" destId="{F81EFADB-D668-4955-8C3A-A6C045177F42}" srcOrd="1" destOrd="0" presId="urn:microsoft.com/office/officeart/2005/8/layout/vProcess5"/>
    <dgm:cxn modelId="{1F1F54F9-B72F-4579-ADE1-2BFF48905E87}" srcId="{1185E154-00C6-4699-A909-68A54D27471B}" destId="{B13AF898-B846-474D-BAB4-184E3B2E205B}" srcOrd="3" destOrd="0" parTransId="{55E74BDE-14C7-43C6-8C3F-D9F529920323}" sibTransId="{FEAC1FF6-85E0-4246-861B-59243F2A9275}"/>
    <dgm:cxn modelId="{7957FCCD-9F88-4B77-8F34-F02E2D411007}" type="presParOf" srcId="{8742EAD4-BA21-4997-89DA-C52CA68D224E}" destId="{A795131D-C8F1-4377-ADD5-953BACC6E238}" srcOrd="0" destOrd="0" presId="urn:microsoft.com/office/officeart/2005/8/layout/vProcess5"/>
    <dgm:cxn modelId="{051FA37A-14EE-42A2-9AD8-E7E765EFE018}" type="presParOf" srcId="{8742EAD4-BA21-4997-89DA-C52CA68D224E}" destId="{80EE7D5A-7E4D-4A18-B691-0730A6A941D1}" srcOrd="1" destOrd="0" presId="urn:microsoft.com/office/officeart/2005/8/layout/vProcess5"/>
    <dgm:cxn modelId="{02DA3389-8263-4533-8CE5-66C7B2309A8D}" type="presParOf" srcId="{8742EAD4-BA21-4997-89DA-C52CA68D224E}" destId="{0377BF6B-6579-443B-B4E7-E2E1C8DE509A}" srcOrd="2" destOrd="0" presId="urn:microsoft.com/office/officeart/2005/8/layout/vProcess5"/>
    <dgm:cxn modelId="{66D66EF8-8506-4CFF-A3C5-5716D4D8E60B}" type="presParOf" srcId="{8742EAD4-BA21-4997-89DA-C52CA68D224E}" destId="{454B6279-8460-4395-817A-CEB03D5C1168}" srcOrd="3" destOrd="0" presId="urn:microsoft.com/office/officeart/2005/8/layout/vProcess5"/>
    <dgm:cxn modelId="{45A04CAF-BAD6-4135-B84B-4C96618505A4}" type="presParOf" srcId="{8742EAD4-BA21-4997-89DA-C52CA68D224E}" destId="{8094AEB8-76EA-4BF6-A37E-BD73F70AAD96}" srcOrd="4" destOrd="0" presId="urn:microsoft.com/office/officeart/2005/8/layout/vProcess5"/>
    <dgm:cxn modelId="{0CF4C3A6-F10B-4C26-8515-7D1CF3363929}" type="presParOf" srcId="{8742EAD4-BA21-4997-89DA-C52CA68D224E}" destId="{801303C6-F1CA-4D74-BD83-7A511B23878B}" srcOrd="5" destOrd="0" presId="urn:microsoft.com/office/officeart/2005/8/layout/vProcess5"/>
    <dgm:cxn modelId="{A2D80040-E040-4448-861A-08DA2DE611E6}" type="presParOf" srcId="{8742EAD4-BA21-4997-89DA-C52CA68D224E}" destId="{1EEB574B-45F3-4E8A-8E95-C82A88FFF5C8}" srcOrd="6" destOrd="0" presId="urn:microsoft.com/office/officeart/2005/8/layout/vProcess5"/>
    <dgm:cxn modelId="{6F4F1835-42F6-4D8A-B1DE-B6E077F8DD49}" type="presParOf" srcId="{8742EAD4-BA21-4997-89DA-C52CA68D224E}" destId="{05DDB44C-01EB-4B3B-8344-DD4752C5A5C2}" srcOrd="7" destOrd="0" presId="urn:microsoft.com/office/officeart/2005/8/layout/vProcess5"/>
    <dgm:cxn modelId="{9E153886-09A9-4BC4-AA84-5428919351C4}" type="presParOf" srcId="{8742EAD4-BA21-4997-89DA-C52CA68D224E}" destId="{874FD4FC-2F19-4A93-A3D9-C7269BFAE080}" srcOrd="8" destOrd="0" presId="urn:microsoft.com/office/officeart/2005/8/layout/vProcess5"/>
    <dgm:cxn modelId="{95EA4C9F-8239-4EB4-A25D-B8AB4F444D88}" type="presParOf" srcId="{8742EAD4-BA21-4997-89DA-C52CA68D224E}" destId="{29CA2E41-C978-4C52-B1FF-EAB00FE326B7}" srcOrd="9" destOrd="0" presId="urn:microsoft.com/office/officeart/2005/8/layout/vProcess5"/>
    <dgm:cxn modelId="{49A18FF9-DE46-4EBE-B298-19CB6AE169F6}" type="presParOf" srcId="{8742EAD4-BA21-4997-89DA-C52CA68D224E}" destId="{A7B2A092-402F-4C79-8F90-3EECD7736AAB}" srcOrd="10" destOrd="0" presId="urn:microsoft.com/office/officeart/2005/8/layout/vProcess5"/>
    <dgm:cxn modelId="{362A548C-85D7-4595-8A6B-2DE9659FA99F}" type="presParOf" srcId="{8742EAD4-BA21-4997-89DA-C52CA68D224E}" destId="{07A8587D-FD02-45DC-A703-24D697C7FD08}" srcOrd="11" destOrd="0" presId="urn:microsoft.com/office/officeart/2005/8/layout/vProcess5"/>
    <dgm:cxn modelId="{04034C3B-7EFE-4AB6-B32E-16306CF8CBB0}" type="presParOf" srcId="{8742EAD4-BA21-4997-89DA-C52CA68D224E}" destId="{86A19584-C523-408D-9903-478BA5285864}" srcOrd="12" destOrd="0" presId="urn:microsoft.com/office/officeart/2005/8/layout/vProcess5"/>
    <dgm:cxn modelId="{A685FAC8-0254-4B7F-A84D-8C2B55B14E9E}" type="presParOf" srcId="{8742EAD4-BA21-4997-89DA-C52CA68D224E}" destId="{F81EFADB-D668-4955-8C3A-A6C045177F42}" srcOrd="13" destOrd="0" presId="urn:microsoft.com/office/officeart/2005/8/layout/vProcess5"/>
    <dgm:cxn modelId="{58F4CB85-4941-4FF1-9CDD-2010C967B88A}" type="presParOf" srcId="{8742EAD4-BA21-4997-89DA-C52CA68D224E}" destId="{6603E4B2-EAD8-4824-BCA1-5CF0F75C4F6A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CB2279-ED97-4DA1-9AA5-6556F11FDEBE}" type="doc">
      <dgm:prSet loTypeId="urn:microsoft.com/office/officeart/2005/8/layout/equation1" loCatId="relationship" qsTypeId="urn:microsoft.com/office/officeart/2005/8/quickstyle/3d3" qsCatId="3D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18272532-CB0C-484A-8C7A-6824BDAEBB2C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3200" kern="1200" spc="-40" dirty="0">
              <a:solidFill>
                <a:srgbClr val="F4F2EA"/>
              </a:solidFill>
              <a:latin typeface="+mj-lt"/>
              <a:ea typeface="+mj-ea"/>
              <a:cs typeface="+mj-cs"/>
            </a:rPr>
            <a:t>Explain Witness’ Rights</a:t>
          </a:r>
        </a:p>
      </dgm:t>
    </dgm:pt>
    <dgm:pt modelId="{C8C85322-BDB2-4378-A753-F8A5B8FEC590}" type="parTrans" cxnId="{34559DFF-D80C-4E47-98DA-7E2C1FD3EBF3}">
      <dgm:prSet/>
      <dgm:spPr/>
      <dgm:t>
        <a:bodyPr/>
        <a:lstStyle/>
        <a:p>
          <a:endParaRPr lang="en-US"/>
        </a:p>
      </dgm:t>
    </dgm:pt>
    <dgm:pt modelId="{8A5285DB-91A7-46B7-92C1-D86ECF1A6A3F}" type="sibTrans" cxnId="{34559DFF-D80C-4E47-98DA-7E2C1FD3EBF3}">
      <dgm:prSet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5F75805C-5F86-4511-984A-5C1B5268FF03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3200" kern="1200" spc="-40" dirty="0">
              <a:solidFill>
                <a:srgbClr val="F4F2EA"/>
              </a:solidFill>
              <a:latin typeface="Cormorant"/>
              <a:ea typeface="+mn-ea"/>
              <a:cs typeface="+mn-cs"/>
            </a:rPr>
            <a:t>Give Interview Tips</a:t>
          </a:r>
        </a:p>
      </dgm:t>
    </dgm:pt>
    <dgm:pt modelId="{9DC35F51-11E5-4136-97D3-0301FDBECD09}" type="parTrans" cxnId="{319EE0A4-4A87-4C8A-9F02-AA310CB5C634}">
      <dgm:prSet/>
      <dgm:spPr/>
      <dgm:t>
        <a:bodyPr/>
        <a:lstStyle/>
        <a:p>
          <a:endParaRPr lang="en-US"/>
        </a:p>
      </dgm:t>
    </dgm:pt>
    <dgm:pt modelId="{56120298-12CE-4A7E-A235-623A71D48137}" type="sibTrans" cxnId="{319EE0A4-4A87-4C8A-9F02-AA310CB5C634}">
      <dgm:prSet/>
      <dgm:spPr>
        <a:solidFill>
          <a:schemeClr val="accent2"/>
        </a:solidFill>
      </dgm:spPr>
      <dgm:t>
        <a:bodyPr/>
        <a:lstStyle/>
        <a:p>
          <a:endParaRPr lang="en-US" dirty="0"/>
        </a:p>
      </dgm:t>
    </dgm:pt>
    <dgm:pt modelId="{2B26F65D-D13C-4007-9FC5-29226228C37B}">
      <dgm:prSet custT="1"/>
      <dgm:spPr>
        <a:solidFill>
          <a:schemeClr val="accent2"/>
        </a:solidFill>
      </dgm:spPr>
      <dgm:t>
        <a:bodyPr/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spc="-40" dirty="0">
              <a:solidFill>
                <a:srgbClr val="F4F2EA"/>
              </a:solidFill>
              <a:latin typeface="Cormorant"/>
              <a:ea typeface="+mn-ea"/>
              <a:cs typeface="+mn-cs"/>
            </a:rPr>
            <a:t>Review Substantive</a:t>
          </a:r>
          <a:br>
            <a:rPr lang="en-US" sz="2800" kern="1200" spc="-40" dirty="0">
              <a:solidFill>
                <a:srgbClr val="F4F2EA"/>
              </a:solidFill>
              <a:latin typeface="Cormorant"/>
              <a:ea typeface="+mn-ea"/>
              <a:cs typeface="+mn-cs"/>
            </a:rPr>
          </a:br>
          <a:r>
            <a:rPr lang="en-US" sz="2800" kern="1200" spc="-40" dirty="0">
              <a:solidFill>
                <a:srgbClr val="F4F2EA"/>
              </a:solidFill>
              <a:latin typeface="Cormorant"/>
              <a:ea typeface="+mn-ea"/>
              <a:cs typeface="+mn-cs"/>
            </a:rPr>
            <a:t>Issues</a:t>
          </a:r>
        </a:p>
      </dgm:t>
    </dgm:pt>
    <dgm:pt modelId="{4E087DC5-4858-46EF-9DA1-7B2BB3887A96}" type="parTrans" cxnId="{C8A194B0-5205-4F1E-8682-C8C95806B72D}">
      <dgm:prSet/>
      <dgm:spPr/>
      <dgm:t>
        <a:bodyPr/>
        <a:lstStyle/>
        <a:p>
          <a:endParaRPr lang="en-US"/>
        </a:p>
      </dgm:t>
    </dgm:pt>
    <dgm:pt modelId="{DD59F9F0-2B94-4319-B582-E46D767D5E93}" type="sibTrans" cxnId="{C8A194B0-5205-4F1E-8682-C8C95806B72D}">
      <dgm:prSet custScaleX="52674" custScaleY="48056" custLinFactX="-66271" custLinFactNeighborX="-100000"/>
      <dgm:spPr>
        <a:prstGeom prst="plus">
          <a:avLst/>
        </a:prstGeom>
      </dgm:spPr>
      <dgm:t>
        <a:bodyPr/>
        <a:lstStyle/>
        <a:p>
          <a:endParaRPr lang="en-US"/>
        </a:p>
      </dgm:t>
    </dgm:pt>
    <dgm:pt modelId="{0B9A1ADF-2196-496C-B6DA-A0D2CCFCC3F1}" type="pres">
      <dgm:prSet presAssocID="{5DCB2279-ED97-4DA1-9AA5-6556F11FDEBE}" presName="linearFlow" presStyleCnt="0">
        <dgm:presLayoutVars>
          <dgm:dir/>
          <dgm:resizeHandles val="exact"/>
        </dgm:presLayoutVars>
      </dgm:prSet>
      <dgm:spPr/>
    </dgm:pt>
    <dgm:pt modelId="{8C843BD4-F7B0-40BA-9400-8FF6E427F572}" type="pres">
      <dgm:prSet presAssocID="{18272532-CB0C-484A-8C7A-6824BDAEBB2C}" presName="node" presStyleLbl="node1" presStyleIdx="0" presStyleCnt="3" custScaleX="110569" custScaleY="63122" custLinFactNeighborX="-20859" custLinFactNeighborY="11002">
        <dgm:presLayoutVars>
          <dgm:bulletEnabled val="1"/>
        </dgm:presLayoutVars>
      </dgm:prSet>
      <dgm:spPr/>
    </dgm:pt>
    <dgm:pt modelId="{8FD7664C-8C9D-4E48-80C3-773C5C98B617}" type="pres">
      <dgm:prSet presAssocID="{8A5285DB-91A7-46B7-92C1-D86ECF1A6A3F}" presName="spacerL" presStyleCnt="0"/>
      <dgm:spPr/>
    </dgm:pt>
    <dgm:pt modelId="{6F287251-AA43-4B57-A5BA-7BCD3B5A37CA}" type="pres">
      <dgm:prSet presAssocID="{8A5285DB-91A7-46B7-92C1-D86ECF1A6A3F}" presName="sibTrans" presStyleLbl="sibTrans2D1" presStyleIdx="0" presStyleCnt="2" custScaleX="52674" custScaleY="48056" custLinFactNeighborX="-13244" custLinFactNeighborY="7652"/>
      <dgm:spPr>
        <a:prstGeom prst="plus">
          <a:avLst/>
        </a:prstGeom>
      </dgm:spPr>
    </dgm:pt>
    <dgm:pt modelId="{AB06AEB2-DD82-4DD9-8D3D-FB6316DF8AF4}" type="pres">
      <dgm:prSet presAssocID="{8A5285DB-91A7-46B7-92C1-D86ECF1A6A3F}" presName="spacerR" presStyleCnt="0"/>
      <dgm:spPr/>
    </dgm:pt>
    <dgm:pt modelId="{158B4BBF-594F-40CB-A3DD-FD69FFE0CA78}" type="pres">
      <dgm:prSet presAssocID="{5F75805C-5F86-4511-984A-5C1B5268FF03}" presName="node" presStyleLbl="node1" presStyleIdx="1" presStyleCnt="3" custScaleX="107134" custScaleY="65171" custLinFactNeighborX="13324" custLinFactNeighborY="16">
        <dgm:presLayoutVars>
          <dgm:bulletEnabled val="1"/>
        </dgm:presLayoutVars>
      </dgm:prSet>
      <dgm:spPr/>
    </dgm:pt>
    <dgm:pt modelId="{D52EB850-125C-488E-AC01-4488A8DF7C4A}" type="pres">
      <dgm:prSet presAssocID="{56120298-12CE-4A7E-A235-623A71D48137}" presName="spacerL" presStyleCnt="0"/>
      <dgm:spPr/>
    </dgm:pt>
    <dgm:pt modelId="{FA21F85B-EEE3-43EC-B10C-228427ECAC35}" type="pres">
      <dgm:prSet presAssocID="{56120298-12CE-4A7E-A235-623A71D48137}" presName="sibTrans" presStyleLbl="sibTrans2D1" presStyleIdx="1" presStyleCnt="2" custScaleX="52949" custScaleY="52672" custLinFactNeighborX="-8082" custLinFactNeighborY="5486"/>
      <dgm:spPr>
        <a:prstGeom prst="plus">
          <a:avLst/>
        </a:prstGeom>
      </dgm:spPr>
    </dgm:pt>
    <dgm:pt modelId="{2577FF99-195A-4F49-9A3C-2672C9EC3C05}" type="pres">
      <dgm:prSet presAssocID="{56120298-12CE-4A7E-A235-623A71D48137}" presName="spacerR" presStyleCnt="0"/>
      <dgm:spPr/>
    </dgm:pt>
    <dgm:pt modelId="{8567F27F-2F3B-418C-BEFC-47DD1F781F0D}" type="pres">
      <dgm:prSet presAssocID="{2B26F65D-D13C-4007-9FC5-29226228C37B}" presName="node" presStyleLbl="node1" presStyleIdx="2" presStyleCnt="3" custScaleX="98138" custScaleY="66439" custLinFactNeighborX="22785" custLinFactNeighborY="3465">
        <dgm:presLayoutVars>
          <dgm:bulletEnabled val="1"/>
        </dgm:presLayoutVars>
      </dgm:prSet>
      <dgm:spPr/>
    </dgm:pt>
  </dgm:ptLst>
  <dgm:cxnLst>
    <dgm:cxn modelId="{26F3F114-73EC-46A2-B95B-3D74F725B49B}" type="presOf" srcId="{8A5285DB-91A7-46B7-92C1-D86ECF1A6A3F}" destId="{6F287251-AA43-4B57-A5BA-7BCD3B5A37CA}" srcOrd="0" destOrd="0" presId="urn:microsoft.com/office/officeart/2005/8/layout/equation1"/>
    <dgm:cxn modelId="{83B03523-C7D7-4E7F-B16A-D799DCA7A1FB}" type="presOf" srcId="{5F75805C-5F86-4511-984A-5C1B5268FF03}" destId="{158B4BBF-594F-40CB-A3DD-FD69FFE0CA78}" srcOrd="0" destOrd="0" presId="urn:microsoft.com/office/officeart/2005/8/layout/equation1"/>
    <dgm:cxn modelId="{C90EC03F-4BD5-4A0A-9A57-4FA576270AA2}" type="presOf" srcId="{2B26F65D-D13C-4007-9FC5-29226228C37B}" destId="{8567F27F-2F3B-418C-BEFC-47DD1F781F0D}" srcOrd="0" destOrd="0" presId="urn:microsoft.com/office/officeart/2005/8/layout/equation1"/>
    <dgm:cxn modelId="{2760B265-59D7-4017-9A9C-507D8A4EE02E}" type="presOf" srcId="{5DCB2279-ED97-4DA1-9AA5-6556F11FDEBE}" destId="{0B9A1ADF-2196-496C-B6DA-A0D2CCFCC3F1}" srcOrd="0" destOrd="0" presId="urn:microsoft.com/office/officeart/2005/8/layout/equation1"/>
    <dgm:cxn modelId="{319EE0A4-4A87-4C8A-9F02-AA310CB5C634}" srcId="{5DCB2279-ED97-4DA1-9AA5-6556F11FDEBE}" destId="{5F75805C-5F86-4511-984A-5C1B5268FF03}" srcOrd="1" destOrd="0" parTransId="{9DC35F51-11E5-4136-97D3-0301FDBECD09}" sibTransId="{56120298-12CE-4A7E-A235-623A71D48137}"/>
    <dgm:cxn modelId="{C8A194B0-5205-4F1E-8682-C8C95806B72D}" srcId="{5DCB2279-ED97-4DA1-9AA5-6556F11FDEBE}" destId="{2B26F65D-D13C-4007-9FC5-29226228C37B}" srcOrd="2" destOrd="0" parTransId="{4E087DC5-4858-46EF-9DA1-7B2BB3887A96}" sibTransId="{DD59F9F0-2B94-4319-B582-E46D767D5E93}"/>
    <dgm:cxn modelId="{27592BDF-EF63-4992-8D72-058F250158F7}" type="presOf" srcId="{56120298-12CE-4A7E-A235-623A71D48137}" destId="{FA21F85B-EEE3-43EC-B10C-228427ECAC35}" srcOrd="0" destOrd="0" presId="urn:microsoft.com/office/officeart/2005/8/layout/equation1"/>
    <dgm:cxn modelId="{D1F19EEB-A923-426D-B78A-6C1B15C9B766}" type="presOf" srcId="{18272532-CB0C-484A-8C7A-6824BDAEBB2C}" destId="{8C843BD4-F7B0-40BA-9400-8FF6E427F572}" srcOrd="0" destOrd="0" presId="urn:microsoft.com/office/officeart/2005/8/layout/equation1"/>
    <dgm:cxn modelId="{34559DFF-D80C-4E47-98DA-7E2C1FD3EBF3}" srcId="{5DCB2279-ED97-4DA1-9AA5-6556F11FDEBE}" destId="{18272532-CB0C-484A-8C7A-6824BDAEBB2C}" srcOrd="0" destOrd="0" parTransId="{C8C85322-BDB2-4378-A753-F8A5B8FEC590}" sibTransId="{8A5285DB-91A7-46B7-92C1-D86ECF1A6A3F}"/>
    <dgm:cxn modelId="{C3C980AB-D3F0-42C3-89BD-DCAE05B9A696}" type="presParOf" srcId="{0B9A1ADF-2196-496C-B6DA-A0D2CCFCC3F1}" destId="{8C843BD4-F7B0-40BA-9400-8FF6E427F572}" srcOrd="0" destOrd="0" presId="urn:microsoft.com/office/officeart/2005/8/layout/equation1"/>
    <dgm:cxn modelId="{0BA9934E-1D79-4884-A86F-254A647CDB2E}" type="presParOf" srcId="{0B9A1ADF-2196-496C-B6DA-A0D2CCFCC3F1}" destId="{8FD7664C-8C9D-4E48-80C3-773C5C98B617}" srcOrd="1" destOrd="0" presId="urn:microsoft.com/office/officeart/2005/8/layout/equation1"/>
    <dgm:cxn modelId="{594EF4CA-F49C-4695-87D5-C1ACBB1F6A7F}" type="presParOf" srcId="{0B9A1ADF-2196-496C-B6DA-A0D2CCFCC3F1}" destId="{6F287251-AA43-4B57-A5BA-7BCD3B5A37CA}" srcOrd="2" destOrd="0" presId="urn:microsoft.com/office/officeart/2005/8/layout/equation1"/>
    <dgm:cxn modelId="{43F170D8-0AFD-4288-A9F9-51A0A143F0DB}" type="presParOf" srcId="{0B9A1ADF-2196-496C-B6DA-A0D2CCFCC3F1}" destId="{AB06AEB2-DD82-4DD9-8D3D-FB6316DF8AF4}" srcOrd="3" destOrd="0" presId="urn:microsoft.com/office/officeart/2005/8/layout/equation1"/>
    <dgm:cxn modelId="{E2A8410C-120D-4688-A469-C49EA4D7A991}" type="presParOf" srcId="{0B9A1ADF-2196-496C-B6DA-A0D2CCFCC3F1}" destId="{158B4BBF-594F-40CB-A3DD-FD69FFE0CA78}" srcOrd="4" destOrd="0" presId="urn:microsoft.com/office/officeart/2005/8/layout/equation1"/>
    <dgm:cxn modelId="{D47B03BA-9BBC-45A8-962F-9BAB011B2418}" type="presParOf" srcId="{0B9A1ADF-2196-496C-B6DA-A0D2CCFCC3F1}" destId="{D52EB850-125C-488E-AC01-4488A8DF7C4A}" srcOrd="5" destOrd="0" presId="urn:microsoft.com/office/officeart/2005/8/layout/equation1"/>
    <dgm:cxn modelId="{294E4635-31AF-4E74-88DF-06279222B0F4}" type="presParOf" srcId="{0B9A1ADF-2196-496C-B6DA-A0D2CCFCC3F1}" destId="{FA21F85B-EEE3-43EC-B10C-228427ECAC35}" srcOrd="6" destOrd="0" presId="urn:microsoft.com/office/officeart/2005/8/layout/equation1"/>
    <dgm:cxn modelId="{4350DC55-429F-4C86-A160-A0D65CA4B2DD}" type="presParOf" srcId="{0B9A1ADF-2196-496C-B6DA-A0D2CCFCC3F1}" destId="{2577FF99-195A-4F49-9A3C-2672C9EC3C05}" srcOrd="7" destOrd="0" presId="urn:microsoft.com/office/officeart/2005/8/layout/equation1"/>
    <dgm:cxn modelId="{81E0A1FD-6F1F-4C8D-A9C8-B5382EA0F5F0}" type="presParOf" srcId="{0B9A1ADF-2196-496C-B6DA-A0D2CCFCC3F1}" destId="{8567F27F-2F3B-418C-BEFC-47DD1F781F0D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E2C934-4AFB-465C-B9F8-E7EFCA909841}">
      <dsp:nvSpPr>
        <dsp:cNvPr id="0" name=""/>
        <dsp:cNvSpPr/>
      </dsp:nvSpPr>
      <dsp:spPr>
        <a:xfrm>
          <a:off x="0" y="0"/>
          <a:ext cx="6230016" cy="5068887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E532D-1C52-4988-B225-001846E92B30}">
      <dsp:nvSpPr>
        <dsp:cNvPr id="0" name=""/>
        <dsp:cNvSpPr/>
      </dsp:nvSpPr>
      <dsp:spPr>
        <a:xfrm>
          <a:off x="2582223" y="527514"/>
          <a:ext cx="7329131" cy="9009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    Control Flow of Information</a:t>
          </a:r>
        </a:p>
      </dsp:txBody>
      <dsp:txXfrm>
        <a:off x="2626202" y="571493"/>
        <a:ext cx="7241173" cy="812957"/>
      </dsp:txXfrm>
    </dsp:sp>
    <dsp:sp modelId="{1B0AC8A2-60DB-44A8-9B6C-8D8DD6261AD4}">
      <dsp:nvSpPr>
        <dsp:cNvPr id="0" name=""/>
        <dsp:cNvSpPr/>
      </dsp:nvSpPr>
      <dsp:spPr>
        <a:xfrm>
          <a:off x="2582223" y="1541044"/>
          <a:ext cx="7329131" cy="9009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   Minimize Business Disruption</a:t>
          </a:r>
        </a:p>
      </dsp:txBody>
      <dsp:txXfrm>
        <a:off x="2626202" y="1585023"/>
        <a:ext cx="7241173" cy="812957"/>
      </dsp:txXfrm>
    </dsp:sp>
    <dsp:sp modelId="{46427F25-14AF-4FCF-AF2B-3BB13284C367}">
      <dsp:nvSpPr>
        <dsp:cNvPr id="0" name=""/>
        <dsp:cNvSpPr/>
      </dsp:nvSpPr>
      <dsp:spPr>
        <a:xfrm>
          <a:off x="2582223" y="2554574"/>
          <a:ext cx="7329131" cy="9009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   Cast Workplace in Best Light</a:t>
          </a:r>
        </a:p>
      </dsp:txBody>
      <dsp:txXfrm>
        <a:off x="2626202" y="2598553"/>
        <a:ext cx="7241173" cy="812957"/>
      </dsp:txXfrm>
    </dsp:sp>
    <dsp:sp modelId="{D446EEB9-E092-4E9B-A9AA-50F45D58454B}">
      <dsp:nvSpPr>
        <dsp:cNvPr id="0" name=""/>
        <dsp:cNvSpPr/>
      </dsp:nvSpPr>
      <dsp:spPr>
        <a:xfrm>
          <a:off x="2582223" y="3568104"/>
          <a:ext cx="7329131" cy="90091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   Identify Potential Problems Early</a:t>
          </a:r>
        </a:p>
      </dsp:txBody>
      <dsp:txXfrm>
        <a:off x="2626202" y="3612083"/>
        <a:ext cx="7241173" cy="8129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EE7D5A-7E4D-4A18-B691-0730A6A941D1}">
      <dsp:nvSpPr>
        <dsp:cNvPr id="0" name=""/>
        <dsp:cNvSpPr/>
      </dsp:nvSpPr>
      <dsp:spPr>
        <a:xfrm>
          <a:off x="0" y="96381"/>
          <a:ext cx="8830437" cy="719636"/>
        </a:xfrm>
        <a:prstGeom prst="roundRect">
          <a:avLst>
            <a:gd name="adj" fmla="val 10000"/>
          </a:avLst>
        </a:prstGeom>
        <a:solidFill>
          <a:srgbClr val="11306C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+mn-lt"/>
            </a:rPr>
            <a:t>Opening Conference</a:t>
          </a:r>
        </a:p>
      </dsp:txBody>
      <dsp:txXfrm>
        <a:off x="21077" y="117458"/>
        <a:ext cx="7750428" cy="677482"/>
      </dsp:txXfrm>
    </dsp:sp>
    <dsp:sp modelId="{0377BF6B-6579-443B-B4E7-E2E1C8DE509A}">
      <dsp:nvSpPr>
        <dsp:cNvPr id="0" name=""/>
        <dsp:cNvSpPr/>
      </dsp:nvSpPr>
      <dsp:spPr>
        <a:xfrm>
          <a:off x="674604" y="1744146"/>
          <a:ext cx="8830437" cy="719636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+mn-lt"/>
            </a:rPr>
            <a:t>Walkaround Inspection</a:t>
          </a:r>
        </a:p>
      </dsp:txBody>
      <dsp:txXfrm>
        <a:off x="695681" y="1765223"/>
        <a:ext cx="7535807" cy="677482"/>
      </dsp:txXfrm>
    </dsp:sp>
    <dsp:sp modelId="{454B6279-8460-4395-817A-CEB03D5C1168}">
      <dsp:nvSpPr>
        <dsp:cNvPr id="0" name=""/>
        <dsp:cNvSpPr/>
      </dsp:nvSpPr>
      <dsp:spPr>
        <a:xfrm>
          <a:off x="1131714" y="2588945"/>
          <a:ext cx="8830437" cy="71963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+mn-lt"/>
            </a:rPr>
            <a:t>Employee Interviews</a:t>
          </a:r>
        </a:p>
      </dsp:txBody>
      <dsp:txXfrm>
        <a:off x="1152791" y="2610022"/>
        <a:ext cx="7535807" cy="677482"/>
      </dsp:txXfrm>
    </dsp:sp>
    <dsp:sp modelId="{8094AEB8-76EA-4BF6-A37E-BD73F70AAD96}">
      <dsp:nvSpPr>
        <dsp:cNvPr id="0" name=""/>
        <dsp:cNvSpPr/>
      </dsp:nvSpPr>
      <dsp:spPr>
        <a:xfrm>
          <a:off x="1581407" y="3403845"/>
          <a:ext cx="8830437" cy="719636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+mn-lt"/>
            </a:rPr>
            <a:t>Closing Conference</a:t>
          </a:r>
        </a:p>
      </dsp:txBody>
      <dsp:txXfrm>
        <a:off x="1602484" y="3424922"/>
        <a:ext cx="7535807" cy="677482"/>
      </dsp:txXfrm>
    </dsp:sp>
    <dsp:sp modelId="{801303C6-F1CA-4D74-BD83-7A511B23878B}">
      <dsp:nvSpPr>
        <dsp:cNvPr id="0" name=""/>
        <dsp:cNvSpPr/>
      </dsp:nvSpPr>
      <dsp:spPr>
        <a:xfrm>
          <a:off x="1993747" y="4236527"/>
          <a:ext cx="8830437" cy="719636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latin typeface="+mn-lt"/>
            </a:rPr>
            <a:t>Citations Issued/Contested</a:t>
          </a:r>
        </a:p>
      </dsp:txBody>
      <dsp:txXfrm>
        <a:off x="2014824" y="4257604"/>
        <a:ext cx="7535807" cy="677482"/>
      </dsp:txXfrm>
    </dsp:sp>
    <dsp:sp modelId="{1EEB574B-45F3-4E8A-8E95-C82A88FFF5C8}">
      <dsp:nvSpPr>
        <dsp:cNvPr id="0" name=""/>
        <dsp:cNvSpPr/>
      </dsp:nvSpPr>
      <dsp:spPr>
        <a:xfrm>
          <a:off x="8094354" y="632250"/>
          <a:ext cx="593059" cy="59305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lumMod val="20000"/>
            <a:lumOff val="80000"/>
            <a:alpha val="90000"/>
          </a:scheme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>
            <a:latin typeface="Cambria" pitchFamily="18" charset="0"/>
          </a:endParaRPr>
        </a:p>
      </dsp:txBody>
      <dsp:txXfrm>
        <a:off x="8227792" y="632250"/>
        <a:ext cx="326183" cy="446277"/>
      </dsp:txXfrm>
    </dsp:sp>
    <dsp:sp modelId="{05DDB44C-01EB-4B3B-8344-DD4752C5A5C2}">
      <dsp:nvSpPr>
        <dsp:cNvPr id="0" name=""/>
        <dsp:cNvSpPr/>
      </dsp:nvSpPr>
      <dsp:spPr>
        <a:xfrm>
          <a:off x="8897012" y="2205297"/>
          <a:ext cx="593059" cy="593059"/>
        </a:xfrm>
        <a:prstGeom prst="downArrow">
          <a:avLst>
            <a:gd name="adj1" fmla="val 55000"/>
            <a:gd name="adj2" fmla="val 45000"/>
          </a:avLst>
        </a:prstGeom>
        <a:solidFill>
          <a:srgbClr val="DCE6F2">
            <a:alpha val="90000"/>
          </a:srgb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>
            <a:latin typeface="Cambria" pitchFamily="18" charset="0"/>
          </a:endParaRPr>
        </a:p>
      </dsp:txBody>
      <dsp:txXfrm>
        <a:off x="9030450" y="2205297"/>
        <a:ext cx="326183" cy="446277"/>
      </dsp:txXfrm>
    </dsp:sp>
    <dsp:sp modelId="{874FD4FC-2F19-4A93-A3D9-C7269BFAE080}">
      <dsp:nvSpPr>
        <dsp:cNvPr id="0" name=""/>
        <dsp:cNvSpPr/>
      </dsp:nvSpPr>
      <dsp:spPr>
        <a:xfrm>
          <a:off x="9358690" y="3074032"/>
          <a:ext cx="593059" cy="593059"/>
        </a:xfrm>
        <a:prstGeom prst="downArrow">
          <a:avLst>
            <a:gd name="adj1" fmla="val 55000"/>
            <a:gd name="adj2" fmla="val 45000"/>
          </a:avLst>
        </a:prstGeom>
        <a:solidFill>
          <a:srgbClr val="DCE6F2">
            <a:alpha val="90000"/>
          </a:srgb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>
            <a:latin typeface="Cambria" pitchFamily="18" charset="0"/>
          </a:endParaRPr>
        </a:p>
      </dsp:txBody>
      <dsp:txXfrm>
        <a:off x="9492128" y="3074032"/>
        <a:ext cx="326183" cy="446277"/>
      </dsp:txXfrm>
    </dsp:sp>
    <dsp:sp modelId="{29CA2E41-C978-4C52-B1FF-EAB00FE326B7}">
      <dsp:nvSpPr>
        <dsp:cNvPr id="0" name=""/>
        <dsp:cNvSpPr/>
      </dsp:nvSpPr>
      <dsp:spPr>
        <a:xfrm>
          <a:off x="9876530" y="3880695"/>
          <a:ext cx="593059" cy="593059"/>
        </a:xfrm>
        <a:prstGeom prst="downArrow">
          <a:avLst>
            <a:gd name="adj1" fmla="val 55000"/>
            <a:gd name="adj2" fmla="val 45000"/>
          </a:avLst>
        </a:prstGeom>
        <a:solidFill>
          <a:srgbClr val="DCE6F2">
            <a:alpha val="90000"/>
          </a:srgbClr>
        </a:solidFill>
        <a:ln w="6350" cap="flat" cmpd="sng" algn="ctr">
          <a:solidFill>
            <a:schemeClr val="accent5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>
            <a:latin typeface="Cambria" pitchFamily="18" charset="0"/>
          </a:endParaRPr>
        </a:p>
      </dsp:txBody>
      <dsp:txXfrm>
        <a:off x="10009968" y="3880695"/>
        <a:ext cx="326183" cy="4462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43BD4-F7B0-40BA-9400-8FF6E427F572}">
      <dsp:nvSpPr>
        <dsp:cNvPr id="0" name=""/>
        <dsp:cNvSpPr/>
      </dsp:nvSpPr>
      <dsp:spPr>
        <a:xfrm>
          <a:off x="367785" y="92635"/>
          <a:ext cx="3067356" cy="1751102"/>
        </a:xfrm>
        <a:prstGeom prst="ellipse">
          <a:avLst/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spc="-40" dirty="0">
              <a:solidFill>
                <a:srgbClr val="F4F2EA"/>
              </a:solidFill>
              <a:latin typeface="+mj-lt"/>
              <a:ea typeface="+mj-ea"/>
              <a:cs typeface="+mj-cs"/>
            </a:rPr>
            <a:t>Explain Witness’ Rights</a:t>
          </a:r>
        </a:p>
      </dsp:txBody>
      <dsp:txXfrm>
        <a:off x="816989" y="349078"/>
        <a:ext cx="2168948" cy="1238216"/>
      </dsp:txXfrm>
    </dsp:sp>
    <dsp:sp modelId="{6F287251-AA43-4B57-A5BA-7BCD3B5A37CA}">
      <dsp:nvSpPr>
        <dsp:cNvPr id="0" name=""/>
        <dsp:cNvSpPr/>
      </dsp:nvSpPr>
      <dsp:spPr>
        <a:xfrm>
          <a:off x="3677557" y="658377"/>
          <a:ext cx="847530" cy="773226"/>
        </a:xfrm>
        <a:prstGeom prst="plus">
          <a:avLst/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3677557" y="851684"/>
        <a:ext cx="847530" cy="386613"/>
      </dsp:txXfrm>
    </dsp:sp>
    <dsp:sp modelId="{158B4BBF-594F-40CB-A3DD-FD69FFE0CA78}">
      <dsp:nvSpPr>
        <dsp:cNvPr id="0" name=""/>
        <dsp:cNvSpPr/>
      </dsp:nvSpPr>
      <dsp:spPr>
        <a:xfrm>
          <a:off x="4810196" y="18340"/>
          <a:ext cx="2972064" cy="1807945"/>
        </a:xfrm>
        <a:prstGeom prst="ellipse">
          <a:avLst/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spc="-40" dirty="0">
              <a:solidFill>
                <a:srgbClr val="F4F2EA"/>
              </a:solidFill>
              <a:latin typeface="Cormorant"/>
              <a:ea typeface="+mn-ea"/>
              <a:cs typeface="+mn-cs"/>
            </a:rPr>
            <a:t>Give Interview Tips</a:t>
          </a:r>
        </a:p>
      </dsp:txBody>
      <dsp:txXfrm>
        <a:off x="5245445" y="283107"/>
        <a:ext cx="2101566" cy="1278411"/>
      </dsp:txXfrm>
    </dsp:sp>
    <dsp:sp modelId="{FA21F85B-EEE3-43EC-B10C-228427ECAC35}">
      <dsp:nvSpPr>
        <dsp:cNvPr id="0" name=""/>
        <dsp:cNvSpPr/>
      </dsp:nvSpPr>
      <dsp:spPr>
        <a:xfrm>
          <a:off x="7959303" y="586390"/>
          <a:ext cx="851955" cy="847498"/>
        </a:xfrm>
        <a:prstGeom prst="plus">
          <a:avLst/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 dirty="0"/>
        </a:p>
      </dsp:txBody>
      <dsp:txXfrm>
        <a:off x="7959303" y="798265"/>
        <a:ext cx="851955" cy="423749"/>
      </dsp:txXfrm>
    </dsp:sp>
    <dsp:sp modelId="{8567F27F-2F3B-418C-BEFC-47DD1F781F0D}">
      <dsp:nvSpPr>
        <dsp:cNvPr id="0" name=""/>
        <dsp:cNvSpPr/>
      </dsp:nvSpPr>
      <dsp:spPr>
        <a:xfrm>
          <a:off x="9106051" y="616"/>
          <a:ext cx="2722501" cy="1843121"/>
        </a:xfrm>
        <a:prstGeom prst="ellipse">
          <a:avLst/>
        </a:prstGeom>
        <a:solidFill>
          <a:schemeClr val="accent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spc="-40" dirty="0">
              <a:solidFill>
                <a:srgbClr val="F4F2EA"/>
              </a:solidFill>
              <a:latin typeface="Cormorant"/>
              <a:ea typeface="+mn-ea"/>
              <a:cs typeface="+mn-cs"/>
            </a:rPr>
            <a:t>Review Substantive</a:t>
          </a:r>
          <a:br>
            <a:rPr lang="en-US" sz="2800" kern="1200" spc="-40" dirty="0">
              <a:solidFill>
                <a:srgbClr val="F4F2EA"/>
              </a:solidFill>
              <a:latin typeface="Cormorant"/>
              <a:ea typeface="+mn-ea"/>
              <a:cs typeface="+mn-cs"/>
            </a:rPr>
          </a:br>
          <a:r>
            <a:rPr lang="en-US" sz="2800" kern="1200" spc="-40" dirty="0">
              <a:solidFill>
                <a:srgbClr val="F4F2EA"/>
              </a:solidFill>
              <a:latin typeface="Cormorant"/>
              <a:ea typeface="+mn-ea"/>
              <a:cs typeface="+mn-cs"/>
            </a:rPr>
            <a:t>Issues</a:t>
          </a:r>
        </a:p>
      </dsp:txBody>
      <dsp:txXfrm>
        <a:off x="9504752" y="270535"/>
        <a:ext cx="1925099" cy="13032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1/30/26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06783-4F6C-4902-91BE-FC432AF8922D}" type="datetimeFigureOut">
              <a:rPr lang="en-US" smtClean="0"/>
              <a:t>1/30/26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390F5-7196-4173-9DB4-DA60802C9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4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438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973763" cy="3360738"/>
          </a:xfrm>
        </p:spPr>
      </p:sp>
    </p:spTree>
    <p:extLst>
      <p:ext uri="{BB962C8B-B14F-4D97-AF65-F5344CB8AC3E}">
        <p14:creationId xmlns:p14="http://schemas.microsoft.com/office/powerpoint/2010/main" val="992257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" y="2502006"/>
            <a:ext cx="7252252" cy="7036891"/>
          </a:xfrm>
          <a:ln/>
        </p:spPr>
        <p:txBody>
          <a:bodyPr lIns="93813" tIns="46084" rIns="93813" bIns="46084">
            <a:noAutofit/>
          </a:bodyPr>
          <a:lstStyle/>
          <a:p>
            <a:pPr>
              <a:lnSpc>
                <a:spcPct val="110000"/>
              </a:lnSpc>
              <a:buSzPct val="85000"/>
            </a:pPr>
            <a:endParaRPr lang="en-US" dirty="0"/>
          </a:p>
        </p:txBody>
      </p:sp>
      <p:sp>
        <p:nvSpPr>
          <p:cNvPr id="52429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73200" y="42863"/>
            <a:ext cx="4305300" cy="2422525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29403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44450"/>
            <a:ext cx="4948238" cy="2782888"/>
          </a:xfrm>
        </p:spPr>
      </p:sp>
      <p:sp>
        <p:nvSpPr>
          <p:cNvPr id="4" name="Notes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301349" lvl="2" indent="-194312">
              <a:buSzPct val="75000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25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">
    <p:bg>
      <p:bgPr>
        <a:gradFill>
          <a:gsLst>
            <a:gs pos="28000">
              <a:schemeClr val="bg1"/>
            </a:gs>
            <a:gs pos="100000">
              <a:srgbClr val="D8EAF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42525-E44B-AED7-AB9F-438263D69D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5FF4F6-59E8-E6E4-78C0-39CE90A9C1DC}"/>
              </a:ext>
            </a:extLst>
          </p:cNvPr>
          <p:cNvSpPr txBox="1"/>
          <p:nvPr userDrawn="1"/>
        </p:nvSpPr>
        <p:spPr>
          <a:xfrm>
            <a:off x="-1" y="6629135"/>
            <a:ext cx="12192001" cy="24622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© 2024 </a:t>
            </a:r>
            <a:r>
              <a:rPr kumimoji="0" lang="en-US" sz="1000" b="0" i="0" u="none" strike="noStrike" kern="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CONN MACIEL CAREY LLP   |    ALL RIGHTS RESERVED   |    ATTORNEY ADVERTISING   |   CONNMACIEL.COM 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C03A46-0084-FF91-CA8C-AC548C6C7F4B}"/>
              </a:ext>
            </a:extLst>
          </p:cNvPr>
          <p:cNvGrpSpPr/>
          <p:nvPr userDrawn="1"/>
        </p:nvGrpSpPr>
        <p:grpSpPr>
          <a:xfrm>
            <a:off x="2159775" y="1219201"/>
            <a:ext cx="7419975" cy="5174756"/>
            <a:chOff x="1607325" y="1028700"/>
            <a:chExt cx="7419975" cy="5174756"/>
          </a:xfrm>
        </p:grpSpPr>
        <p:pic>
          <p:nvPicPr>
            <p:cNvPr id="19" name="Graphic 18" descr="Speech with solid fill">
              <a:extLst>
                <a:ext uri="{FF2B5EF4-FFF2-40B4-BE49-F238E27FC236}">
                  <a16:creationId xmlns:a16="http://schemas.microsoft.com/office/drawing/2014/main" id="{95651067-BBD4-210E-CB5C-4AA7A469B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2519323" y="3029229"/>
              <a:ext cx="3174227" cy="3174227"/>
            </a:xfrm>
            <a:prstGeom prst="rect">
              <a:avLst/>
            </a:prstGeom>
          </p:spPr>
        </p:pic>
        <p:pic>
          <p:nvPicPr>
            <p:cNvPr id="20" name="Graphic 19" descr="Speech with solid fill">
              <a:extLst>
                <a:ext uri="{FF2B5EF4-FFF2-40B4-BE49-F238E27FC236}">
                  <a16:creationId xmlns:a16="http://schemas.microsoft.com/office/drawing/2014/main" id="{06A1A490-B413-3971-5CE5-6B2E0A171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303150" y="1028700"/>
              <a:ext cx="2724150" cy="2724150"/>
            </a:xfrm>
            <a:prstGeom prst="rect">
              <a:avLst/>
            </a:prstGeom>
          </p:spPr>
        </p:pic>
        <p:pic>
          <p:nvPicPr>
            <p:cNvPr id="21" name="Graphic 20" descr="Speech with solid fill">
              <a:extLst>
                <a:ext uri="{FF2B5EF4-FFF2-40B4-BE49-F238E27FC236}">
                  <a16:creationId xmlns:a16="http://schemas.microsoft.com/office/drawing/2014/main" id="{11D25FD7-4BDD-6E89-635A-22BF199F3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3395626" y="1150128"/>
              <a:ext cx="2545575" cy="2545575"/>
            </a:xfrm>
            <a:prstGeom prst="rect">
              <a:avLst/>
            </a:prstGeom>
          </p:spPr>
        </p:pic>
        <p:pic>
          <p:nvPicPr>
            <p:cNvPr id="22" name="Graphic 21" descr="Speech with solid fill">
              <a:extLst>
                <a:ext uri="{FF2B5EF4-FFF2-40B4-BE49-F238E27FC236}">
                  <a16:creationId xmlns:a16="http://schemas.microsoft.com/office/drawing/2014/main" id="{AB8BA981-EDFE-F625-E887-1BE3C799D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4541026" y="1924329"/>
              <a:ext cx="2943225" cy="2943225"/>
            </a:xfrm>
            <a:prstGeom prst="rect">
              <a:avLst/>
            </a:prstGeom>
          </p:spPr>
        </p:pic>
        <p:pic>
          <p:nvPicPr>
            <p:cNvPr id="23" name="Graphic 22" descr="Speech with solid fill">
              <a:extLst>
                <a:ext uri="{FF2B5EF4-FFF2-40B4-BE49-F238E27FC236}">
                  <a16:creationId xmlns:a16="http://schemas.microsoft.com/office/drawing/2014/main" id="{3F2EBD2F-1C44-684A-343F-96A24F1D1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1607325" y="1781175"/>
              <a:ext cx="2724150" cy="2724150"/>
            </a:xfrm>
            <a:prstGeom prst="rect">
              <a:avLst/>
            </a:prstGeom>
          </p:spPr>
        </p:pic>
        <p:pic>
          <p:nvPicPr>
            <p:cNvPr id="24" name="Graphic 23" descr="Speech with solid fill">
              <a:extLst>
                <a:ext uri="{FF2B5EF4-FFF2-40B4-BE49-F238E27FC236}">
                  <a16:creationId xmlns:a16="http://schemas.microsoft.com/office/drawing/2014/main" id="{391ABAA7-7356-FBF3-9F8A-39C48A19D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flipH="1">
              <a:off x="6150752" y="3243818"/>
              <a:ext cx="2328864" cy="23288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CA8641-1A05-40EF-BEB4-5F5B44FED383}"/>
                </a:ext>
              </a:extLst>
            </p:cNvPr>
            <p:cNvSpPr txBox="1"/>
            <p:nvPr/>
          </p:nvSpPr>
          <p:spPr>
            <a:xfrm>
              <a:off x="7260412" y="1557389"/>
              <a:ext cx="9406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EF79154-332B-F468-BD34-DCFF34CC3E34}"/>
                </a:ext>
              </a:extLst>
            </p:cNvPr>
            <p:cNvSpPr txBox="1"/>
            <p:nvPr/>
          </p:nvSpPr>
          <p:spPr>
            <a:xfrm>
              <a:off x="7041320" y="3739436"/>
              <a:ext cx="9406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02B685D-8E65-05D9-5A4F-37100B8F025E}"/>
                </a:ext>
              </a:extLst>
            </p:cNvPr>
            <p:cNvSpPr txBox="1"/>
            <p:nvPr/>
          </p:nvSpPr>
          <p:spPr>
            <a:xfrm>
              <a:off x="5593501" y="2422915"/>
              <a:ext cx="94061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7C2D947-FE64-6E67-37D8-4F7C3DF3FD99}"/>
                </a:ext>
              </a:extLst>
            </p:cNvPr>
            <p:cNvSpPr txBox="1"/>
            <p:nvPr/>
          </p:nvSpPr>
          <p:spPr>
            <a:xfrm>
              <a:off x="4387331" y="1706643"/>
              <a:ext cx="9406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F003E97-B9F9-1D9C-CBEE-255E43F53F44}"/>
                </a:ext>
              </a:extLst>
            </p:cNvPr>
            <p:cNvSpPr txBox="1"/>
            <p:nvPr/>
          </p:nvSpPr>
          <p:spPr>
            <a:xfrm>
              <a:off x="3636114" y="3603616"/>
              <a:ext cx="94061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71722C2-9159-CD11-FC4F-8ED807958786}"/>
                </a:ext>
              </a:extLst>
            </p:cNvPr>
            <p:cNvSpPr txBox="1"/>
            <p:nvPr/>
          </p:nvSpPr>
          <p:spPr>
            <a:xfrm>
              <a:off x="2555062" y="2319389"/>
              <a:ext cx="9406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1770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1/30/26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  <p:sldLayoutId id="2147483678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mailto:econn@connmaciel.com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B5288-E8D1-A06D-EE21-06DB910021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19217"/>
            <a:ext cx="9144000" cy="2387600"/>
          </a:xfrm>
        </p:spPr>
        <p:txBody>
          <a:bodyPr/>
          <a:lstStyle/>
          <a:p>
            <a:r>
              <a:rPr lang="en-US" dirty="0"/>
              <a:t>How to Prepare For and Manage an OSHA Inspection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B1C51-D676-C501-4AB2-C0A14CBEC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23" y="5082806"/>
            <a:ext cx="11832077" cy="1045615"/>
          </a:xfrm>
        </p:spPr>
        <p:txBody>
          <a:bodyPr>
            <a:normAutofit/>
          </a:bodyPr>
          <a:lstStyle/>
          <a:p>
            <a:r>
              <a:rPr lang="en-US" sz="2800" dirty="0"/>
              <a:t>Eric J. Conn</a:t>
            </a:r>
          </a:p>
          <a:p>
            <a:r>
              <a:rPr lang="en-US" dirty="0"/>
              <a:t>Chair of the OSHA Practice at Conn Maciel Carey LLP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5FD5D1A-8C15-8157-6E47-94C627B51C92}"/>
              </a:ext>
            </a:extLst>
          </p:cNvPr>
          <p:cNvSpPr txBox="1"/>
          <p:nvPr/>
        </p:nvSpPr>
        <p:spPr>
          <a:xfrm>
            <a:off x="4668937" y="6405837"/>
            <a:ext cx="2854127" cy="272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666" spc="125" dirty="0">
                <a:solidFill>
                  <a:srgbClr val="AA834B"/>
                </a:solidFill>
                <a:latin typeface="Optician Sans"/>
                <a:ea typeface="Optician Sans"/>
                <a:cs typeface="Optician Sans"/>
                <a:sym typeface="Optician Sans"/>
              </a:rPr>
              <a:t>SEPTEMBER 16 - 17, 2025</a:t>
            </a:r>
          </a:p>
        </p:txBody>
      </p:sp>
    </p:spTree>
    <p:extLst>
      <p:ext uri="{BB962C8B-B14F-4D97-AF65-F5344CB8AC3E}">
        <p14:creationId xmlns:p14="http://schemas.microsoft.com/office/powerpoint/2010/main" val="3641927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1A578-ED05-F3DD-CAE8-944519B4D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587497" y="2328630"/>
            <a:ext cx="5928854" cy="1271596"/>
          </a:xfrm>
        </p:spPr>
        <p:txBody>
          <a:bodyPr>
            <a:normAutofit/>
          </a:bodyPr>
          <a:lstStyle/>
          <a:p>
            <a:pPr algn="ctr"/>
            <a:r>
              <a:rPr lang="en-US" altLang="en-US" sz="3300" b="1" spc="-50" dirty="0">
                <a:solidFill>
                  <a:schemeClr val="bg1"/>
                </a:solidFill>
              </a:rPr>
              <a:t>What To Do When OSHA Arrives</a:t>
            </a:r>
            <a:endParaRPr lang="en-US" sz="3300" b="1" spc="-5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C33E1-6F36-79EB-F432-43881FE17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729" y="802938"/>
            <a:ext cx="10515600" cy="4900029"/>
          </a:xfrm>
        </p:spPr>
        <p:txBody>
          <a:bodyPr>
            <a:normAutofit/>
          </a:bodyPr>
          <a:lstStyle/>
          <a:p>
            <a:pPr algn="just" fontAlgn="auto">
              <a:spcAft>
                <a:spcPts val="1800"/>
              </a:spcAft>
              <a:defRPr/>
            </a:pPr>
            <a:r>
              <a:rPr lang="en-US" dirty="0"/>
              <a:t>In most instances, arrival will be unannounced.</a:t>
            </a:r>
          </a:p>
          <a:p>
            <a:pPr algn="just" fontAlgn="auto">
              <a:spcAft>
                <a:spcPts val="1800"/>
              </a:spcAft>
              <a:defRPr/>
            </a:pPr>
            <a:r>
              <a:rPr lang="en-US" dirty="0"/>
              <a:t>CSHO will ask for the person in charge and present credentials</a:t>
            </a:r>
          </a:p>
          <a:p>
            <a:pPr algn="just" fontAlgn="auto">
              <a:spcAft>
                <a:spcPts val="300"/>
              </a:spcAft>
              <a:defRPr/>
            </a:pPr>
            <a:r>
              <a:rPr lang="en-US" dirty="0"/>
              <a:t>Immediate steps to take:</a:t>
            </a:r>
          </a:p>
          <a:p>
            <a:pPr lvl="1" algn="just" fontAlgn="auto">
              <a:spcAft>
                <a:spcPts val="300"/>
              </a:spcAft>
              <a:defRPr/>
            </a:pPr>
            <a:r>
              <a:rPr lang="en-US" sz="2600" dirty="0"/>
              <a:t>Follow written plan</a:t>
            </a:r>
          </a:p>
          <a:p>
            <a:pPr lvl="1" algn="just" fontAlgn="auto">
              <a:spcAft>
                <a:spcPts val="300"/>
              </a:spcAft>
              <a:defRPr/>
            </a:pPr>
            <a:r>
              <a:rPr lang="en-US" sz="2600" dirty="0"/>
              <a:t>Notify other company personnel</a:t>
            </a:r>
          </a:p>
          <a:p>
            <a:pPr lvl="1" algn="just" fontAlgn="auto">
              <a:spcAft>
                <a:spcPts val="300"/>
              </a:spcAft>
              <a:defRPr/>
            </a:pPr>
            <a:r>
              <a:rPr lang="en-US" sz="2600" dirty="0"/>
              <a:t>Get contact info from CSHO; ask to see credentials if not volunteered</a:t>
            </a:r>
          </a:p>
          <a:p>
            <a:pPr lvl="1" algn="just" fontAlgn="auto">
              <a:spcAft>
                <a:spcPts val="1800"/>
              </a:spcAft>
              <a:defRPr/>
            </a:pPr>
            <a:r>
              <a:rPr lang="en-US" sz="2600" dirty="0"/>
              <a:t>Escort CSHO into an area </a:t>
            </a:r>
            <a:r>
              <a:rPr lang="en-US" sz="2600" dirty="0" err="1"/>
              <a:t>ksite</a:t>
            </a:r>
            <a:r>
              <a:rPr lang="en-US" sz="2600" dirty="0"/>
              <a:t> where work is generally not visible</a:t>
            </a:r>
          </a:p>
          <a:p>
            <a:pPr marL="457200" lvl="1" indent="0" algn="just" fontAlgn="auto">
              <a:buNone/>
              <a:defRPr/>
            </a:pPr>
            <a:r>
              <a:rPr lang="en-US" sz="2800" dirty="0"/>
              <a:t>Note: CSHO can expand scope of inspection to issues in plain view!</a:t>
            </a:r>
          </a:p>
        </p:txBody>
      </p:sp>
    </p:spTree>
    <p:extLst>
      <p:ext uri="{BB962C8B-B14F-4D97-AF65-F5344CB8AC3E}">
        <p14:creationId xmlns:p14="http://schemas.microsoft.com/office/powerpoint/2010/main" val="2968260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C14D-E64D-0C43-6D3B-5F606A79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09932" y="2619261"/>
            <a:ext cx="5426242" cy="122243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Opening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8468A-81EE-3596-DE0C-D74DBFF0B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5425" indent="-225425">
              <a:spcAft>
                <a:spcPts val="1200"/>
              </a:spcAft>
              <a:buSzPct val="85000"/>
            </a:pPr>
            <a:r>
              <a:rPr lang="en-US" dirty="0">
                <a:solidFill>
                  <a:schemeClr val="bg1"/>
                </a:solidFill>
              </a:rPr>
              <a:t>CSHO arrives and displays credentials</a:t>
            </a:r>
          </a:p>
          <a:p>
            <a:pPr marL="225425" indent="-225425">
              <a:spcAft>
                <a:spcPts val="600"/>
              </a:spcAft>
              <a:buSzPct val="85000"/>
            </a:pPr>
            <a:r>
              <a:rPr lang="en-US" dirty="0">
                <a:solidFill>
                  <a:schemeClr val="bg1"/>
                </a:solidFill>
              </a:rPr>
              <a:t>Opening Conference begins:</a:t>
            </a:r>
          </a:p>
          <a:p>
            <a:pPr marL="511175" lvl="1" indent="-231775">
              <a:spcBef>
                <a:spcPts val="600"/>
              </a:spcBef>
              <a:spcAft>
                <a:spcPts val="600"/>
              </a:spcAft>
              <a:buSzPct val="80000"/>
            </a:pPr>
            <a:r>
              <a:rPr lang="en-US" sz="2900" dirty="0">
                <a:solidFill>
                  <a:schemeClr val="bg1"/>
                </a:solidFill>
              </a:rPr>
              <a:t>Employee reps. may participate</a:t>
            </a:r>
          </a:p>
          <a:p>
            <a:pPr marL="511175" lvl="1" indent="-231775">
              <a:spcBef>
                <a:spcPts val="600"/>
              </a:spcBef>
              <a:spcAft>
                <a:spcPts val="600"/>
              </a:spcAft>
              <a:buSzPct val="80000"/>
            </a:pPr>
            <a:r>
              <a:rPr lang="en-US" sz="2900" dirty="0">
                <a:solidFill>
                  <a:schemeClr val="bg1"/>
                </a:solidFill>
              </a:rPr>
              <a:t>CSHO explain purpose of inspection</a:t>
            </a:r>
          </a:p>
          <a:p>
            <a:pPr marL="511175" lvl="1" indent="-231775">
              <a:spcBef>
                <a:spcPts val="600"/>
              </a:spcBef>
              <a:spcAft>
                <a:spcPts val="500"/>
              </a:spcAft>
              <a:buSzPct val="80000"/>
            </a:pPr>
            <a:r>
              <a:rPr lang="en-US" sz="2900" dirty="0">
                <a:solidFill>
                  <a:schemeClr val="bg1"/>
                </a:solidFill>
              </a:rPr>
              <a:t>CSHO discuss scope and duration:</a:t>
            </a:r>
          </a:p>
          <a:p>
            <a:pPr marL="914400" lvl="2" indent="0">
              <a:spcBef>
                <a:spcPts val="300"/>
              </a:spcBef>
              <a:spcAft>
                <a:spcPts val="60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●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Wall-to-Wall</a:t>
            </a:r>
            <a:r>
              <a:rPr lang="en-US" sz="2600" dirty="0">
                <a:solidFill>
                  <a:schemeClr val="bg1"/>
                </a:solidFill>
              </a:rPr>
              <a:t>     </a:t>
            </a:r>
            <a:r>
              <a:rPr lang="en-US" dirty="0">
                <a:solidFill>
                  <a:schemeClr val="bg1"/>
                </a:solidFill>
              </a:rPr>
              <a:t>●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Complaint / Referral</a:t>
            </a:r>
          </a:p>
          <a:p>
            <a:pPr marL="914400" lvl="2" indent="0">
              <a:spcAft>
                <a:spcPts val="60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●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NEP / LEP</a:t>
            </a:r>
            <a:r>
              <a:rPr lang="en-US" sz="2600" dirty="0">
                <a:solidFill>
                  <a:schemeClr val="bg1"/>
                </a:solidFill>
              </a:rPr>
              <a:t>	    </a:t>
            </a:r>
            <a:r>
              <a:rPr lang="en-US" dirty="0">
                <a:solidFill>
                  <a:schemeClr val="bg1"/>
                </a:solidFill>
              </a:rPr>
              <a:t>●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Accident</a:t>
            </a:r>
          </a:p>
          <a:p>
            <a:pPr marL="511175" lvl="1" indent="-225425">
              <a:spcBef>
                <a:spcPts val="600"/>
              </a:spcBef>
              <a:spcAft>
                <a:spcPts val="600"/>
              </a:spcAft>
              <a:buSzPct val="80000"/>
            </a:pPr>
            <a:r>
              <a:rPr lang="en-US" sz="2900" dirty="0">
                <a:solidFill>
                  <a:schemeClr val="bg1"/>
                </a:solidFill>
              </a:rPr>
              <a:t>CSHO requests documents/information</a:t>
            </a:r>
          </a:p>
          <a:p>
            <a:pPr marL="511175" lvl="1" indent="-225425">
              <a:spcBef>
                <a:spcPts val="600"/>
              </a:spcBef>
              <a:buSzPct val="80000"/>
            </a:pPr>
            <a:r>
              <a:rPr lang="en-US" sz="2900" dirty="0">
                <a:solidFill>
                  <a:schemeClr val="bg1"/>
                </a:solidFill>
              </a:rPr>
              <a:t>Resolve warrant issue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0C0108A-7E46-DB52-068A-6BBA163C2789}"/>
              </a:ext>
            </a:extLst>
          </p:cNvPr>
          <p:cNvGrpSpPr/>
          <p:nvPr/>
        </p:nvGrpSpPr>
        <p:grpSpPr>
          <a:xfrm>
            <a:off x="7838440" y="562306"/>
            <a:ext cx="3515360" cy="3825240"/>
            <a:chOff x="5527754" y="1439861"/>
            <a:chExt cx="2243050" cy="3077555"/>
          </a:xfrm>
        </p:grpSpPr>
        <p:pic>
          <p:nvPicPr>
            <p:cNvPr id="7" name="Picture 1" descr="C:\Users\econn\AppData\Local\Microsoft\Windows\Temporary Internet Files\Content.IE5\ZJKF1S1N\MC900012864[1].wmf">
              <a:extLst>
                <a:ext uri="{FF2B5EF4-FFF2-40B4-BE49-F238E27FC236}">
                  <a16:creationId xmlns:a16="http://schemas.microsoft.com/office/drawing/2014/main" id="{9F81282D-EC9A-7FA3-46AA-3C7952E3B8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r="2696"/>
            <a:stretch>
              <a:fillRect/>
            </a:stretch>
          </p:blipFill>
          <p:spPr bwMode="auto">
            <a:xfrm>
              <a:off x="5527754" y="1439861"/>
              <a:ext cx="2243050" cy="3077555"/>
            </a:xfrm>
            <a:prstGeom prst="rect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849FD2-FFF3-E1AB-26AB-9C7C2B4A2B8F}"/>
                </a:ext>
              </a:extLst>
            </p:cNvPr>
            <p:cNvSpPr txBox="1"/>
            <p:nvPr/>
          </p:nvSpPr>
          <p:spPr>
            <a:xfrm rot="1451199">
              <a:off x="6560992" y="3415974"/>
              <a:ext cx="1056924" cy="408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rgbClr val="C00000"/>
                  </a:solidFill>
                </a:rPr>
                <a:t>OSHA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5000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C9253-7AB2-812B-435C-8110CC6CB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Opening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17A2F-09D5-3738-81D5-18030B78C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6955"/>
            <a:ext cx="10515600" cy="4650658"/>
          </a:xfrm>
        </p:spPr>
        <p:txBody>
          <a:bodyPr>
            <a:noAutofit/>
          </a:bodyPr>
          <a:lstStyle/>
          <a:p>
            <a:pPr marL="284163" indent="-284163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SzPct val="85000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Insist on an Opening Conference</a:t>
            </a:r>
          </a:p>
          <a:p>
            <a:pPr marL="284163" indent="-284163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SzPct val="85000"/>
            </a:pPr>
            <a:r>
              <a:rPr lang="en-US" sz="2400" dirty="0">
                <a:solidFill>
                  <a:schemeClr val="accent5"/>
                </a:solidFill>
              </a:rPr>
              <a:t>Ask OSHA to wait for selected inspection representative(s)</a:t>
            </a:r>
          </a:p>
          <a:p>
            <a:pPr marL="284163" indent="-284163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SzPct val="85000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Select location and participants in advance </a:t>
            </a:r>
          </a:p>
          <a:p>
            <a:pPr marL="284163" indent="-284163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SzPct val="85000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Ask for purpose/scope of inspection</a:t>
            </a:r>
          </a:p>
          <a:p>
            <a:pPr marL="284163" indent="-284163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SzPct val="85000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Introduce Inspection Team</a:t>
            </a:r>
          </a:p>
          <a:p>
            <a:pPr marL="284163" indent="-284163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SzPct val="85000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Explain Document Production Protocol</a:t>
            </a:r>
          </a:p>
          <a:p>
            <a:pPr marL="284163" indent="-284163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SzPct val="85000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Establish Interview Protocol</a:t>
            </a:r>
          </a:p>
          <a:p>
            <a:pPr marL="284163" indent="-284163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SzPct val="85000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Arrange for daily close-out meetings</a:t>
            </a:r>
          </a:p>
          <a:p>
            <a:pPr marL="284163" indent="-284163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SzPct val="85000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Arrange to screen photos for proprietary info</a:t>
            </a:r>
          </a:p>
        </p:txBody>
      </p:sp>
    </p:spTree>
    <p:extLst>
      <p:ext uri="{BB962C8B-B14F-4D97-AF65-F5344CB8AC3E}">
        <p14:creationId xmlns:p14="http://schemas.microsoft.com/office/powerpoint/2010/main" val="1282566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46919C2F-1394-49CF-A848-55CFD6C914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0696" y="608546"/>
            <a:ext cx="10744200" cy="876300"/>
          </a:xfrm>
        </p:spPr>
        <p:txBody>
          <a:bodyPr>
            <a:normAutofit/>
          </a:bodyPr>
          <a:lstStyle/>
          <a:p>
            <a:r>
              <a:rPr lang="en-US" sz="4000" spc="-30" dirty="0">
                <a:latin typeface="+mn-lt"/>
              </a:rPr>
              <a:t>Document Production</a:t>
            </a:r>
          </a:p>
        </p:txBody>
      </p:sp>
      <p:sp>
        <p:nvSpPr>
          <p:cNvPr id="523266" name="Rectangle 2"/>
          <p:cNvSpPr>
            <a:spLocks noGrp="1" noChangeArrowheads="1"/>
          </p:cNvSpPr>
          <p:nvPr>
            <p:ph idx="1"/>
          </p:nvPr>
        </p:nvSpPr>
        <p:spPr>
          <a:xfrm>
            <a:off x="380696" y="1959059"/>
            <a:ext cx="11467697" cy="5068215"/>
          </a:xfrm>
        </p:spPr>
        <p:txBody>
          <a:bodyPr>
            <a:noAutofit/>
          </a:bodyPr>
          <a:lstStyle/>
          <a:p>
            <a:pPr marL="225425" indent="-225425">
              <a:lnSpc>
                <a:spcPts val="3000"/>
              </a:lnSpc>
              <a:buSzPct val="85000"/>
            </a:pPr>
            <a:r>
              <a:rPr lang="en-US" sz="2400" dirty="0">
                <a:solidFill>
                  <a:schemeClr val="bg1"/>
                </a:solidFill>
              </a:rPr>
              <a:t>Insist on </a:t>
            </a:r>
            <a:r>
              <a:rPr lang="en-US" sz="2400" b="1" u="sng" dirty="0">
                <a:solidFill>
                  <a:schemeClr val="bg1"/>
                </a:solidFill>
              </a:rPr>
              <a:t>written</a:t>
            </a:r>
            <a:r>
              <a:rPr lang="en-US" sz="2400" dirty="0">
                <a:solidFill>
                  <a:schemeClr val="bg1"/>
                </a:solidFill>
              </a:rPr>
              <a:t> requests for documents (except: OSHA Recordkeeping Forms)</a:t>
            </a:r>
          </a:p>
          <a:p>
            <a:pPr marL="225425" indent="-225425">
              <a:lnSpc>
                <a:spcPts val="3000"/>
              </a:lnSpc>
              <a:spcAft>
                <a:spcPts val="600"/>
              </a:spcAft>
              <a:buSzPct val="85000"/>
            </a:pPr>
            <a:r>
              <a:rPr lang="en-US" sz="2400" dirty="0">
                <a:solidFill>
                  <a:schemeClr val="bg1"/>
                </a:solidFill>
              </a:rPr>
              <a:t>Voluntary vs. Subpoena</a:t>
            </a:r>
          </a:p>
          <a:p>
            <a:pPr marL="225425" indent="-225425">
              <a:lnSpc>
                <a:spcPts val="3000"/>
              </a:lnSpc>
              <a:spcAft>
                <a:spcPts val="600"/>
              </a:spcAft>
              <a:buSzPct val="85000"/>
            </a:pPr>
            <a:r>
              <a:rPr lang="en-US" sz="2400" dirty="0">
                <a:solidFill>
                  <a:schemeClr val="bg1"/>
                </a:solidFill>
              </a:rPr>
              <a:t>Do not create new documents</a:t>
            </a:r>
          </a:p>
          <a:p>
            <a:pPr marL="225425" indent="-225425">
              <a:lnSpc>
                <a:spcPts val="3000"/>
              </a:lnSpc>
              <a:spcAft>
                <a:spcPts val="600"/>
              </a:spcAft>
              <a:buSzPct val="85000"/>
            </a:pPr>
            <a:r>
              <a:rPr lang="en-US" sz="2400" dirty="0">
                <a:solidFill>
                  <a:schemeClr val="bg1"/>
                </a:solidFill>
              </a:rPr>
              <a:t>Do not leave docs in plain sight</a:t>
            </a:r>
          </a:p>
          <a:p>
            <a:pPr marL="225425" indent="-225425">
              <a:lnSpc>
                <a:spcPts val="3000"/>
              </a:lnSpc>
              <a:buSzPct val="85000"/>
            </a:pPr>
            <a:r>
              <a:rPr lang="en-US" sz="2400" dirty="0">
                <a:solidFill>
                  <a:schemeClr val="bg1"/>
                </a:solidFill>
              </a:rPr>
              <a:t>Do not volunteer information</a:t>
            </a:r>
          </a:p>
          <a:p>
            <a:pPr marL="225425" indent="-225425">
              <a:lnSpc>
                <a:spcPts val="3000"/>
              </a:lnSpc>
              <a:buSzPct val="85000"/>
            </a:pPr>
            <a:r>
              <a:rPr lang="en-US" sz="2400" spc="-50" dirty="0">
                <a:solidFill>
                  <a:schemeClr val="bg1"/>
                </a:solidFill>
              </a:rPr>
              <a:t>Review for responsiveness, privilege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and Confidential Business Info</a:t>
            </a:r>
          </a:p>
          <a:p>
            <a:pPr marL="225425" indent="-225425">
              <a:lnSpc>
                <a:spcPts val="3000"/>
              </a:lnSpc>
              <a:buSzPct val="85000"/>
            </a:pPr>
            <a:r>
              <a:rPr lang="en-US" sz="2400" dirty="0">
                <a:solidFill>
                  <a:schemeClr val="bg1"/>
                </a:solidFill>
              </a:rPr>
              <a:t>Keep a copy of all docs produced</a:t>
            </a:r>
          </a:p>
          <a:p>
            <a:pPr marL="225425" indent="-225425">
              <a:lnSpc>
                <a:spcPts val="3000"/>
              </a:lnSpc>
              <a:buSzPct val="85000"/>
            </a:pPr>
            <a:r>
              <a:rPr lang="en-US" sz="2400" dirty="0">
                <a:solidFill>
                  <a:schemeClr val="bg1"/>
                </a:solidFill>
              </a:rPr>
              <a:t>Consider a Document Control Log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B64751FC-2693-1A9E-BEAF-0A0B086EA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5841" y="2889701"/>
            <a:ext cx="6215463" cy="3365553"/>
          </a:xfrm>
          <a:prstGeom prst="roundRect">
            <a:avLst>
              <a:gd name="adj" fmla="val 5923"/>
            </a:avLst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F077DC-5A4E-F8D3-141A-E8F20F61D3C2}"/>
              </a:ext>
            </a:extLst>
          </p:cNvPr>
          <p:cNvSpPr txBox="1"/>
          <p:nvPr/>
        </p:nvSpPr>
        <p:spPr>
          <a:xfrm>
            <a:off x="9615948" y="6626942"/>
            <a:ext cx="2576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Attorney-Client Privileged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80913828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D1776-3D01-A991-8686-0EF39F056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03F8F-6F2A-EFAE-590B-E712EC9E4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555" y="399421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spc="-30" dirty="0"/>
              <a:t>Walkaround Inspection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4E5EC-52E8-5828-BC14-1AF260CEC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555" y="1914113"/>
            <a:ext cx="10515600" cy="4351338"/>
          </a:xfrm>
        </p:spPr>
        <p:txBody>
          <a:bodyPr>
            <a:noAutofit/>
          </a:bodyPr>
          <a:lstStyle/>
          <a:p>
            <a:pPr marL="344488" indent="-344488">
              <a:lnSpc>
                <a:spcPts val="3300"/>
              </a:lnSpc>
              <a:spcBef>
                <a:spcPts val="0"/>
              </a:spcBef>
              <a:spcAft>
                <a:spcPts val="1600"/>
              </a:spcAft>
              <a:buSzPct val="85000"/>
            </a:pPr>
            <a:r>
              <a:rPr lang="en-US" sz="2700" dirty="0">
                <a:solidFill>
                  <a:schemeClr val="bg1"/>
                </a:solidFill>
              </a:rPr>
              <a:t>Scope depends on nature/purpose of inspection</a:t>
            </a:r>
          </a:p>
          <a:p>
            <a:pPr marL="344488" indent="-344488">
              <a:lnSpc>
                <a:spcPts val="3300"/>
              </a:lnSpc>
              <a:spcBef>
                <a:spcPts val="0"/>
              </a:spcBef>
              <a:spcAft>
                <a:spcPts val="1600"/>
              </a:spcAft>
              <a:buSzPct val="85000"/>
            </a:pPr>
            <a:r>
              <a:rPr lang="en-US" sz="2700" dirty="0">
                <a:solidFill>
                  <a:schemeClr val="bg1"/>
                </a:solidFill>
              </a:rPr>
              <a:t>Always accompany the CSHO</a:t>
            </a:r>
          </a:p>
          <a:p>
            <a:pPr marL="344488" indent="-344488">
              <a:lnSpc>
                <a:spcPts val="3300"/>
              </a:lnSpc>
              <a:spcBef>
                <a:spcPts val="0"/>
              </a:spcBef>
              <a:spcAft>
                <a:spcPts val="1600"/>
              </a:spcAft>
              <a:buSzPct val="85000"/>
            </a:pPr>
            <a:r>
              <a:rPr lang="en-US" sz="2700" dirty="0">
                <a:solidFill>
                  <a:schemeClr val="bg1"/>
                </a:solidFill>
              </a:rPr>
              <a:t>Employee representative may accompany</a:t>
            </a:r>
          </a:p>
          <a:p>
            <a:pPr marL="344488" indent="-344488">
              <a:lnSpc>
                <a:spcPts val="3300"/>
              </a:lnSpc>
              <a:spcBef>
                <a:spcPts val="0"/>
              </a:spcBef>
              <a:spcAft>
                <a:spcPts val="1600"/>
              </a:spcAft>
              <a:buSzPct val="85000"/>
            </a:pPr>
            <a:r>
              <a:rPr lang="en-US" sz="2700" dirty="0">
                <a:solidFill>
                  <a:schemeClr val="bg1"/>
                </a:solidFill>
              </a:rPr>
              <a:t>Take side-by-side images</a:t>
            </a:r>
          </a:p>
          <a:p>
            <a:pPr marL="344488" indent="-344488">
              <a:lnSpc>
                <a:spcPts val="3300"/>
              </a:lnSpc>
              <a:spcBef>
                <a:spcPts val="0"/>
              </a:spcBef>
              <a:spcAft>
                <a:spcPts val="1600"/>
              </a:spcAft>
              <a:buSzPct val="85000"/>
            </a:pPr>
            <a:r>
              <a:rPr lang="en-US" sz="2700" dirty="0">
                <a:solidFill>
                  <a:schemeClr val="bg1"/>
                </a:solidFill>
              </a:rPr>
              <a:t>Act professionally but protect your rights</a:t>
            </a:r>
          </a:p>
          <a:p>
            <a:pPr marL="344488" indent="-344488">
              <a:lnSpc>
                <a:spcPts val="3300"/>
              </a:lnSpc>
              <a:spcBef>
                <a:spcPts val="0"/>
              </a:spcBef>
              <a:spcAft>
                <a:spcPts val="1600"/>
              </a:spcAft>
              <a:buSzPct val="85000"/>
            </a:pPr>
            <a:r>
              <a:rPr lang="en-US" sz="2700" dirty="0">
                <a:solidFill>
                  <a:schemeClr val="bg1"/>
                </a:solidFill>
              </a:rPr>
              <a:t>Fix hazards identified by CSHO but do</a:t>
            </a:r>
            <a:br>
              <a:rPr lang="en-US" sz="2700" dirty="0">
                <a:solidFill>
                  <a:schemeClr val="bg1"/>
                </a:solidFill>
              </a:rPr>
            </a:br>
            <a:r>
              <a:rPr lang="en-US" sz="2700" u="sng" dirty="0">
                <a:solidFill>
                  <a:schemeClr val="bg1"/>
                </a:solidFill>
              </a:rPr>
              <a:t>not</a:t>
            </a:r>
            <a:r>
              <a:rPr lang="en-US" sz="2700" dirty="0">
                <a:solidFill>
                  <a:schemeClr val="bg1"/>
                </a:solidFill>
              </a:rPr>
              <a:t> admit violations</a:t>
            </a:r>
          </a:p>
          <a:p>
            <a:pPr marL="344488" indent="-344488">
              <a:lnSpc>
                <a:spcPts val="3300"/>
              </a:lnSpc>
              <a:spcBef>
                <a:spcPts val="0"/>
              </a:spcBef>
              <a:spcAft>
                <a:spcPts val="1600"/>
              </a:spcAft>
              <a:buSzPct val="85000"/>
            </a:pPr>
            <a:r>
              <a:rPr lang="en-US" sz="2700" dirty="0">
                <a:solidFill>
                  <a:schemeClr val="bg1"/>
                </a:solidFill>
              </a:rPr>
              <a:t>Require CSHO to follow safety rules</a:t>
            </a:r>
          </a:p>
          <a:p>
            <a:pPr>
              <a:lnSpc>
                <a:spcPts val="34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019" y="2292370"/>
            <a:ext cx="3620729" cy="3973081"/>
          </a:xfrm>
          <a:prstGeom prst="roundRect">
            <a:avLst>
              <a:gd name="adj" fmla="val 4703"/>
            </a:avLst>
          </a:prstGeom>
          <a:ln>
            <a:noFill/>
          </a:ln>
          <a:effectLst>
            <a:outerShdw blurRad="152400" dist="12000" dir="900000" sx="97000" sy="97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9465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845AB-1A60-3BD5-B0CB-09CEE6BA0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03C5B-BD32-2C4E-18C9-12E8FEA50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2" y="365125"/>
            <a:ext cx="10515600" cy="1325563"/>
          </a:xfrm>
        </p:spPr>
        <p:txBody>
          <a:bodyPr/>
          <a:lstStyle/>
          <a:p>
            <a:r>
              <a:rPr lang="en-US" b="1" spc="-30" dirty="0"/>
              <a:t>Walkaround Inspection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9EB3B-52A4-CE71-3EB8-FAC5E7C31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86" y="1992775"/>
            <a:ext cx="10645877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3200" b="1" u="sng" dirty="0">
                <a:solidFill>
                  <a:schemeClr val="bg1"/>
                </a:solidFill>
              </a:rPr>
              <a:t>Practitioner’s Tips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</a:p>
          <a:p>
            <a:pPr marL="225425" indent="-225425">
              <a:lnSpc>
                <a:spcPct val="99000"/>
              </a:lnSpc>
              <a:spcBef>
                <a:spcPts val="0"/>
              </a:spcBef>
              <a:spcAft>
                <a:spcPts val="1800"/>
              </a:spcAft>
              <a:buSzPct val="85000"/>
            </a:pPr>
            <a:r>
              <a:rPr lang="en-US" sz="2700" dirty="0">
                <a:solidFill>
                  <a:schemeClr val="bg1"/>
                </a:solidFill>
              </a:rPr>
              <a:t>Escort OSHA at all times</a:t>
            </a:r>
          </a:p>
          <a:p>
            <a:pPr marL="225425" indent="-225425">
              <a:lnSpc>
                <a:spcPct val="99000"/>
              </a:lnSpc>
              <a:spcBef>
                <a:spcPts val="0"/>
              </a:spcBef>
              <a:spcAft>
                <a:spcPts val="1800"/>
              </a:spcAft>
              <a:buSzPct val="85000"/>
            </a:pPr>
            <a:r>
              <a:rPr lang="en-US" sz="2700" dirty="0">
                <a:solidFill>
                  <a:schemeClr val="bg1"/>
                </a:solidFill>
              </a:rPr>
              <a:t>Ask for notice of sampling</a:t>
            </a:r>
          </a:p>
          <a:p>
            <a:pPr marL="225425" indent="-225425">
              <a:lnSpc>
                <a:spcPct val="99000"/>
              </a:lnSpc>
              <a:spcBef>
                <a:spcPts val="0"/>
              </a:spcBef>
              <a:spcAft>
                <a:spcPts val="1800"/>
              </a:spcAft>
              <a:buSzPct val="85000"/>
            </a:pPr>
            <a:r>
              <a:rPr lang="en-US" sz="2700" dirty="0">
                <a:solidFill>
                  <a:schemeClr val="bg1"/>
                </a:solidFill>
              </a:rPr>
              <a:t>Take detailed notes</a:t>
            </a:r>
          </a:p>
          <a:p>
            <a:pPr marL="225425" indent="-225425">
              <a:lnSpc>
                <a:spcPct val="99000"/>
              </a:lnSpc>
              <a:spcBef>
                <a:spcPts val="0"/>
              </a:spcBef>
              <a:spcAft>
                <a:spcPts val="1800"/>
              </a:spcAft>
              <a:buSzPct val="85000"/>
            </a:pPr>
            <a:r>
              <a:rPr lang="en-US" sz="2700" dirty="0">
                <a:solidFill>
                  <a:schemeClr val="bg1"/>
                </a:solidFill>
              </a:rPr>
              <a:t>If CSHO takes an instrument reading, note the type of instrument used and ask to see and record the reading</a:t>
            </a:r>
          </a:p>
          <a:p>
            <a:pPr marL="225425" indent="-225425">
              <a:lnSpc>
                <a:spcPct val="99000"/>
              </a:lnSpc>
              <a:spcBef>
                <a:spcPts val="0"/>
              </a:spcBef>
              <a:spcAft>
                <a:spcPts val="1800"/>
              </a:spcAft>
              <a:buSzPct val="85000"/>
            </a:pPr>
            <a:r>
              <a:rPr lang="en-US" sz="2700" dirty="0">
                <a:solidFill>
                  <a:schemeClr val="bg1"/>
                </a:solidFill>
              </a:rPr>
              <a:t>Do not perform demonstrations/re-enact incidents</a:t>
            </a:r>
          </a:p>
        </p:txBody>
      </p:sp>
    </p:spTree>
    <p:extLst>
      <p:ext uri="{BB962C8B-B14F-4D97-AF65-F5344CB8AC3E}">
        <p14:creationId xmlns:p14="http://schemas.microsoft.com/office/powerpoint/2010/main" val="4097110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AD8B0FD-7C22-776E-799D-5D3AB1308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cap="none" spc="-50" dirty="0"/>
              <a:t>Final Worker Walkaround Representative Rule</a:t>
            </a:r>
            <a:endParaRPr lang="en-US" sz="3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678243-00F2-18C3-0EA1-C18DEADD4CB2}"/>
              </a:ext>
            </a:extLst>
          </p:cNvPr>
          <p:cNvSpPr txBox="1"/>
          <p:nvPr/>
        </p:nvSpPr>
        <p:spPr>
          <a:xfrm>
            <a:off x="717756" y="1952220"/>
            <a:ext cx="10766322" cy="4704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ts val="35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500" b="1" u="sng" spc="-60" dirty="0">
                <a:solidFill>
                  <a:srgbClr val="F28411"/>
                </a:solidFill>
              </a:rPr>
              <a:t>Final New </a:t>
            </a:r>
            <a:r>
              <a:rPr lang="en-US" sz="2500" u="sng" spc="-60" dirty="0">
                <a:solidFill>
                  <a:schemeClr val="tx1"/>
                </a:solidFill>
              </a:rPr>
              <a:t>R</a:t>
            </a:r>
            <a:r>
              <a:rPr lang="en-US" sz="2500" u="sng" spc="-60" dirty="0"/>
              <a:t>eg Text of</a:t>
            </a:r>
            <a:r>
              <a:rPr lang="en-US" sz="2500" b="1" u="sng" spc="-60" dirty="0"/>
              <a:t> 1903.8(c)</a:t>
            </a:r>
            <a:r>
              <a:rPr lang="en-US" sz="2500" spc="-60" dirty="0"/>
              <a:t>:</a:t>
            </a:r>
            <a:endParaRPr lang="en-US" sz="2500" i="1" spc="-60" dirty="0"/>
          </a:p>
          <a:p>
            <a:pPr marL="233363" lvl="2" indent="0">
              <a:lnSpc>
                <a:spcPts val="35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500" i="1" spc="-60" dirty="0"/>
              <a:t>Representative(s) authorized by employees </a:t>
            </a:r>
            <a:r>
              <a:rPr lang="en-US" sz="2500" b="1" i="1" spc="-60" dirty="0">
                <a:highlight>
                  <a:srgbClr val="FFFF00"/>
                </a:highlight>
              </a:rPr>
              <a:t>may be an employee of the employer or a 3</a:t>
            </a:r>
            <a:r>
              <a:rPr lang="en-US" sz="2500" b="1" i="1" spc="-60" baseline="30000" dirty="0">
                <a:highlight>
                  <a:srgbClr val="FFFF00"/>
                </a:highlight>
              </a:rPr>
              <a:t>rd</a:t>
            </a:r>
            <a:r>
              <a:rPr lang="en-US" sz="2500" b="1" i="1" spc="-60" dirty="0">
                <a:highlight>
                  <a:srgbClr val="FFFF00"/>
                </a:highlight>
              </a:rPr>
              <a:t> party</a:t>
            </a:r>
            <a:r>
              <a:rPr lang="en-US" sz="2500" i="1" spc="-60" dirty="0"/>
              <a:t>. When the representative(s) authorized by employees is not an employee of the employer, they may </a:t>
            </a:r>
            <a:r>
              <a:rPr lang="en-US" sz="2500" b="1" i="1" spc="-60" dirty="0">
                <a:highlight>
                  <a:srgbClr val="FF3300"/>
                </a:highlight>
              </a:rPr>
              <a:t>accompany</a:t>
            </a:r>
            <a:r>
              <a:rPr lang="en-US" sz="2500" i="1" spc="-60" dirty="0"/>
              <a:t> the CSHO during the inspection if, in the judgment of the CSHO, good cause has been shown why </a:t>
            </a:r>
            <a:r>
              <a:rPr lang="en-US" sz="2500" b="1" i="1" spc="-60" dirty="0">
                <a:highlight>
                  <a:srgbClr val="FF0000"/>
                </a:highlight>
              </a:rPr>
              <a:t>accompaniment</a:t>
            </a:r>
            <a:br>
              <a:rPr lang="en-US" sz="2500" b="1" i="1" spc="-60" dirty="0">
                <a:highlight>
                  <a:srgbClr val="FF0000"/>
                </a:highlight>
              </a:rPr>
            </a:br>
            <a:r>
              <a:rPr lang="en-US" sz="2500" i="1" spc="-60" dirty="0"/>
              <a:t>by a 3</a:t>
            </a:r>
            <a:r>
              <a:rPr lang="en-US" sz="2500" i="1" spc="-60" baseline="30000" dirty="0"/>
              <a:t>rd</a:t>
            </a:r>
            <a:r>
              <a:rPr lang="en-US" sz="2500" i="1" spc="-60" dirty="0"/>
              <a:t> party is reasonably necessary to the conduct of an effective and</a:t>
            </a:r>
            <a:br>
              <a:rPr lang="en-US" sz="2500" i="1" spc="-60" dirty="0"/>
            </a:br>
            <a:r>
              <a:rPr lang="en-US" sz="2500" i="1" spc="-60" dirty="0"/>
              <a:t>thorough </a:t>
            </a:r>
            <a:r>
              <a:rPr lang="en-US" sz="2500" b="1" i="1" spc="-60" dirty="0"/>
              <a:t>physical inspection</a:t>
            </a:r>
            <a:r>
              <a:rPr lang="en-US" sz="2500" i="1" spc="-60" dirty="0"/>
              <a:t> of the workplace (including but not</a:t>
            </a:r>
            <a:br>
              <a:rPr lang="en-US" sz="2500" i="1" spc="-60" dirty="0"/>
            </a:br>
            <a:r>
              <a:rPr lang="en-US" sz="2500" i="1" spc="-60" dirty="0"/>
              <a:t>limited to </a:t>
            </a:r>
            <a:r>
              <a:rPr lang="en-US" sz="2500" b="1" i="1" spc="-60" dirty="0">
                <a:highlight>
                  <a:srgbClr val="00FFFF"/>
                </a:highlight>
              </a:rPr>
              <a:t>b/c of their relevant knowledge, skills, or experience w/</a:t>
            </a:r>
            <a:br>
              <a:rPr lang="en-US" sz="2500" b="1" i="1" spc="-60" dirty="0">
                <a:highlight>
                  <a:srgbClr val="00FFFF"/>
                </a:highlight>
              </a:rPr>
            </a:br>
            <a:r>
              <a:rPr lang="en-US" sz="2500" b="1" i="1" spc="-60" dirty="0">
                <a:highlight>
                  <a:srgbClr val="00FFFF"/>
                </a:highlight>
              </a:rPr>
              <a:t>hazards or conditions in the workplace or similar workplaces,</a:t>
            </a:r>
            <a:br>
              <a:rPr lang="en-US" sz="2500" b="1" i="1" spc="-60" dirty="0">
                <a:highlight>
                  <a:srgbClr val="00FFFF"/>
                </a:highlight>
              </a:rPr>
            </a:br>
            <a:r>
              <a:rPr lang="en-US" sz="2500" b="1" i="1" spc="-60" dirty="0">
                <a:highlight>
                  <a:srgbClr val="00FFFF"/>
                </a:highlight>
              </a:rPr>
              <a:t>or language or communication skills</a:t>
            </a:r>
            <a:r>
              <a:rPr lang="en-US" sz="2500" i="1" spc="-60" dirty="0"/>
              <a:t>).</a:t>
            </a:r>
            <a:endParaRPr lang="en-US" sz="2500" dirty="0">
              <a:effectLst/>
              <a:latin typeface="Cambria" panose="02040503050406030204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08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1E494-E22A-1260-763C-F9F1695E9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FE543-E890-7796-5E19-C71C19BD7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668610" y="2360582"/>
            <a:ext cx="5943600" cy="1222433"/>
          </a:xfrm>
        </p:spPr>
        <p:txBody>
          <a:bodyPr>
            <a:normAutofit/>
          </a:bodyPr>
          <a:lstStyle/>
          <a:p>
            <a:pPr algn="ctr"/>
            <a:r>
              <a:rPr lang="en-US" sz="3100" b="1" spc="-60" dirty="0">
                <a:solidFill>
                  <a:schemeClr val="bg1"/>
                </a:solidFill>
              </a:rPr>
              <a:t>Who May Get To “Walkaround”?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71758-B882-A0D5-5833-886DE4740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45626"/>
            <a:ext cx="11157155" cy="5352053"/>
          </a:xfrm>
        </p:spPr>
        <p:txBody>
          <a:bodyPr>
            <a:noAutofit/>
          </a:bodyPr>
          <a:lstStyle/>
          <a:p>
            <a:pPr marL="231775" indent="-231775">
              <a:lnSpc>
                <a:spcPct val="91000"/>
              </a:lnSpc>
              <a:spcBef>
                <a:spcPts val="0"/>
              </a:spcBef>
              <a:spcAft>
                <a:spcPts val="1100"/>
              </a:spcAft>
            </a:pPr>
            <a:r>
              <a:rPr lang="en-US" sz="2400" b="1" dirty="0"/>
              <a:t>Union Representatives at non-union workplaces </a:t>
            </a:r>
            <a:r>
              <a:rPr lang="en-US" sz="2400" dirty="0"/>
              <a:t>accessing workplaces and employees for organizing, influencing bargaining, etc.</a:t>
            </a:r>
          </a:p>
          <a:p>
            <a:pPr marL="231775" indent="-231775">
              <a:lnSpc>
                <a:spcPct val="91000"/>
              </a:lnSpc>
              <a:spcBef>
                <a:spcPts val="0"/>
              </a:spcBef>
              <a:spcAft>
                <a:spcPts val="1100"/>
              </a:spcAft>
            </a:pPr>
            <a:r>
              <a:rPr lang="en-US" sz="2400" b="1" spc="-30" dirty="0"/>
              <a:t>Plaintiffs’ Attorneys (or their “experts”) </a:t>
            </a:r>
            <a:r>
              <a:rPr lang="en-US" sz="2400" spc="-30" dirty="0"/>
              <a:t>piggyback on OSHA’s broad investigative authority (access, records and evidence, and participate in private employee interviews)</a:t>
            </a:r>
          </a:p>
          <a:p>
            <a:pPr marL="231775" indent="-231775">
              <a:lnSpc>
                <a:spcPct val="91000"/>
              </a:lnSpc>
              <a:spcBef>
                <a:spcPts val="0"/>
              </a:spcBef>
              <a:spcAft>
                <a:spcPts val="1100"/>
              </a:spcAft>
            </a:pPr>
            <a:r>
              <a:rPr lang="en-US" sz="2400" dirty="0"/>
              <a:t>Disgruntled </a:t>
            </a:r>
            <a:r>
              <a:rPr lang="en-US" sz="2400" b="1" dirty="0"/>
              <a:t>Former employees</a:t>
            </a:r>
          </a:p>
          <a:p>
            <a:pPr marL="231775" indent="-231775">
              <a:lnSpc>
                <a:spcPct val="91000"/>
              </a:lnSpc>
              <a:spcBef>
                <a:spcPts val="0"/>
              </a:spcBef>
              <a:spcAft>
                <a:spcPts val="1100"/>
              </a:spcAft>
            </a:pPr>
            <a:r>
              <a:rPr lang="en-US" sz="2400" b="1" dirty="0"/>
              <a:t>Media</a:t>
            </a:r>
          </a:p>
          <a:p>
            <a:pPr marL="231775" indent="-231775">
              <a:lnSpc>
                <a:spcPct val="91000"/>
              </a:lnSpc>
              <a:spcBef>
                <a:spcPts val="0"/>
              </a:spcBef>
              <a:spcAft>
                <a:spcPts val="1100"/>
              </a:spcAft>
            </a:pPr>
            <a:r>
              <a:rPr lang="en-US" sz="2400" b="1" dirty="0"/>
              <a:t>Worker advocacy or other activist organizations </a:t>
            </a:r>
            <a:r>
              <a:rPr lang="en-US" sz="2400" dirty="0"/>
              <a:t>(PETA, environmental activists, etc.)</a:t>
            </a:r>
            <a:endParaRPr lang="en-US" sz="2400" b="1" dirty="0"/>
          </a:p>
          <a:p>
            <a:pPr marL="231775" indent="-231775">
              <a:lnSpc>
                <a:spcPct val="91000"/>
              </a:lnSpc>
              <a:spcBef>
                <a:spcPts val="0"/>
              </a:spcBef>
              <a:spcAft>
                <a:spcPts val="1100"/>
              </a:spcAft>
            </a:pPr>
            <a:r>
              <a:rPr lang="en-US" sz="2400" b="1" dirty="0"/>
              <a:t>Attorneys and consultants </a:t>
            </a:r>
            <a:r>
              <a:rPr lang="en-US" sz="2400" dirty="0"/>
              <a:t>“experienced in interacting w/ gov’t officials,” or “w/ relevant cultural competencies”</a:t>
            </a:r>
          </a:p>
          <a:p>
            <a:pPr marL="231775" indent="-231775">
              <a:lnSpc>
                <a:spcPct val="91000"/>
              </a:lnSpc>
              <a:spcBef>
                <a:spcPts val="0"/>
              </a:spcBef>
              <a:spcAft>
                <a:spcPts val="1100"/>
              </a:spcAft>
            </a:pPr>
            <a:r>
              <a:rPr lang="en-US" sz="2400" b="1" dirty="0"/>
              <a:t>Technical experts </a:t>
            </a:r>
            <a:r>
              <a:rPr lang="en-US" sz="2400" dirty="0"/>
              <a:t>with more expertise than OSHA has in-house</a:t>
            </a:r>
          </a:p>
          <a:p>
            <a:pPr marL="231775" indent="-231775">
              <a:lnSpc>
                <a:spcPct val="91000"/>
              </a:lnSpc>
              <a:spcBef>
                <a:spcPts val="0"/>
              </a:spcBef>
              <a:spcAft>
                <a:spcPts val="1100"/>
              </a:spcAft>
            </a:pPr>
            <a:r>
              <a:rPr lang="en-US" sz="2400" b="1" dirty="0"/>
              <a:t>Competitors</a:t>
            </a:r>
            <a:r>
              <a:rPr lang="en-US" sz="2400" dirty="0"/>
              <a:t> accessing proprietary information</a:t>
            </a:r>
          </a:p>
          <a:p>
            <a:pPr marL="231775" indent="-231775">
              <a:lnSpc>
                <a:spcPct val="91000"/>
              </a:lnSpc>
              <a:spcBef>
                <a:spcPts val="0"/>
              </a:spcBef>
              <a:spcAft>
                <a:spcPts val="1100"/>
              </a:spcAft>
            </a:pPr>
            <a:r>
              <a:rPr lang="en-US" sz="2400" b="1" dirty="0"/>
              <a:t>Customers</a:t>
            </a:r>
            <a:endParaRPr lang="en-US" sz="2400" spc="-7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85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F059B-57FE-0019-B5FB-337C2ADDA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3519-F746-72AD-2697-B8C549567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42" y="374957"/>
            <a:ext cx="8161421" cy="1325563"/>
          </a:xfrm>
        </p:spPr>
        <p:txBody>
          <a:bodyPr/>
          <a:lstStyle/>
          <a:p>
            <a:r>
              <a:rPr lang="en-US" dirty="0"/>
              <a:t>OSHA Inspection Interviews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81E44-E211-409F-3BD3-AE31230A2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42" y="2326625"/>
            <a:ext cx="8161421" cy="3722521"/>
          </a:xfrm>
        </p:spPr>
        <p:txBody>
          <a:bodyPr>
            <a:noAutofit/>
          </a:bodyPr>
          <a:lstStyle/>
          <a:p>
            <a:pPr marL="225425" indent="-225425">
              <a:spcAft>
                <a:spcPts val="1800"/>
              </a:spcAft>
              <a:buSzPct val="85000"/>
            </a:pP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Arrange through interview procedure</a:t>
            </a:r>
          </a:p>
          <a:p>
            <a:pPr marL="225425" indent="-225425">
              <a:spcAft>
                <a:spcPts val="1800"/>
              </a:spcAft>
              <a:buSzPct val="85000"/>
            </a:pP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Pre-select office or conference room</a:t>
            </a:r>
          </a:p>
          <a:p>
            <a:pPr marL="225425" indent="-225425">
              <a:buSzPct val="85000"/>
            </a:pP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Stop and Talk vs. Interview</a:t>
            </a:r>
          </a:p>
          <a:p>
            <a:pPr lvl="1">
              <a:buSzPct val="85000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 Minute Rule</a:t>
            </a:r>
          </a:p>
          <a:p>
            <a:pPr lvl="1">
              <a:spcAft>
                <a:spcPts val="1800"/>
              </a:spcAft>
              <a:buSzPct val="85000"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OSHA must be reasonable</a:t>
            </a:r>
          </a:p>
          <a:p>
            <a:pPr marL="225425" indent="-225425">
              <a:buSzPct val="85000"/>
            </a:pPr>
            <a:r>
              <a:rPr lang="en-US" sz="3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Voluntary vs. Subpoena</a:t>
            </a:r>
            <a:endParaRPr lang="en-US" sz="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917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71" y="222827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ts val="4400"/>
              </a:lnSpc>
            </a:pPr>
            <a:r>
              <a:rPr lang="en-US" spc="-40" dirty="0"/>
              <a:t>Preparing Employees for Interviews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51871" y="3960114"/>
            <a:ext cx="5752393" cy="32845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398463" indent="-398463">
              <a:lnSpc>
                <a:spcPts val="2600"/>
              </a:lnSpc>
              <a:spcBef>
                <a:spcPts val="0"/>
              </a:spcBef>
              <a:spcAft>
                <a:spcPts val="500"/>
              </a:spcAft>
              <a:buSzPct val="90000"/>
              <a:buFont typeface="Wingdings" pitchFamily="2" charset="2"/>
              <a:buChar char="ü"/>
            </a:pPr>
            <a:r>
              <a:rPr lang="en-US" sz="2350" spc="-40" dirty="0">
                <a:solidFill>
                  <a:schemeClr val="bg1"/>
                </a:solidFill>
              </a:rPr>
              <a:t>Always tell the truth</a:t>
            </a:r>
          </a:p>
          <a:p>
            <a:pPr marL="398463" indent="-398463">
              <a:lnSpc>
                <a:spcPts val="2600"/>
              </a:lnSpc>
              <a:spcBef>
                <a:spcPts val="0"/>
              </a:spcBef>
              <a:spcAft>
                <a:spcPts val="500"/>
              </a:spcAft>
              <a:buSzPct val="90000"/>
              <a:buFont typeface="Wingdings" pitchFamily="2" charset="2"/>
              <a:buChar char="ü"/>
            </a:pPr>
            <a:r>
              <a:rPr lang="en-US" sz="2350" spc="-40" dirty="0">
                <a:solidFill>
                  <a:schemeClr val="bg1"/>
                </a:solidFill>
              </a:rPr>
              <a:t>Listen carefully</a:t>
            </a:r>
          </a:p>
          <a:p>
            <a:pPr marL="398463" indent="-398463">
              <a:lnSpc>
                <a:spcPts val="2600"/>
              </a:lnSpc>
              <a:spcBef>
                <a:spcPts val="0"/>
              </a:spcBef>
              <a:spcAft>
                <a:spcPts val="500"/>
              </a:spcAft>
              <a:buSzPct val="90000"/>
              <a:buFont typeface="Wingdings" pitchFamily="2" charset="2"/>
              <a:buChar char="ü"/>
            </a:pPr>
            <a:r>
              <a:rPr lang="en-US" sz="2350" spc="-40" dirty="0">
                <a:solidFill>
                  <a:schemeClr val="bg1"/>
                </a:solidFill>
              </a:rPr>
              <a:t>Short, concise answers</a:t>
            </a:r>
          </a:p>
          <a:p>
            <a:pPr marL="398463" indent="-398463">
              <a:lnSpc>
                <a:spcPts val="2600"/>
              </a:lnSpc>
              <a:spcBef>
                <a:spcPts val="0"/>
              </a:spcBef>
              <a:spcAft>
                <a:spcPts val="500"/>
              </a:spcAft>
              <a:buSzPct val="90000"/>
              <a:buFont typeface="Wingdings" pitchFamily="2" charset="2"/>
              <a:buChar char="ü"/>
            </a:pPr>
            <a:r>
              <a:rPr lang="en-US" sz="2350" spc="-40" dirty="0">
                <a:solidFill>
                  <a:schemeClr val="bg1"/>
                </a:solidFill>
              </a:rPr>
              <a:t>Stick to the facts</a:t>
            </a:r>
          </a:p>
          <a:p>
            <a:pPr marL="398463" indent="-398463">
              <a:lnSpc>
                <a:spcPts val="2600"/>
              </a:lnSpc>
              <a:spcBef>
                <a:spcPts val="0"/>
              </a:spcBef>
              <a:spcAft>
                <a:spcPts val="500"/>
              </a:spcAft>
              <a:buSzPct val="90000"/>
              <a:buFont typeface="Wingdings" pitchFamily="2" charset="2"/>
              <a:buChar char="ü"/>
            </a:pPr>
            <a:r>
              <a:rPr lang="en-US" sz="2350" spc="-40" dirty="0">
                <a:solidFill>
                  <a:schemeClr val="bg1"/>
                </a:solidFill>
              </a:rPr>
              <a:t>Do not guess or speculate</a:t>
            </a:r>
          </a:p>
          <a:p>
            <a:pPr marL="398463" indent="-398463">
              <a:lnSpc>
                <a:spcPts val="2600"/>
              </a:lnSpc>
              <a:spcBef>
                <a:spcPts val="0"/>
              </a:spcBef>
              <a:spcAft>
                <a:spcPts val="500"/>
              </a:spcAft>
              <a:buSzPct val="90000"/>
              <a:buFont typeface="Wingdings" pitchFamily="2" charset="2"/>
              <a:buChar char="ü"/>
            </a:pPr>
            <a:r>
              <a:rPr lang="en-US" sz="2350" spc="-40" dirty="0">
                <a:solidFill>
                  <a:schemeClr val="bg1"/>
                </a:solidFill>
              </a:rPr>
              <a:t>No silence is awkward</a:t>
            </a:r>
          </a:p>
          <a:p>
            <a:pPr marL="398463" indent="-398463">
              <a:lnSpc>
                <a:spcPts val="2600"/>
              </a:lnSpc>
              <a:spcBef>
                <a:spcPts val="0"/>
              </a:spcBef>
              <a:spcAft>
                <a:spcPts val="500"/>
              </a:spcAft>
              <a:buSzPct val="90000"/>
              <a:buFont typeface="Wingdings" pitchFamily="2" charset="2"/>
              <a:buChar char="ü"/>
            </a:pPr>
            <a:r>
              <a:rPr lang="en-US" sz="2350" spc="-40" dirty="0">
                <a:solidFill>
                  <a:schemeClr val="bg1"/>
                </a:solidFill>
              </a:rPr>
              <a:t>Don’t let CSHO answer for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4294967295"/>
          </p:nvPr>
        </p:nvSpPr>
        <p:spPr>
          <a:xfrm>
            <a:off x="629920" y="3830541"/>
            <a:ext cx="7327900" cy="46307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398463" indent="-398463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Char char="ü"/>
            </a:pPr>
            <a:r>
              <a:rPr lang="en-US" sz="2350" dirty="0">
                <a:solidFill>
                  <a:schemeClr val="bg1"/>
                </a:solidFill>
              </a:rPr>
              <a:t>Voluntary interview</a:t>
            </a:r>
          </a:p>
          <a:p>
            <a:pPr marL="398463" indent="-398463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Char char="ü"/>
            </a:pPr>
            <a:r>
              <a:rPr lang="en-US" sz="2350" dirty="0">
                <a:solidFill>
                  <a:schemeClr val="bg1"/>
                </a:solidFill>
              </a:rPr>
              <a:t>Right to reasonable schedule</a:t>
            </a:r>
          </a:p>
          <a:p>
            <a:pPr marL="398463" indent="-398463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Char char="ü"/>
            </a:pPr>
            <a:r>
              <a:rPr lang="en-US" sz="2350" dirty="0">
                <a:solidFill>
                  <a:schemeClr val="bg1"/>
                </a:solidFill>
              </a:rPr>
              <a:t>Right to be represented</a:t>
            </a:r>
          </a:p>
          <a:p>
            <a:pPr marL="398463" indent="-398463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Char char="ü"/>
            </a:pPr>
            <a:r>
              <a:rPr lang="en-US" sz="2350" dirty="0">
                <a:solidFill>
                  <a:schemeClr val="bg1"/>
                </a:solidFill>
              </a:rPr>
              <a:t>Right to not be recorded</a:t>
            </a:r>
          </a:p>
          <a:p>
            <a:pPr marL="398463" indent="-398463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Char char="ü"/>
            </a:pPr>
            <a:r>
              <a:rPr lang="en-US" sz="2350" dirty="0">
                <a:solidFill>
                  <a:schemeClr val="bg1"/>
                </a:solidFill>
              </a:rPr>
              <a:t>Right to not sign/write/draw</a:t>
            </a:r>
          </a:p>
          <a:p>
            <a:pPr marL="398463" indent="-398463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Char char="ü"/>
            </a:pPr>
            <a:r>
              <a:rPr lang="en-US" sz="2350" dirty="0">
                <a:solidFill>
                  <a:schemeClr val="bg1"/>
                </a:solidFill>
              </a:rPr>
              <a:t>Right to examine documents</a:t>
            </a:r>
          </a:p>
          <a:p>
            <a:pPr marL="398463" indent="-398463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SzPct val="90000"/>
              <a:buFont typeface="Wingdings" pitchFamily="2" charset="2"/>
              <a:buChar char="ü"/>
            </a:pPr>
            <a:r>
              <a:rPr lang="en-US" sz="2350" dirty="0">
                <a:solidFill>
                  <a:schemeClr val="bg1"/>
                </a:solidFill>
              </a:rPr>
              <a:t>Right to take a break any time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00182142"/>
              </p:ext>
            </p:extLst>
          </p:nvPr>
        </p:nvGraphicFramePr>
        <p:xfrm>
          <a:off x="19142" y="1839319"/>
          <a:ext cx="12192000" cy="1843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2433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Eric J. Conn</a:t>
            </a:r>
          </a:p>
        </p:txBody>
      </p:sp>
      <p:pic>
        <p:nvPicPr>
          <p:cNvPr id="10" name="Picture Placeholder 9" descr="A person in a white shirt and tie&#10;&#10;AI-generated content may be incorrect.">
            <a:extLst>
              <a:ext uri="{FF2B5EF4-FFF2-40B4-BE49-F238E27FC236}">
                <a16:creationId xmlns:a16="http://schemas.microsoft.com/office/drawing/2014/main" id="{554EBB69-627C-C2FB-8C70-92A814B3A8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2" b="10742"/>
          <a:stretch>
            <a:fillRect/>
          </a:stretch>
        </p:blipFill>
        <p:spPr/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79B304BB-B488-6438-1F38-18E450E706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1614087"/>
            <a:ext cx="5823283" cy="390776"/>
          </a:xfrm>
        </p:spPr>
        <p:txBody>
          <a:bodyPr>
            <a:normAutofit/>
          </a:bodyPr>
          <a:lstStyle/>
          <a:p>
            <a:r>
              <a:rPr lang="en-US" spc="190" dirty="0"/>
              <a:t>OSHA Practice Chair, CONN MACIEL CAREY LLP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0" y="2645455"/>
            <a:ext cx="6011779" cy="894012"/>
          </a:xfrm>
        </p:spPr>
        <p:txBody>
          <a:bodyPr>
            <a:normAutofit/>
          </a:bodyPr>
          <a:lstStyle/>
          <a:p>
            <a:r>
              <a:rPr lang="en-US" sz="1800" dirty="0"/>
              <a:t>Practiced 11 years alongside the 1st General Counsel of OSHRC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79409-75D1-9EF8-3B67-737A033FCFA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590247" cy="894012"/>
          </a:xfrm>
        </p:spPr>
        <p:txBody>
          <a:bodyPr>
            <a:normAutofit/>
          </a:bodyPr>
          <a:lstStyle/>
          <a:p>
            <a:r>
              <a:rPr lang="en-US" sz="1800" dirty="0"/>
              <a:t>Manages investigations of serious workplace accidents and represents employers in inspections and enforcement actions involving OSHA and State OSH agencies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001A72-DF3D-D777-15AF-27FEEA30AA5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0" y="5091875"/>
            <a:ext cx="6011777" cy="89401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1 of only 9 OSHA-specialist attorneys rated “Band 1” nationwide by Chambers USA.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6FA43C-07B0-C70B-CB10-19F378C5B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sz="1600" spc="190" dirty="0"/>
              <a:t>Washington, DC</a:t>
            </a:r>
          </a:p>
        </p:txBody>
      </p:sp>
    </p:spTree>
    <p:extLst>
      <p:ext uri="{BB962C8B-B14F-4D97-AF65-F5344CB8AC3E}">
        <p14:creationId xmlns:p14="http://schemas.microsoft.com/office/powerpoint/2010/main" val="3944022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59408-1D29-5FF4-0EDA-03EF75E8C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27B289-2E41-DD07-3EF8-B1A2EF822F11}"/>
              </a:ext>
            </a:extLst>
          </p:cNvPr>
          <p:cNvSpPr txBox="1"/>
          <p:nvPr/>
        </p:nvSpPr>
        <p:spPr>
          <a:xfrm>
            <a:off x="816077" y="71006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/>
              <a:t>Closing Conference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25F1CF-2FBD-5837-C0B9-C0F7E8223BD2}"/>
              </a:ext>
            </a:extLst>
          </p:cNvPr>
          <p:cNvSpPr txBox="1"/>
          <p:nvPr/>
        </p:nvSpPr>
        <p:spPr>
          <a:xfrm>
            <a:off x="432619" y="2530419"/>
            <a:ext cx="8603226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Held at close of inspection</a:t>
            </a:r>
          </a:p>
          <a:p>
            <a:pPr lvl="1">
              <a:spcAft>
                <a:spcPts val="1800"/>
              </a:spcAf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May occur weeks after on-site inspection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CSHO explains post-citation rights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CSHO communicates findings: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Standards allegedly violated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Bases for alleged violations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Possible abatement and abatement dates</a:t>
            </a:r>
          </a:p>
          <a:p>
            <a:pPr lvl="1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Usually will </a:t>
            </a:r>
            <a:r>
              <a:rPr lang="en-US" sz="24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share classification or penalty</a:t>
            </a:r>
          </a:p>
        </p:txBody>
      </p:sp>
    </p:spTree>
    <p:extLst>
      <p:ext uri="{BB962C8B-B14F-4D97-AF65-F5344CB8AC3E}">
        <p14:creationId xmlns:p14="http://schemas.microsoft.com/office/powerpoint/2010/main" val="494966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C6218-6EA1-0E4A-5D65-1E8E95D2E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ACBF8-D1B5-01D8-E1BB-11452E8A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Conference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FDB8E-F96B-E514-842F-E38A82423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6955"/>
            <a:ext cx="10515600" cy="4650658"/>
          </a:xfrm>
        </p:spPr>
        <p:txBody>
          <a:bodyPr>
            <a:noAutofit/>
          </a:bodyPr>
          <a:lstStyle/>
          <a:p>
            <a:pPr marL="285750" indent="-285750">
              <a:lnSpc>
                <a:spcPts val="3400"/>
              </a:lnSpc>
              <a:spcBef>
                <a:spcPts val="0"/>
              </a:spcBef>
              <a:spcAft>
                <a:spcPts val="2400"/>
              </a:spcAft>
              <a:buSzPct val="85000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Correct obvious errors/misimpressions</a:t>
            </a:r>
          </a:p>
          <a:p>
            <a:pPr marL="285750" indent="-285750">
              <a:lnSpc>
                <a:spcPts val="3400"/>
              </a:lnSpc>
              <a:spcBef>
                <a:spcPts val="0"/>
              </a:spcBef>
              <a:spcAft>
                <a:spcPts val="2400"/>
              </a:spcAft>
              <a:buSzPct val="85000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 alleged violations you already corrected</a:t>
            </a:r>
          </a:p>
          <a:p>
            <a:pPr marL="285750" indent="-285750">
              <a:lnSpc>
                <a:spcPts val="3400"/>
              </a:lnSpc>
              <a:spcBef>
                <a:spcPts val="0"/>
              </a:spcBef>
              <a:spcAft>
                <a:spcPts val="2400"/>
              </a:spcAft>
              <a:buSzPct val="85000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Request time to offer additional info</a:t>
            </a:r>
          </a:p>
          <a:p>
            <a:pPr marL="285750" indent="-285750">
              <a:lnSpc>
                <a:spcPts val="3400"/>
              </a:lnSpc>
              <a:spcBef>
                <a:spcPts val="0"/>
              </a:spcBef>
              <a:spcAft>
                <a:spcPts val="2400"/>
              </a:spcAft>
              <a:buSzPct val="85000"/>
            </a:pPr>
            <a:r>
              <a:rPr lang="en-US" sz="2400" spc="-4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Ask about citation classification and penalty</a:t>
            </a:r>
          </a:p>
          <a:p>
            <a:pPr marL="285750" indent="-285750">
              <a:lnSpc>
                <a:spcPts val="3400"/>
              </a:lnSpc>
              <a:spcBef>
                <a:spcPts val="0"/>
              </a:spcBef>
              <a:spcAft>
                <a:spcPts val="2400"/>
              </a:spcAft>
              <a:buSzPct val="85000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Offer no commitments about abatement</a:t>
            </a:r>
          </a:p>
          <a:p>
            <a:pPr marL="285750" indent="-285750">
              <a:lnSpc>
                <a:spcPts val="3400"/>
              </a:lnSpc>
              <a:spcBef>
                <a:spcPts val="0"/>
              </a:spcBef>
              <a:spcAft>
                <a:spcPts val="2400"/>
              </a:spcAft>
              <a:buSzPct val="85000"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Take detailed notes</a:t>
            </a:r>
          </a:p>
        </p:txBody>
      </p:sp>
    </p:spTree>
    <p:extLst>
      <p:ext uri="{BB962C8B-B14F-4D97-AF65-F5344CB8AC3E}">
        <p14:creationId xmlns:p14="http://schemas.microsoft.com/office/powerpoint/2010/main" val="3677505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E3DE1C-C412-E71B-C316-04E3D651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Questions?</a:t>
            </a:r>
            <a:endParaRPr lang="en-US" dirty="0"/>
          </a:p>
        </p:txBody>
      </p:sp>
      <p:pic>
        <p:nvPicPr>
          <p:cNvPr id="2" name="Picture 2" descr="http://micronichebuilder.com/images/frequently-asked-questions.jpg">
            <a:extLst>
              <a:ext uri="{FF2B5EF4-FFF2-40B4-BE49-F238E27FC236}">
                <a16:creationId xmlns:a16="http://schemas.microsoft.com/office/drawing/2014/main" id="{26DB5BF0-A357-0DEC-7D78-EC341D6DC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6372" t="16563" r="9119" b="12249"/>
          <a:stretch/>
        </p:blipFill>
        <p:spPr bwMode="auto">
          <a:xfrm>
            <a:off x="3060531" y="1994081"/>
            <a:ext cx="5227573" cy="44987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6481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43779-AFC1-A90E-B9B9-FF7DEDCA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Eric J. Conn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econn@connmaciel.com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202.909.2737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Placeholder 8" descr="A close-up of a logo&#10;&#10;AI-generated content may be incorrect.">
            <a:extLst>
              <a:ext uri="{FF2B5EF4-FFF2-40B4-BE49-F238E27FC236}">
                <a16:creationId xmlns:a16="http://schemas.microsoft.com/office/drawing/2014/main" id="{39176047-FF8E-C5BC-9AE9-C5E18B8884F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" b="935"/>
          <a:stretch>
            <a:fillRect/>
          </a:stretch>
        </p:blipFill>
        <p:spPr/>
      </p:pic>
      <p:pic>
        <p:nvPicPr>
          <p:cNvPr id="10" name="Picture Placeholder 12" descr="A qr code with a person's face on it&#10;&#10;Description automatically generated">
            <a:extLst>
              <a:ext uri="{FF2B5EF4-FFF2-40B4-BE49-F238E27FC236}">
                <a16:creationId xmlns:a16="http://schemas.microsoft.com/office/drawing/2014/main" id="{A008FC31-5B5F-A99A-D96B-13D9C303D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" r="430"/>
          <a:stretch>
            <a:fillRect/>
          </a:stretch>
        </p:blipFill>
        <p:spPr>
          <a:xfrm>
            <a:off x="7895199" y="4415825"/>
            <a:ext cx="1831732" cy="184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37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00472"/>
            <a:ext cx="11824847" cy="1050325"/>
          </a:xfrm>
        </p:spPr>
        <p:txBody>
          <a:bodyPr>
            <a:normAutofit/>
          </a:bodyPr>
          <a:lstStyle/>
          <a:p>
            <a:r>
              <a:rPr lang="en-US" sz="4400" dirty="0"/>
              <a:t>Goals of Managing an OSHA Inspection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81000" y="1250797"/>
          <a:ext cx="11468100" cy="5068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28558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0BAC-64DD-0832-2428-127AC70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Times New Roman" pitchFamily="18" charset="0"/>
              </a:rPr>
              <a:t>OSHA Inspections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B060B-BD31-C1C6-A4CC-C9FFE259A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Sec. 8(a) of the OSH Act:</a:t>
            </a:r>
            <a:endParaRPr lang="en-US" dirty="0">
              <a:solidFill>
                <a:schemeClr val="bg1"/>
              </a:solidFill>
              <a:cs typeface="Times New Roman" pitchFamily="18" charset="0"/>
            </a:endParaRPr>
          </a:p>
          <a:p>
            <a:pPr marL="225425" indent="0" algn="ctr">
              <a:lnSpc>
                <a:spcPts val="3300"/>
              </a:lnSpc>
              <a:spcBef>
                <a:spcPts val="0"/>
              </a:spcBef>
              <a:buNone/>
            </a:pPr>
            <a:r>
              <a:rPr lang="en-US" i="1" dirty="0">
                <a:solidFill>
                  <a:schemeClr val="bg1"/>
                </a:solidFill>
                <a:cs typeface="Times New Roman" pitchFamily="18" charset="0"/>
              </a:rPr>
              <a:t>“OSHA may inspect at </a:t>
            </a:r>
            <a:r>
              <a:rPr lang="en-US" i="1" u="sng" dirty="0">
                <a:solidFill>
                  <a:schemeClr val="bg1"/>
                </a:solidFill>
                <a:cs typeface="Times New Roman" pitchFamily="18" charset="0"/>
              </a:rPr>
              <a:t>reasonable</a:t>
            </a:r>
            <a:r>
              <a:rPr lang="en-US" i="1" dirty="0">
                <a:solidFill>
                  <a:schemeClr val="bg1"/>
                </a:solidFill>
                <a:cs typeface="Times New Roman" pitchFamily="18" charset="0"/>
              </a:rPr>
              <a:t> times any workplace during</a:t>
            </a:r>
            <a:br>
              <a:rPr lang="en-US" i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en-US" i="1" u="sng" dirty="0">
                <a:solidFill>
                  <a:schemeClr val="bg1"/>
                </a:solidFill>
                <a:cs typeface="Times New Roman" pitchFamily="18" charset="0"/>
              </a:rPr>
              <a:t>regular</a:t>
            </a:r>
            <a:r>
              <a:rPr lang="en-US" i="1" dirty="0">
                <a:solidFill>
                  <a:schemeClr val="bg1"/>
                </a:solidFill>
                <a:cs typeface="Times New Roman" pitchFamily="18" charset="0"/>
              </a:rPr>
              <a:t> working hours and at other </a:t>
            </a:r>
            <a:r>
              <a:rPr lang="en-US" i="1" u="sng" dirty="0">
                <a:solidFill>
                  <a:schemeClr val="bg1"/>
                </a:solidFill>
                <a:cs typeface="Times New Roman" pitchFamily="18" charset="0"/>
              </a:rPr>
              <a:t>reasonable</a:t>
            </a:r>
            <a:r>
              <a:rPr lang="en-US" i="1" dirty="0">
                <a:solidFill>
                  <a:schemeClr val="bg1"/>
                </a:solidFill>
                <a:cs typeface="Times New Roman" pitchFamily="18" charset="0"/>
              </a:rPr>
              <a:t> times within</a:t>
            </a:r>
            <a:br>
              <a:rPr lang="en-US" i="1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en-US" i="1" dirty="0">
                <a:solidFill>
                  <a:schemeClr val="bg1"/>
                </a:solidFill>
                <a:cs typeface="Times New Roman" pitchFamily="18" charset="0"/>
              </a:rPr>
              <a:t>such </a:t>
            </a:r>
            <a:r>
              <a:rPr lang="en-US" i="1" u="sng" dirty="0">
                <a:solidFill>
                  <a:schemeClr val="bg1"/>
                </a:solidFill>
                <a:cs typeface="Times New Roman" pitchFamily="18" charset="0"/>
              </a:rPr>
              <a:t>reasonable</a:t>
            </a:r>
            <a:r>
              <a:rPr lang="en-US" i="1" dirty="0">
                <a:solidFill>
                  <a:schemeClr val="bg1"/>
                </a:solidFill>
                <a:cs typeface="Times New Roman" pitchFamily="18" charset="0"/>
              </a:rPr>
              <a:t> limits and in a </a:t>
            </a:r>
            <a:r>
              <a:rPr lang="en-US" i="1" u="sng" dirty="0">
                <a:solidFill>
                  <a:schemeClr val="bg1"/>
                </a:solidFill>
                <a:cs typeface="Times New Roman" pitchFamily="18" charset="0"/>
              </a:rPr>
              <a:t>reasonable</a:t>
            </a:r>
            <a:r>
              <a:rPr lang="en-US" i="1" dirty="0">
                <a:solidFill>
                  <a:schemeClr val="bg1"/>
                </a:solidFill>
                <a:cs typeface="Times New Roman" pitchFamily="18" charset="0"/>
              </a:rPr>
              <a:t> manner.”</a:t>
            </a:r>
          </a:p>
          <a:p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10000" t="23158" r="38750" b="42409"/>
          <a:stretch>
            <a:fillRect/>
          </a:stretch>
        </p:blipFill>
        <p:spPr bwMode="auto">
          <a:xfrm>
            <a:off x="3505200" y="3657601"/>
            <a:ext cx="4876800" cy="2510861"/>
          </a:xfrm>
          <a:prstGeom prst="roundRect">
            <a:avLst>
              <a:gd name="adj" fmla="val 10250"/>
            </a:avLst>
          </a:prstGeom>
          <a:ln>
            <a:noFill/>
          </a:ln>
          <a:effectLst>
            <a:outerShdw blurRad="152400" dist="12000" dir="900000" sx="90000" sy="90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2402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139D-0B8C-43A7-F8F2-E6A04654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OSHA’s Inspection Rights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FFE75-FEC4-5E78-7FEB-9B2F028A9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50090"/>
            <a:ext cx="10645877" cy="4351338"/>
          </a:xfrm>
        </p:spPr>
        <p:txBody>
          <a:bodyPr>
            <a:noAutofit/>
          </a:bodyPr>
          <a:lstStyle/>
          <a:p>
            <a:pPr marL="227013" indent="-227013">
              <a:lnSpc>
                <a:spcPts val="36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dirty="0">
                <a:solidFill>
                  <a:schemeClr val="bg1"/>
                </a:solidFill>
              </a:rPr>
              <a:t>Right to inspect workplaces (w/ probable cause / hazards in plain view)</a:t>
            </a:r>
          </a:p>
          <a:p>
            <a:pPr marL="227013" indent="-227013">
              <a:lnSpc>
                <a:spcPts val="36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dirty="0">
                <a:solidFill>
                  <a:schemeClr val="bg1"/>
                </a:solidFill>
              </a:rPr>
              <a:t>No Advance Notice</a:t>
            </a:r>
          </a:p>
          <a:p>
            <a:pPr marL="227013" indent="-227013">
              <a:lnSpc>
                <a:spcPts val="36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dirty="0">
                <a:solidFill>
                  <a:schemeClr val="bg1"/>
                </a:solidFill>
              </a:rPr>
              <a:t>Right to inspect records</a:t>
            </a:r>
          </a:p>
          <a:p>
            <a:pPr marL="227013" indent="-227013">
              <a:lnSpc>
                <a:spcPts val="36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dirty="0">
                <a:solidFill>
                  <a:schemeClr val="bg1"/>
                </a:solidFill>
              </a:rPr>
              <a:t>Right to collect physical evidence</a:t>
            </a:r>
          </a:p>
          <a:p>
            <a:pPr marL="227013" indent="-227013">
              <a:lnSpc>
                <a:spcPts val="36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dirty="0">
                <a:solidFill>
                  <a:schemeClr val="bg1"/>
                </a:solidFill>
              </a:rPr>
              <a:t>Right to conduct interviews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137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718E9-F557-0603-C3ED-918141983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55993" y="2492089"/>
            <a:ext cx="5943600" cy="959419"/>
          </a:xfrm>
        </p:spPr>
        <p:txBody>
          <a:bodyPr>
            <a:norm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</a:rPr>
              <a:t>Employees’ Inspection Rights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2A572-BD1A-0D69-C43E-BEB4E78AC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335" y="793106"/>
            <a:ext cx="10515600" cy="4900029"/>
          </a:xfrm>
        </p:spPr>
        <p:txBody>
          <a:bodyPr/>
          <a:lstStyle/>
          <a:p>
            <a:r>
              <a:rPr lang="en-US" dirty="0"/>
              <a:t>Right to file a Complaint</a:t>
            </a:r>
          </a:p>
          <a:p>
            <a:r>
              <a:rPr lang="en-US" dirty="0"/>
              <a:t>Right not to be discriminated or retaliated against</a:t>
            </a:r>
          </a:p>
          <a:p>
            <a:r>
              <a:rPr lang="en-US" dirty="0"/>
              <a:t>Participation Rights:</a:t>
            </a:r>
          </a:p>
          <a:p>
            <a:r>
              <a:rPr lang="en-US" dirty="0"/>
              <a:t>Opening Conference</a:t>
            </a:r>
          </a:p>
          <a:p>
            <a:r>
              <a:rPr lang="en-US" dirty="0"/>
              <a:t>Walkaround</a:t>
            </a:r>
          </a:p>
          <a:p>
            <a:r>
              <a:rPr lang="en-US" dirty="0"/>
              <a:t>Private interviews</a:t>
            </a:r>
          </a:p>
          <a:p>
            <a:r>
              <a:rPr lang="en-US" dirty="0"/>
              <a:t>Closing Conferences</a:t>
            </a:r>
          </a:p>
          <a:p>
            <a:r>
              <a:rPr lang="en-US" dirty="0"/>
              <a:t>Informal Settlement Conferences</a:t>
            </a:r>
          </a:p>
          <a:p>
            <a:r>
              <a:rPr lang="en-US" dirty="0"/>
              <a:t>Access to inspection records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772" y="1848466"/>
            <a:ext cx="4674028" cy="3519948"/>
          </a:xfrm>
          <a:prstGeom prst="roundRect">
            <a:avLst>
              <a:gd name="adj" fmla="val 3209"/>
            </a:avLst>
          </a:prstGeom>
          <a:ln>
            <a:noFill/>
          </a:ln>
          <a:effectLst>
            <a:outerShdw blurRad="152400" dist="12000" dir="900000" sx="97000" sy="97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979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742" y="374957"/>
            <a:ext cx="8161421" cy="1325563"/>
          </a:xfrm>
        </p:spPr>
        <p:txBody>
          <a:bodyPr/>
          <a:lstStyle/>
          <a:p>
            <a:r>
              <a:rPr lang="en-US" dirty="0"/>
              <a:t>Employer’s Inspection Rights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1E860-C8BE-7FB7-0757-2385EDEF2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42" y="2326625"/>
            <a:ext cx="8161421" cy="3722521"/>
          </a:xfrm>
        </p:spPr>
        <p:txBody>
          <a:bodyPr>
            <a:noAutofit/>
          </a:bodyPr>
          <a:lstStyle/>
          <a:p>
            <a:pPr marL="227013" indent="-227013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SzPct val="85000"/>
            </a:pP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“Reasonable Inspection” at “Reasonable Times”</a:t>
            </a:r>
          </a:p>
          <a:p>
            <a:pPr marL="227013" indent="-227013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SzPct val="85000"/>
            </a:pP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Demand Inspection Warrants</a:t>
            </a:r>
          </a:p>
          <a:p>
            <a:pPr marL="227013" indent="-227013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SzPct val="85000"/>
            </a:pP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Hold Opening Conference</a:t>
            </a:r>
          </a:p>
          <a:p>
            <a:pPr marL="227013" indent="-227013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SzPct val="85000"/>
            </a:pP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Access a copy of Complaints</a:t>
            </a:r>
          </a:p>
          <a:p>
            <a:pPr marL="227013" indent="-227013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SzPct val="85000"/>
            </a:pP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Protect Trade Secrets/CBI</a:t>
            </a:r>
          </a:p>
          <a:p>
            <a:pPr marL="227013" indent="-227013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SzPct val="85000"/>
            </a:pP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Accompany CSHO at all times</a:t>
            </a:r>
          </a:p>
          <a:p>
            <a:pPr marL="227013" indent="-227013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SzPct val="85000"/>
            </a:pP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Participate in Supervisory Interviews</a:t>
            </a:r>
          </a:p>
          <a:p>
            <a:pPr marL="227013" indent="-227013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SzPct val="85000"/>
            </a:pP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Closing Conference</a:t>
            </a:r>
          </a:p>
          <a:p>
            <a:pPr marL="227013" indent="-227013">
              <a:lnSpc>
                <a:spcPts val="3000"/>
              </a:lnSpc>
              <a:spcBef>
                <a:spcPts val="0"/>
              </a:spcBef>
              <a:spcAft>
                <a:spcPts val="800"/>
              </a:spcAft>
              <a:buSzPct val="85000"/>
            </a:pPr>
            <a:r>
              <a:rPr lang="en-US" sz="2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Challenge Citations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74" y="3024725"/>
            <a:ext cx="3565508" cy="358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x="98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869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id="{C7B1C7FB-826F-45A4-BE36-080184C8747E}"/>
              </a:ext>
            </a:extLst>
          </p:cNvPr>
          <p:cNvSpPr txBox="1"/>
          <p:nvPr/>
        </p:nvSpPr>
        <p:spPr>
          <a:xfrm>
            <a:off x="892984" y="2227091"/>
            <a:ext cx="8830136" cy="81820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0" tIns="114300" rIns="114300" bIns="114300" numCol="1" spcCol="1270" anchor="ctr" anchorCtr="0">
            <a:noAutofit/>
          </a:bodyPr>
          <a:lstStyle/>
          <a:p>
            <a:pPr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b="1" dirty="0"/>
              <a:t>Document Production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43560" y="1377633"/>
          <a:ext cx="11468100" cy="5068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7308"/>
            <a:ext cx="10515600" cy="1050325"/>
          </a:xfrm>
        </p:spPr>
        <p:txBody>
          <a:bodyPr>
            <a:normAutofit/>
          </a:bodyPr>
          <a:lstStyle/>
          <a:p>
            <a:r>
              <a:rPr lang="en-US" sz="4400" dirty="0"/>
              <a:t>Stages of an OSHA Inspection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929374" y="2743200"/>
            <a:ext cx="594979" cy="570398"/>
            <a:chOff x="5994806" y="1256423"/>
            <a:chExt cx="436854" cy="436854"/>
          </a:xfrm>
        </p:grpSpPr>
        <p:sp>
          <p:nvSpPr>
            <p:cNvPr id="7" name="Arrow: Down 6"/>
            <p:cNvSpPr/>
            <p:nvPr/>
          </p:nvSpPr>
          <p:spPr>
            <a:xfrm>
              <a:off x="5994806" y="1256423"/>
              <a:ext cx="436854" cy="436854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CE6F2">
                <a:alpha val="90000"/>
              </a:srgbClr>
            </a:solidFill>
          </p:spPr>
          <p:style>
            <a:lnRef idx="1">
              <a:schemeClr val="accent5">
                <a:alpha val="90000"/>
                <a:tint val="55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90000"/>
                <a:tint val="55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8" name="Arrow: Down 6"/>
            <p:cNvSpPr txBox="1"/>
            <p:nvPr/>
          </p:nvSpPr>
          <p:spPr>
            <a:xfrm>
              <a:off x="6093098" y="1256423"/>
              <a:ext cx="240270" cy="328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dirty="0">
                <a:latin typeface="Cambria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6BDEB8-FFD2-E1D4-181F-2337B63AB6F6}"/>
              </a:ext>
            </a:extLst>
          </p:cNvPr>
          <p:cNvSpPr txBox="1"/>
          <p:nvPr/>
        </p:nvSpPr>
        <p:spPr>
          <a:xfrm>
            <a:off x="9615948" y="6626942"/>
            <a:ext cx="2576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Attorney-Client Privileged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516796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1F96EA-E86C-A6C6-CF65-26E50F2FF054}"/>
              </a:ext>
            </a:extLst>
          </p:cNvPr>
          <p:cNvSpPr txBox="1"/>
          <p:nvPr/>
        </p:nvSpPr>
        <p:spPr>
          <a:xfrm>
            <a:off x="816077" y="710069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800" dirty="0"/>
              <a:t>Key Questions</a:t>
            </a:r>
            <a:endParaRPr lang="en-US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FEC56E-5F4B-1B7E-F76F-05C733F66AED}"/>
              </a:ext>
            </a:extLst>
          </p:cNvPr>
          <p:cNvSpPr txBox="1"/>
          <p:nvPr/>
        </p:nvSpPr>
        <p:spPr>
          <a:xfrm>
            <a:off x="432619" y="2530419"/>
            <a:ext cx="8603226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  <a:spcAft>
                <a:spcPts val="260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Who will be notified internally of the inspection?</a:t>
            </a:r>
          </a:p>
          <a:p>
            <a:pPr lvl="1" fontAlgn="auto">
              <a:spcBef>
                <a:spcPts val="0"/>
              </a:spcBef>
              <a:spcAft>
                <a:spcPts val="260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What type of access will be granted?</a:t>
            </a:r>
          </a:p>
          <a:p>
            <a:pPr lvl="1" fontAlgn="auto">
              <a:spcBef>
                <a:spcPts val="0"/>
              </a:spcBef>
              <a:spcAft>
                <a:spcPts val="260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Who will interact with the compliance officer?</a:t>
            </a:r>
          </a:p>
          <a:p>
            <a:pPr lvl="1" fontAlgn="auto">
              <a:spcBef>
                <a:spcPts val="0"/>
              </a:spcBef>
              <a:spcAft>
                <a:spcPts val="260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Who will accompany inspector on the walkaround?</a:t>
            </a:r>
          </a:p>
          <a:p>
            <a:pPr lvl="1" fontAlgn="auto">
              <a:spcBef>
                <a:spcPts val="0"/>
              </a:spcBef>
              <a:spcAft>
                <a:spcPts val="260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How will ongoing work be handled?</a:t>
            </a:r>
          </a:p>
          <a:p>
            <a:pPr lvl="1" fontAlgn="auto">
              <a:spcBef>
                <a:spcPts val="0"/>
              </a:spcBef>
              <a:spcAft>
                <a:spcPts val="2600"/>
              </a:spcAft>
              <a:defRPr/>
            </a:pPr>
            <a:r>
              <a:rPr lang="en-US" sz="2400" dirty="0">
                <a:solidFill>
                  <a:schemeClr val="tx1"/>
                </a:solidFill>
              </a:rPr>
              <a:t>Where will opening conference and interviews be conducted?</a:t>
            </a:r>
            <a:endParaRPr lang="en-US" sz="3200" dirty="0">
              <a:solidFill>
                <a:schemeClr val="tx1"/>
              </a:solidFill>
            </a:endParaRPr>
          </a:p>
          <a:p>
            <a:pPr fontAlgn="auto">
              <a:spcAft>
                <a:spcPts val="2600"/>
              </a:spcAft>
              <a:defRPr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34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</TotalTime>
  <Words>1105</Words>
  <Application>Microsoft Macintosh PowerPoint</Application>
  <PresentationFormat>Widescreen</PresentationFormat>
  <Paragraphs>171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Aptos</vt:lpstr>
      <vt:lpstr>Arial</vt:lpstr>
      <vt:lpstr>Calibri</vt:lpstr>
      <vt:lpstr>Cambria</vt:lpstr>
      <vt:lpstr>Cormorant</vt:lpstr>
      <vt:lpstr>Noto Serif JP</vt:lpstr>
      <vt:lpstr>Optician Sans</vt:lpstr>
      <vt:lpstr>Optima LT Std</vt:lpstr>
      <vt:lpstr>Times New Roman</vt:lpstr>
      <vt:lpstr>Wingdings</vt:lpstr>
      <vt:lpstr>Office Theme</vt:lpstr>
      <vt:lpstr>How to Prepare For and Manage an OSHA Inspection</vt:lpstr>
      <vt:lpstr>Eric J. Conn</vt:lpstr>
      <vt:lpstr>Goals of Managing an OSHA Inspection</vt:lpstr>
      <vt:lpstr>OSHA Inspections</vt:lpstr>
      <vt:lpstr>OSHA’s Inspection Rights</vt:lpstr>
      <vt:lpstr>Employees’ Inspection Rights</vt:lpstr>
      <vt:lpstr>Employer’s Inspection Rights</vt:lpstr>
      <vt:lpstr>Stages of an OSHA Inspection</vt:lpstr>
      <vt:lpstr>PowerPoint Presentation</vt:lpstr>
      <vt:lpstr>What To Do When OSHA Arrives</vt:lpstr>
      <vt:lpstr>Opening Conference</vt:lpstr>
      <vt:lpstr>Opening Conference</vt:lpstr>
      <vt:lpstr>Document Production</vt:lpstr>
      <vt:lpstr>Walkaround Inspection</vt:lpstr>
      <vt:lpstr>Walkaround Inspection</vt:lpstr>
      <vt:lpstr>Final Worker Walkaround Representative Rule</vt:lpstr>
      <vt:lpstr>Who May Get To “Walkaround”?</vt:lpstr>
      <vt:lpstr>OSHA Inspection Interviews</vt:lpstr>
      <vt:lpstr>Preparing Employees for Interviews</vt:lpstr>
      <vt:lpstr>PowerPoint Presentation</vt:lpstr>
      <vt:lpstr>Closing Conference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Marilyn Faz</dc:creator>
  <cp:lastModifiedBy>Leora Minh-Huyen Pham</cp:lastModifiedBy>
  <cp:revision>9</cp:revision>
  <dcterms:created xsi:type="dcterms:W3CDTF">2022-07-25T17:34:42Z</dcterms:created>
  <dcterms:modified xsi:type="dcterms:W3CDTF">2026-01-30T22:34:01Z</dcterms:modified>
</cp:coreProperties>
</file>