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6"/>
  </p:notesMasterIdLst>
  <p:handoutMasterIdLst>
    <p:handoutMasterId r:id="rId17"/>
  </p:handoutMasterIdLst>
  <p:sldIdLst>
    <p:sldId id="279" r:id="rId3"/>
    <p:sldId id="257" r:id="rId4"/>
    <p:sldId id="258" r:id="rId5"/>
    <p:sldId id="260" r:id="rId6"/>
    <p:sldId id="261" r:id="rId7"/>
    <p:sldId id="262" r:id="rId8"/>
    <p:sldId id="263" r:id="rId9"/>
    <p:sldId id="302" r:id="rId10"/>
    <p:sldId id="265" r:id="rId11"/>
    <p:sldId id="307" r:id="rId12"/>
    <p:sldId id="303" r:id="rId13"/>
    <p:sldId id="306" r:id="rId14"/>
    <p:sldId id="259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834B"/>
    <a:srgbClr val="F4F2EA"/>
    <a:srgbClr val="2E2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20"/>
    </p:cViewPr>
  </p:sorterViewPr>
  <p:notesViewPr>
    <p:cSldViewPr snapToGrid="0"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00CDC6-1352-8CD2-7A73-AA91F8F2E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701FB-426E-1043-C984-8A158E6CB9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B7C68E6-86EA-40F4-B4C5-2D26DFFA4936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7DD0-31CC-9599-9EC5-801AAE8030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EB7-8EB7-2398-5DF8-ADDFF91A3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87D90C5-D2F2-466D-ABAD-793138E9E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29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FBC22-7611-40CF-936C-1BAC58E27FDB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8C148-84A8-4369-8ED6-BAFDBD7FF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20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C148-84A8-4369-8ED6-BAFDBD7FF6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0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C148-84A8-4369-8ED6-BAFDBD7FF6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24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C148-84A8-4369-8ED6-BAFDBD7FF6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2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C148-84A8-4369-8ED6-BAFDBD7FF6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06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C148-84A8-4369-8ED6-BAFDBD7FF6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79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C148-84A8-4369-8ED6-BAFDBD7FF6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91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C148-84A8-4369-8ED6-BAFDBD7FF6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0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C148-84A8-4369-8ED6-BAFDBD7FF6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68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C148-84A8-4369-8ED6-BAFDBD7FF6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28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C148-84A8-4369-8ED6-BAFDBD7FF6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60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C148-84A8-4369-8ED6-BAFDBD7FF6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2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C148-84A8-4369-8ED6-BAFDBD7FF6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52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C148-84A8-4369-8ED6-BAFDBD7FF6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0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3478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03272"/>
            <a:ext cx="9144000" cy="694113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F4F2EA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315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16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34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77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299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08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4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70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1325563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23284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 userDrawn="1"/>
        </p:nvGrpSpPr>
        <p:grpSpPr>
          <a:xfrm>
            <a:off x="6096000" y="1690688"/>
            <a:ext cx="525780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0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1614087"/>
            <a:ext cx="525780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4545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1" y="386866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221" y="509187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2033695"/>
            <a:ext cx="5009147" cy="390776"/>
          </a:xfrm>
        </p:spPr>
        <p:txBody>
          <a:bodyPr anchor="t">
            <a:normAutofit/>
          </a:bodyPr>
          <a:lstStyle>
            <a:lvl1pPr marL="0" indent="0">
              <a:buNone/>
              <a:defRPr sz="14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69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042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016" y="4589463"/>
            <a:ext cx="6845969" cy="1500187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4F2E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36431" y="1118940"/>
            <a:ext cx="2719138" cy="20453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6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93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14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42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1421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33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63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54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80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2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7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5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B5288-E8D1-A06D-EE21-06DB91002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4183" y="2801923"/>
            <a:ext cx="9395669" cy="2420463"/>
          </a:xfrm>
        </p:spPr>
        <p:txBody>
          <a:bodyPr>
            <a:normAutofit/>
          </a:bodyPr>
          <a:lstStyle/>
          <a:p>
            <a:r>
              <a:rPr lang="en-US" sz="4800" dirty="0"/>
              <a:t>How to Manage a Regulatory Investigation Conducted by a State Alcohol Agency or by TTB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B1C51-D676-C501-4AB2-C0A14CBEC8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Elizabeth A. DeConti, Esq.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5FD5D1A-8C15-8157-6E47-94C627B51C92}"/>
              </a:ext>
            </a:extLst>
          </p:cNvPr>
          <p:cNvSpPr txBox="1"/>
          <p:nvPr/>
        </p:nvSpPr>
        <p:spPr>
          <a:xfrm>
            <a:off x="4668937" y="6405837"/>
            <a:ext cx="2854127" cy="272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</a:pPr>
            <a:r>
              <a:rPr lang="en-US" sz="1666" spc="125" dirty="0">
                <a:solidFill>
                  <a:srgbClr val="AA834B"/>
                </a:solidFill>
                <a:latin typeface="Optician Sans"/>
                <a:ea typeface="Optician Sans"/>
                <a:cs typeface="Optician Sans"/>
                <a:sym typeface="Optician Sans"/>
              </a:rPr>
              <a:t>SEPTEMBER 16 - 17, 2025</a:t>
            </a:r>
          </a:p>
        </p:txBody>
      </p:sp>
    </p:spTree>
    <p:extLst>
      <p:ext uri="{BB962C8B-B14F-4D97-AF65-F5344CB8AC3E}">
        <p14:creationId xmlns:p14="http://schemas.microsoft.com/office/powerpoint/2010/main" val="3641927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B6865-F15B-DBFD-E908-A0B98DFC2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dirty="0"/>
              <a:t>What To Do When the Agent Shows Up at the Door</a:t>
            </a:r>
            <a:br>
              <a:rPr lang="en-US" sz="16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0702D-7E21-FE40-A8D0-4D5C0BBF6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300" dirty="0"/>
          </a:p>
          <a:p>
            <a:pPr lvl="1"/>
            <a:r>
              <a:rPr lang="en-US" sz="2300" dirty="0"/>
              <a:t>Don’t Panic</a:t>
            </a:r>
          </a:p>
          <a:p>
            <a:pPr lvl="1"/>
            <a:r>
              <a:rPr lang="en-US" sz="2300" dirty="0"/>
              <a:t>Collect Identifying Information (Name of Agent, Agency)</a:t>
            </a:r>
          </a:p>
          <a:p>
            <a:pPr lvl="1"/>
            <a:r>
              <a:rPr lang="en-US" sz="2300" dirty="0"/>
              <a:t>Request the Reason for the Visit</a:t>
            </a:r>
          </a:p>
          <a:p>
            <a:pPr lvl="1"/>
            <a:r>
              <a:rPr lang="en-US" sz="2300" dirty="0"/>
              <a:t>Respond politely and seek help from outside counsel or the corporate office</a:t>
            </a:r>
          </a:p>
          <a:p>
            <a:pPr lvl="1"/>
            <a:r>
              <a:rPr lang="en-US" sz="2300" dirty="0"/>
              <a:t>Do not give the agent free range over the Premises</a:t>
            </a:r>
          </a:p>
          <a:p>
            <a:pPr lvl="1"/>
            <a:r>
              <a:rPr lang="en-US" sz="2300" dirty="0"/>
              <a:t>Do not answer questions, even casual ones, without confirming that your responses are correct</a:t>
            </a:r>
          </a:p>
          <a:p>
            <a:pPr lvl="1"/>
            <a:r>
              <a:rPr lang="en-US" sz="2300" dirty="0"/>
              <a:t>Do not agree to providing witness testimony or documents until you have conferred with counsel</a:t>
            </a:r>
          </a:p>
          <a:p>
            <a:pPr lvl="1"/>
            <a:r>
              <a:rPr lang="en-US" sz="2300" dirty="0"/>
              <a:t>Try to terminate the visit with an agreement to meet at a set time with the appropriate individuals present</a:t>
            </a:r>
          </a:p>
        </p:txBody>
      </p:sp>
    </p:spTree>
    <p:extLst>
      <p:ext uri="{BB962C8B-B14F-4D97-AF65-F5344CB8AC3E}">
        <p14:creationId xmlns:p14="http://schemas.microsoft.com/office/powerpoint/2010/main" val="3530249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928B07D-4BFE-F26E-57DC-2F9BB39C8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Legal Compliance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D39A2D-9D95-73A4-D31D-B3158BE67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Education and Communication</a:t>
            </a:r>
          </a:p>
          <a:p>
            <a:r>
              <a:rPr lang="en-US" dirty="0"/>
              <a:t>Record Keeping</a:t>
            </a:r>
          </a:p>
          <a:p>
            <a:r>
              <a:rPr lang="en-US" dirty="0"/>
              <a:t>Voluntary Disclosure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2C8C0C-B081-04EB-66B5-C6B41D0B4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966" y="2683079"/>
            <a:ext cx="3844089" cy="35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70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30486-4F2E-2718-CCF9-E02A460B4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Voluntary Disclosure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35810-2C2C-4320-5000-C42E8E31C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9978"/>
            <a:ext cx="10218490" cy="31458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May reduce costs (time and money) </a:t>
            </a:r>
          </a:p>
          <a:p>
            <a:endParaRPr lang="en-US" dirty="0"/>
          </a:p>
          <a:p>
            <a:r>
              <a:rPr lang="en-US" dirty="0"/>
              <a:t>May reduce penalties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Depending on the agency, will result in an opportunity to receive guidance on future compliance </a:t>
            </a:r>
          </a:p>
          <a:p>
            <a:endParaRPr lang="en-US" dirty="0"/>
          </a:p>
          <a:p>
            <a:r>
              <a:rPr lang="en-US" dirty="0"/>
              <a:t>Will create credibility, good faith, and positive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3915666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43779-AFC1-A90E-B9B9-FF7DEDCA0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0804" y="4589463"/>
            <a:ext cx="7927596" cy="1500187"/>
          </a:xfrm>
        </p:spPr>
        <p:txBody>
          <a:bodyPr>
            <a:normAutofit/>
          </a:bodyPr>
          <a:lstStyle/>
          <a:p>
            <a:r>
              <a:rPr lang="en-US" sz="3600" dirty="0"/>
              <a:t>Elizabeth.DeConti@Gray-Robinson.com</a:t>
            </a:r>
          </a:p>
          <a:p>
            <a:r>
              <a:rPr lang="en-US" sz="3600" dirty="0"/>
              <a:t>813-273-5159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0072B-AACE-89C8-8715-228A21897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18510" y="939566"/>
            <a:ext cx="1885845" cy="235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37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0A58-E7D5-3285-043C-C3BDEE10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689600" cy="1325563"/>
          </a:xfrm>
        </p:spPr>
        <p:txBody>
          <a:bodyPr>
            <a:noAutofit/>
          </a:bodyPr>
          <a:lstStyle/>
          <a:p>
            <a:r>
              <a:rPr lang="en-US" sz="4900" dirty="0"/>
              <a:t>Elizabeth DeConti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06F5D20-2FD9-7EF7-300D-0A3BFE6684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" b="2890"/>
          <a:stretch>
            <a:fillRect/>
          </a:stretch>
        </p:blipFill>
        <p:spPr/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79B304BB-B488-6438-1F38-18E450E70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1614087"/>
            <a:ext cx="5689600" cy="390776"/>
          </a:xfrm>
        </p:spPr>
        <p:txBody>
          <a:bodyPr>
            <a:normAutofit/>
          </a:bodyPr>
          <a:lstStyle/>
          <a:p>
            <a:r>
              <a:rPr lang="en-US" sz="2000" spc="190" dirty="0"/>
              <a:t>Regulated Products Deputy Section Chair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A3202-6E45-1C5A-0AD7-5BB9CC6BE30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</a:rPr>
              <a:t>Regularly represents clients in administrative cases and investigations before state and federal agencies</a:t>
            </a:r>
            <a:endParaRPr lang="en-US" sz="1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79409-75D1-9EF8-3B67-737A033FCFA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0" y="3868665"/>
            <a:ext cx="5823284" cy="894012"/>
          </a:xfrm>
        </p:spPr>
        <p:txBody>
          <a:bodyPr>
            <a:no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record of success for clients in agency disputes involving tied house, tax, and license violations, including successful resolution of the largest excise tax Offer In Compromise in TTB history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001A72-DF3D-D777-15AF-27FEEA30AA5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220" y="5091874"/>
            <a:ext cx="5605379" cy="1040477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ulti-dimensional practice focused on litigation, transactional, and marketing matters involving distilled spirits, wine, and malt beverages</a:t>
            </a:r>
            <a:endParaRPr lang="en-US" sz="1900" dirty="0"/>
          </a:p>
          <a:p>
            <a:endParaRPr lang="en-US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6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6FA43C-07B0-C70B-CB10-19F378C5BA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sz="1800" dirty="0" err="1"/>
              <a:t>GrayRobinson</a:t>
            </a:r>
            <a:r>
              <a:rPr lang="en-US" sz="1800" dirty="0"/>
              <a:t>, P.A. – Tampa </a:t>
            </a:r>
            <a:endParaRPr lang="en-US" sz="1800" spc="190" dirty="0"/>
          </a:p>
        </p:txBody>
      </p:sp>
    </p:spTree>
    <p:extLst>
      <p:ext uri="{BB962C8B-B14F-4D97-AF65-F5344CB8AC3E}">
        <p14:creationId xmlns:p14="http://schemas.microsoft.com/office/powerpoint/2010/main" val="3944022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928B07D-4BFE-F26E-57DC-2F9BB39C8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Know You are Being Investigated?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3511D-7330-5DFF-197E-DF2FA79E4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Unannounced visits from agents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Document Requests (informal and subpoenas)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Requests for Witness Interviews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FC2DCD-CCA8-1663-9162-63C40AD48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733800"/>
            <a:ext cx="1847850" cy="27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36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0BAC-64DD-0832-2428-127AC70E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AA834B"/>
                </a:solidFill>
              </a:rPr>
              <a:t>Areas of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B060B-BD31-C1C6-A4CC-C9FFE259A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Tax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License Eligibility Requirements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Tied House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Exclusive Outlet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Commercial Bribery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Consignment Sales</a:t>
            </a:r>
          </a:p>
          <a:p>
            <a:endParaRPr lang="en-US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080BE33A-BE3C-50EC-287B-A9F797350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436" y="3657600"/>
            <a:ext cx="51819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40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1139D-0B8C-43A7-F8F2-E6A04654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AA834B"/>
                </a:solidFill>
              </a:rPr>
              <a:t>Legal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FFE75-FEC4-5E78-7FEB-9B2F028A9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Federal Law – Enforcement is Directed at Suppliers, although retailers may be brought in for a parallel state investigation</a:t>
            </a:r>
          </a:p>
          <a:p>
            <a:pPr lvl="1"/>
            <a:r>
              <a:rPr lang="en-US" dirty="0"/>
              <a:t>Federal Alcohol Administration Act, 27 U.S.C. § 201 et seq.</a:t>
            </a:r>
          </a:p>
          <a:p>
            <a:pPr lvl="1"/>
            <a:r>
              <a:rPr lang="en-US" dirty="0"/>
              <a:t>Code of Federal Regulations</a:t>
            </a:r>
          </a:p>
          <a:p>
            <a:pPr lvl="1"/>
            <a:r>
              <a:rPr lang="en-US" dirty="0"/>
              <a:t>Broad Overview for States to Follow</a:t>
            </a:r>
          </a:p>
          <a:p>
            <a:r>
              <a:rPr lang="en-US" dirty="0"/>
              <a:t>State Law – Enforcement is directed at retailers</a:t>
            </a:r>
          </a:p>
          <a:p>
            <a:pPr lvl="1"/>
            <a:r>
              <a:rPr lang="en-US" dirty="0"/>
              <a:t>Statutes enacted by state legislatures</a:t>
            </a:r>
          </a:p>
          <a:p>
            <a:pPr lvl="1"/>
            <a:r>
              <a:rPr lang="en-US" dirty="0"/>
              <a:t>Administrative regulations promulgated by state agencies</a:t>
            </a:r>
          </a:p>
          <a:p>
            <a:pPr lvl="1"/>
            <a:r>
              <a:rPr lang="en-US" dirty="0"/>
              <a:t>Specific guidelines</a:t>
            </a:r>
          </a:p>
          <a:p>
            <a:pPr lvl="1"/>
            <a:r>
              <a:rPr lang="en-US" dirty="0"/>
              <a:t>Every state is different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49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5BDA-EC42-8FA1-5E32-5F7FB2FB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Tied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House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1E860-C8BE-7FB7-0757-2385EDEF2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1806"/>
            <a:ext cx="8161421" cy="4093827"/>
          </a:xfrm>
        </p:spPr>
        <p:txBody>
          <a:bodyPr>
            <a:normAutofit fontScale="92500"/>
          </a:bodyPr>
          <a:lstStyle/>
          <a:p>
            <a:r>
              <a:rPr lang="en-US" dirty="0"/>
              <a:t>Suppliers may not exert undue influence over retailers</a:t>
            </a:r>
          </a:p>
          <a:p>
            <a:r>
              <a:rPr lang="en-US" dirty="0"/>
              <a:t>Suppliers may not give  retailers “things of value” – limited exceptions exist</a:t>
            </a:r>
          </a:p>
          <a:p>
            <a:r>
              <a:rPr lang="en-US" dirty="0"/>
              <a:t>Suppliers may not practice “exclusion”</a:t>
            </a:r>
          </a:p>
          <a:p>
            <a:r>
              <a:rPr lang="en-US" dirty="0"/>
              <a:t>Suppliers may not pay or credit the retailer for any advertising, display, or distribution service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600" i="1" dirty="0">
                <a:solidFill>
                  <a:srgbClr val="FF0000"/>
                </a:solidFill>
              </a:rPr>
              <a:t>Items Given By Suppliers Which Are Not Specific Exceptions = 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b="1" i="1" u="sng" dirty="0">
                <a:solidFill>
                  <a:srgbClr val="FF0000"/>
                </a:solidFill>
              </a:rPr>
              <a:t>Prohibited Inducements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5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5489791-351E-F29C-5C84-D4175CE1E52D}"/>
              </a:ext>
            </a:extLst>
          </p:cNvPr>
          <p:cNvSpPr txBox="1">
            <a:spLocks/>
          </p:cNvSpPr>
          <p:nvPr/>
        </p:nvSpPr>
        <p:spPr>
          <a:xfrm>
            <a:off x="704674" y="365125"/>
            <a:ext cx="1064912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>
                <a:solidFill>
                  <a:srgbClr val="AA834B"/>
                </a:solidFill>
              </a:rPr>
              <a:t>Exclusive Outlet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EA5B2E-60D1-3058-7A10-BF7DEBD7C76A}"/>
              </a:ext>
            </a:extLst>
          </p:cNvPr>
          <p:cNvSpPr txBox="1">
            <a:spLocks/>
          </p:cNvSpPr>
          <p:nvPr/>
        </p:nvSpPr>
        <p:spPr>
          <a:xfrm>
            <a:off x="704674" y="2483141"/>
            <a:ext cx="8338657" cy="38841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Paying or influencing a retailer, through some means, to  carry one supplier’s product over others</a:t>
            </a:r>
          </a:p>
          <a:p>
            <a:r>
              <a:rPr lang="en-US" dirty="0"/>
              <a:t>Preventing a retailer from purchasing one product so as to coerce the purchase of another</a:t>
            </a:r>
          </a:p>
          <a:p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i="1" dirty="0">
                <a:solidFill>
                  <a:srgbClr val="FF0000"/>
                </a:solidFill>
              </a:rPr>
              <a:t>A Prohibited Inducement Resulting in Exclusion =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i="1" u="sng" dirty="0">
                <a:solidFill>
                  <a:srgbClr val="FF0000"/>
                </a:solidFill>
              </a:rPr>
              <a:t>A Tied House Violation</a:t>
            </a:r>
          </a:p>
        </p:txBody>
      </p:sp>
    </p:spTree>
    <p:extLst>
      <p:ext uri="{BB962C8B-B14F-4D97-AF65-F5344CB8AC3E}">
        <p14:creationId xmlns:p14="http://schemas.microsoft.com/office/powerpoint/2010/main" val="794834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5489791-351E-F29C-5C84-D4175CE1E52D}"/>
              </a:ext>
            </a:extLst>
          </p:cNvPr>
          <p:cNvSpPr txBox="1">
            <a:spLocks/>
          </p:cNvSpPr>
          <p:nvPr/>
        </p:nvSpPr>
        <p:spPr>
          <a:xfrm>
            <a:off x="704674" y="365125"/>
            <a:ext cx="1064912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>
                <a:solidFill>
                  <a:srgbClr val="AA834B"/>
                </a:solidFill>
              </a:rPr>
              <a:t>Commercial Bribery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08828A-F337-6919-D7E2-071A767B17BF}"/>
              </a:ext>
            </a:extLst>
          </p:cNvPr>
          <p:cNvSpPr txBox="1"/>
          <p:nvPr/>
        </p:nvSpPr>
        <p:spPr>
          <a:xfrm>
            <a:off x="704674" y="2456872"/>
            <a:ext cx="82915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Inducements to purchase products to the exclusion of others in interstate/foreign commerce</a:t>
            </a:r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Inducements to restrain or prevent transactions in interstate/foreign commerce</a:t>
            </a:r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Offering/Giving any bonus, premium, or compensation to any officer, employee, or representative of any trade buyer</a:t>
            </a:r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Compromises retailer independence </a:t>
            </a:r>
          </a:p>
        </p:txBody>
      </p:sp>
    </p:spTree>
    <p:extLst>
      <p:ext uri="{BB962C8B-B14F-4D97-AF65-F5344CB8AC3E}">
        <p14:creationId xmlns:p14="http://schemas.microsoft.com/office/powerpoint/2010/main" val="1368720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1A578-ED05-F3DD-CAE8-944519B4D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38539" y="2891993"/>
            <a:ext cx="5426242" cy="676970"/>
          </a:xfrm>
        </p:spPr>
        <p:txBody>
          <a:bodyPr>
            <a:normAutofit/>
          </a:bodyPr>
          <a:lstStyle/>
          <a:p>
            <a:r>
              <a:rPr lang="en-US" sz="2800" dirty="0"/>
              <a:t>What They Are Looking For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C33E1-6F36-79EB-F432-43881FE17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4F2EA"/>
                </a:solidFill>
                <a:effectLst/>
                <a:uLnTx/>
                <a:uFillTx/>
                <a:latin typeface="Noto Serif JP"/>
                <a:ea typeface="+mn-ea"/>
                <a:cs typeface="+mn-cs"/>
              </a:rPr>
              <a:t>The elements of inducement, exclusion, and commercial bribery are what regulators look for when investigating a retailer.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Noto Serif JP"/>
              </a:rPr>
              <a:t>Sources:  Emails, sales records, other correspondence, witness testimony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4F2EA"/>
                </a:solidFill>
                <a:effectLst/>
                <a:uLnTx/>
                <a:uFillTx/>
                <a:latin typeface="Noto Serif JP"/>
                <a:ea typeface="+mn-ea"/>
                <a:cs typeface="+mn-cs"/>
              </a:rPr>
              <a:t>Examples:</a:t>
            </a:r>
          </a:p>
          <a:p>
            <a:pPr lvl="1">
              <a:spcBef>
                <a:spcPts val="1000"/>
              </a:spcBef>
              <a:defRPr/>
            </a:pPr>
            <a:r>
              <a:rPr lang="en-US" dirty="0">
                <a:latin typeface="Noto Serif JP"/>
              </a:rPr>
              <a:t>Slotting fees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4F2EA"/>
                </a:solidFill>
                <a:effectLst/>
                <a:uLnTx/>
                <a:uFillTx/>
                <a:latin typeface="Noto Serif JP"/>
                <a:ea typeface="+mn-ea"/>
                <a:cs typeface="+mn-cs"/>
              </a:rPr>
              <a:t>“Quid pro quos”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4F2EA"/>
                </a:solidFill>
                <a:effectLst/>
                <a:uLnTx/>
                <a:uFillTx/>
                <a:latin typeface="Noto Serif JP"/>
                <a:ea typeface="+mn-ea"/>
                <a:cs typeface="+mn-cs"/>
              </a:rPr>
              <a:t>Inducements flushed through third parties</a:t>
            </a:r>
          </a:p>
          <a:p>
            <a:pPr lvl="1">
              <a:spcBef>
                <a:spcPts val="1000"/>
              </a:spcBef>
              <a:defRPr/>
            </a:pPr>
            <a:r>
              <a:rPr lang="en-US" dirty="0">
                <a:latin typeface="Noto Serif JP"/>
              </a:rPr>
              <a:t>Improper Sponsorship Agreements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4F2EA"/>
              </a:solidFill>
              <a:effectLst/>
              <a:uLnTx/>
              <a:uFillTx/>
              <a:latin typeface="Noto Serif JP"/>
              <a:ea typeface="+mn-ea"/>
              <a:cs typeface="+mn-cs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4F2EA"/>
              </a:solidFill>
              <a:effectLst/>
              <a:uLnTx/>
              <a:uFillTx/>
              <a:latin typeface="Noto Serif JP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atin typeface="Noto Serif JP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3C5A7B-E06C-16FF-2D2B-8B61169EA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152" y="2872509"/>
            <a:ext cx="2005901" cy="199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60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properties xmlns="http://www.imanage.com/work/xmlschema">
  <documentid>ACTIVE!64582605.2</documentid>
  <senderid>EBAKER</senderid>
  <senderemail>EVONNE.BAKER@GRAY-ROBINSON.COM</senderemail>
  <lastmodified>2025-08-28T13:02:26.0000000-04:00</lastmodified>
  <database>ACTIVE</database>
</properties>
</file>

<file path=customXml/itemProps1.xml><?xml version="1.0" encoding="utf-8"?>
<ds:datastoreItem xmlns:ds="http://schemas.openxmlformats.org/officeDocument/2006/customXml" ds:itemID="{0E49F045-6A01-4F2A-8EBA-F3F74B0D9838}">
  <ds:schemaRefs>
    <ds:schemaRef ds:uri="http://www.imanage.com/work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
  </Template>
  <TotalTime>0</TotalTime>
  <Words>610</Words>
  <Application>Microsoft Office PowerPoint</Application>
  <PresentationFormat>Widescreen</PresentationFormat>
  <Paragraphs>104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Cormorant</vt:lpstr>
      <vt:lpstr>Noto Serif JP</vt:lpstr>
      <vt:lpstr>Optician Sans</vt:lpstr>
      <vt:lpstr>Optima LT Std</vt:lpstr>
      <vt:lpstr>Times New Roman</vt:lpstr>
      <vt:lpstr>Office Theme</vt:lpstr>
      <vt:lpstr>How to Manage a Regulatory Investigation Conducted by a State Alcohol Agency or by TTB</vt:lpstr>
      <vt:lpstr>Elizabeth DeConti</vt:lpstr>
      <vt:lpstr>How Do You Know You are Being Investigated?</vt:lpstr>
      <vt:lpstr>Areas of Investigation</vt:lpstr>
      <vt:lpstr>Legal Landscape</vt:lpstr>
      <vt:lpstr>Tied House Overview</vt:lpstr>
      <vt:lpstr>PowerPoint Presentation</vt:lpstr>
      <vt:lpstr>PowerPoint Presentation</vt:lpstr>
      <vt:lpstr>What They Are Looking For</vt:lpstr>
      <vt:lpstr>What To Do When the Agent Shows Up at the Door </vt:lpstr>
      <vt:lpstr>Maintaining Legal Compliance</vt:lpstr>
      <vt:lpstr>Benefits of Voluntary Disclosure</vt:lpstr>
      <vt:lpstr>PowerPoint Presentation</vt:lpstr>
    </vt:vector>
  </TitlesOfParts>
  <Company>
 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
  </dc:title>
  <dc:creator>
  </dc:creator>
  <cp:lastModifiedBy>
  </cp:lastModifiedBy>
  <cp:revision>1</cp:revision>
  <cp:lastPrinted>2025-08-28T17:07:24.3987091Z</cp:lastPrinted>
  <dcterms:created xsi:type="dcterms:W3CDTF">2025-08-28T17:07:24.3987091Z</dcterms:created>
  <dcterms:modified xsi:type="dcterms:W3CDTF">2025-08-28T17:07:24.3987091Z</dcterms:modified>
</cp:coreProperties>
</file>