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9" r:id="rId2"/>
    <p:sldId id="257" r:id="rId3"/>
    <p:sldId id="258" r:id="rId4"/>
    <p:sldId id="260" r:id="rId5"/>
    <p:sldId id="261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62" r:id="rId14"/>
    <p:sldId id="289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25E26-1F96-4F65-9888-3B56392C5CAB}" v="8" dt="2025-09-15T00:58:24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, Andria" userId="44883007-3744-4f73-8be2-6012e5e7fb70" providerId="ADAL" clId="{FAA25E26-1F96-4F65-9888-3B56392C5CAB}"/>
    <pc:docChg chg="custSel delSld modSld">
      <pc:chgData name="Ryan, Andria" userId="44883007-3744-4f73-8be2-6012e5e7fb70" providerId="ADAL" clId="{FAA25E26-1F96-4F65-9888-3B56392C5CAB}" dt="2025-09-15T00:58:26.950" v="446" actId="962"/>
      <pc:docMkLst>
        <pc:docMk/>
      </pc:docMkLst>
      <pc:sldChg chg="addSp delSp modSp mod">
        <pc:chgData name="Ryan, Andria" userId="44883007-3744-4f73-8be2-6012e5e7fb70" providerId="ADAL" clId="{FAA25E26-1F96-4F65-9888-3B56392C5CAB}" dt="2025-09-15T00:58:26.950" v="446" actId="962"/>
        <pc:sldMkLst>
          <pc:docMk/>
          <pc:sldMk cId="108125119" sldId="262"/>
        </pc:sldMkLst>
        <pc:spChg chg="del">
          <ac:chgData name="Ryan, Andria" userId="44883007-3744-4f73-8be2-6012e5e7fb70" providerId="ADAL" clId="{FAA25E26-1F96-4F65-9888-3B56392C5CAB}" dt="2025-09-14T19:11:50.289" v="436"/>
          <ac:spMkLst>
            <pc:docMk/>
            <pc:sldMk cId="108125119" sldId="262"/>
            <ac:spMk id="3" creationId="{8A31E860-C8BE-7FB7-0757-2385EDEF2C68}"/>
          </ac:spMkLst>
        </pc:spChg>
        <pc:spChg chg="add del mod">
          <ac:chgData name="Ryan, Andria" userId="44883007-3744-4f73-8be2-6012e5e7fb70" providerId="ADAL" clId="{FAA25E26-1F96-4F65-9888-3B56392C5CAB}" dt="2025-09-15T00:58:24.820" v="444"/>
          <ac:spMkLst>
            <pc:docMk/>
            <pc:sldMk cId="108125119" sldId="262"/>
            <ac:spMk id="7" creationId="{D8E4D45A-1667-F0DB-7ADE-87E803ABD998}"/>
          </ac:spMkLst>
        </pc:spChg>
        <pc:picChg chg="add mod">
          <ac:chgData name="Ryan, Andria" userId="44883007-3744-4f73-8be2-6012e5e7fb70" providerId="ADAL" clId="{FAA25E26-1F96-4F65-9888-3B56392C5CAB}" dt="2025-09-15T00:58:26.950" v="446" actId="962"/>
          <ac:picMkLst>
            <pc:docMk/>
            <pc:sldMk cId="108125119" sldId="262"/>
            <ac:picMk id="4" creationId="{9C2DB9ED-5050-E6E9-FCFC-E88DD3182A32}"/>
          </ac:picMkLst>
        </pc:picChg>
        <pc:picChg chg="add del mod">
          <ac:chgData name="Ryan, Andria" userId="44883007-3744-4f73-8be2-6012e5e7fb70" providerId="ADAL" clId="{FAA25E26-1F96-4F65-9888-3B56392C5CAB}" dt="2025-09-14T20:14:42.205" v="443" actId="21"/>
          <ac:picMkLst>
            <pc:docMk/>
            <pc:sldMk cId="108125119" sldId="262"/>
            <ac:picMk id="5" creationId="{8FFCA71F-E2F6-1437-6DA7-B0C7F6B630C6}"/>
          </ac:picMkLst>
        </pc:picChg>
      </pc:sldChg>
      <pc:sldChg chg="modSp mod">
        <pc:chgData name="Ryan, Andria" userId="44883007-3744-4f73-8be2-6012e5e7fb70" providerId="ADAL" clId="{FAA25E26-1F96-4F65-9888-3B56392C5CAB}" dt="2025-09-13T23:03:58.164" v="151" actId="6549"/>
        <pc:sldMkLst>
          <pc:docMk/>
          <pc:sldMk cId="1476090785" sldId="280"/>
        </pc:sldMkLst>
        <pc:spChg chg="mod">
          <ac:chgData name="Ryan, Andria" userId="44883007-3744-4f73-8be2-6012e5e7fb70" providerId="ADAL" clId="{FAA25E26-1F96-4F65-9888-3B56392C5CAB}" dt="2025-09-13T23:03:58.164" v="151" actId="6549"/>
          <ac:spMkLst>
            <pc:docMk/>
            <pc:sldMk cId="1476090785" sldId="280"/>
            <ac:spMk id="9" creationId="{9A758D00-CD6C-D5BD-C9E9-047A562E990F}"/>
          </ac:spMkLst>
        </pc:spChg>
      </pc:sldChg>
      <pc:sldChg chg="modSp mod">
        <pc:chgData name="Ryan, Andria" userId="44883007-3744-4f73-8be2-6012e5e7fb70" providerId="ADAL" clId="{FAA25E26-1F96-4F65-9888-3B56392C5CAB}" dt="2025-09-13T23:08:38.288" v="198" actId="6549"/>
        <pc:sldMkLst>
          <pc:docMk/>
          <pc:sldMk cId="3686352298" sldId="281"/>
        </pc:sldMkLst>
        <pc:spChg chg="mod">
          <ac:chgData name="Ryan, Andria" userId="44883007-3744-4f73-8be2-6012e5e7fb70" providerId="ADAL" clId="{FAA25E26-1F96-4F65-9888-3B56392C5CAB}" dt="2025-09-13T23:07:56.326" v="181" actId="20577"/>
          <ac:spMkLst>
            <pc:docMk/>
            <pc:sldMk cId="3686352298" sldId="281"/>
            <ac:spMk id="2" creationId="{D60DC2AD-7B37-E3BB-7E73-FD2745D934B4}"/>
          </ac:spMkLst>
        </pc:spChg>
        <pc:spChg chg="mod">
          <ac:chgData name="Ryan, Andria" userId="44883007-3744-4f73-8be2-6012e5e7fb70" providerId="ADAL" clId="{FAA25E26-1F96-4F65-9888-3B56392C5CAB}" dt="2025-09-13T23:08:38.288" v="198" actId="6549"/>
          <ac:spMkLst>
            <pc:docMk/>
            <pc:sldMk cId="3686352298" sldId="281"/>
            <ac:spMk id="3" creationId="{AA237CFB-A903-C413-B822-11AB252D4C8F}"/>
          </ac:spMkLst>
        </pc:spChg>
      </pc:sldChg>
      <pc:sldChg chg="modSp mod">
        <pc:chgData name="Ryan, Andria" userId="44883007-3744-4f73-8be2-6012e5e7fb70" providerId="ADAL" clId="{FAA25E26-1F96-4F65-9888-3B56392C5CAB}" dt="2025-09-13T23:09:59.602" v="250" actId="20577"/>
        <pc:sldMkLst>
          <pc:docMk/>
          <pc:sldMk cId="326389385" sldId="282"/>
        </pc:sldMkLst>
        <pc:spChg chg="mod">
          <ac:chgData name="Ryan, Andria" userId="44883007-3744-4f73-8be2-6012e5e7fb70" providerId="ADAL" clId="{FAA25E26-1F96-4F65-9888-3B56392C5CAB}" dt="2025-09-13T23:09:06.379" v="212" actId="20577"/>
          <ac:spMkLst>
            <pc:docMk/>
            <pc:sldMk cId="326389385" sldId="282"/>
            <ac:spMk id="2" creationId="{018477ED-EBB3-04A5-06DB-FA2B8DA8961A}"/>
          </ac:spMkLst>
        </pc:spChg>
        <pc:spChg chg="mod">
          <ac:chgData name="Ryan, Andria" userId="44883007-3744-4f73-8be2-6012e5e7fb70" providerId="ADAL" clId="{FAA25E26-1F96-4F65-9888-3B56392C5CAB}" dt="2025-09-13T23:09:59.602" v="250" actId="20577"/>
          <ac:spMkLst>
            <pc:docMk/>
            <pc:sldMk cId="326389385" sldId="282"/>
            <ac:spMk id="3" creationId="{C5DAB33E-A41E-9268-1A38-500A1F1E6D0C}"/>
          </ac:spMkLst>
        </pc:spChg>
      </pc:sldChg>
      <pc:sldChg chg="modSp mod">
        <pc:chgData name="Ryan, Andria" userId="44883007-3744-4f73-8be2-6012e5e7fb70" providerId="ADAL" clId="{FAA25E26-1F96-4F65-9888-3B56392C5CAB}" dt="2025-09-13T23:31:02.185" v="397" actId="20577"/>
        <pc:sldMkLst>
          <pc:docMk/>
          <pc:sldMk cId="3855703489" sldId="283"/>
        </pc:sldMkLst>
        <pc:spChg chg="mod">
          <ac:chgData name="Ryan, Andria" userId="44883007-3744-4f73-8be2-6012e5e7fb70" providerId="ADAL" clId="{FAA25E26-1F96-4F65-9888-3B56392C5CAB}" dt="2025-09-13T23:10:32.852" v="292" actId="20577"/>
          <ac:spMkLst>
            <pc:docMk/>
            <pc:sldMk cId="3855703489" sldId="283"/>
            <ac:spMk id="9" creationId="{989223BE-8915-3979-1E84-3DD327F0001C}"/>
          </ac:spMkLst>
        </pc:spChg>
        <pc:spChg chg="mod">
          <ac:chgData name="Ryan, Andria" userId="44883007-3744-4f73-8be2-6012e5e7fb70" providerId="ADAL" clId="{FAA25E26-1F96-4F65-9888-3B56392C5CAB}" dt="2025-09-13T23:31:02.185" v="397" actId="20577"/>
          <ac:spMkLst>
            <pc:docMk/>
            <pc:sldMk cId="3855703489" sldId="283"/>
            <ac:spMk id="10" creationId="{A29B3363-C53B-F298-8441-33A86D2C01C9}"/>
          </ac:spMkLst>
        </pc:spChg>
      </pc:sldChg>
      <pc:sldChg chg="modSp mod">
        <pc:chgData name="Ryan, Andria" userId="44883007-3744-4f73-8be2-6012e5e7fb70" providerId="ADAL" clId="{FAA25E26-1F96-4F65-9888-3B56392C5CAB}" dt="2025-09-13T23:31:28.042" v="419" actId="20577"/>
        <pc:sldMkLst>
          <pc:docMk/>
          <pc:sldMk cId="398816442" sldId="284"/>
        </pc:sldMkLst>
        <pc:spChg chg="mod">
          <ac:chgData name="Ryan, Andria" userId="44883007-3744-4f73-8be2-6012e5e7fb70" providerId="ADAL" clId="{FAA25E26-1F96-4F65-9888-3B56392C5CAB}" dt="2025-09-13T23:31:28.042" v="419" actId="20577"/>
          <ac:spMkLst>
            <pc:docMk/>
            <pc:sldMk cId="398816442" sldId="284"/>
            <ac:spMk id="2" creationId="{216C7D8B-6FA6-0AC1-CC5A-7246512B7E7C}"/>
          </ac:spMkLst>
        </pc:spChg>
        <pc:spChg chg="mod">
          <ac:chgData name="Ryan, Andria" userId="44883007-3744-4f73-8be2-6012e5e7fb70" providerId="ADAL" clId="{FAA25E26-1F96-4F65-9888-3B56392C5CAB}" dt="2025-09-13T23:13:22.300" v="341"/>
          <ac:spMkLst>
            <pc:docMk/>
            <pc:sldMk cId="398816442" sldId="284"/>
            <ac:spMk id="3" creationId="{ED1B0349-65A1-CDD7-5163-DCADBF6386CF}"/>
          </ac:spMkLst>
        </pc:spChg>
      </pc:sldChg>
      <pc:sldChg chg="modSp mod">
        <pc:chgData name="Ryan, Andria" userId="44883007-3744-4f73-8be2-6012e5e7fb70" providerId="ADAL" clId="{FAA25E26-1F96-4F65-9888-3B56392C5CAB}" dt="2025-09-13T23:31:49.389" v="431" actId="6549"/>
        <pc:sldMkLst>
          <pc:docMk/>
          <pc:sldMk cId="852453557" sldId="285"/>
        </pc:sldMkLst>
        <pc:spChg chg="mod">
          <ac:chgData name="Ryan, Andria" userId="44883007-3744-4f73-8be2-6012e5e7fb70" providerId="ADAL" clId="{FAA25E26-1F96-4F65-9888-3B56392C5CAB}" dt="2025-09-13T23:14:07.515" v="370" actId="20577"/>
          <ac:spMkLst>
            <pc:docMk/>
            <pc:sldMk cId="852453557" sldId="285"/>
            <ac:spMk id="2" creationId="{224F9F86-AEB3-536F-FEC3-EFD089CD27FB}"/>
          </ac:spMkLst>
        </pc:spChg>
        <pc:spChg chg="mod">
          <ac:chgData name="Ryan, Andria" userId="44883007-3744-4f73-8be2-6012e5e7fb70" providerId="ADAL" clId="{FAA25E26-1F96-4F65-9888-3B56392C5CAB}" dt="2025-09-13T23:31:49.389" v="431" actId="6549"/>
          <ac:spMkLst>
            <pc:docMk/>
            <pc:sldMk cId="852453557" sldId="285"/>
            <ac:spMk id="3" creationId="{CC0B5D43-536E-853B-2BD9-D5A1A533D3C5}"/>
          </ac:spMkLst>
        </pc:spChg>
      </pc:sldChg>
      <pc:sldChg chg="modSp mod">
        <pc:chgData name="Ryan, Andria" userId="44883007-3744-4f73-8be2-6012e5e7fb70" providerId="ADAL" clId="{FAA25E26-1F96-4F65-9888-3B56392C5CAB}" dt="2025-09-13T23:32:01.984" v="433" actId="20577"/>
        <pc:sldMkLst>
          <pc:docMk/>
          <pc:sldMk cId="557295097" sldId="286"/>
        </pc:sldMkLst>
        <pc:spChg chg="mod">
          <ac:chgData name="Ryan, Andria" userId="44883007-3744-4f73-8be2-6012e5e7fb70" providerId="ADAL" clId="{FAA25E26-1F96-4F65-9888-3B56392C5CAB}" dt="2025-09-13T23:32:01.984" v="433" actId="20577"/>
          <ac:spMkLst>
            <pc:docMk/>
            <pc:sldMk cId="557295097" sldId="286"/>
            <ac:spMk id="9" creationId="{22ED9206-4AD1-7838-FDB0-40355B319EAA}"/>
          </ac:spMkLst>
        </pc:spChg>
        <pc:spChg chg="mod">
          <ac:chgData name="Ryan, Andria" userId="44883007-3744-4f73-8be2-6012e5e7fb70" providerId="ADAL" clId="{FAA25E26-1F96-4F65-9888-3B56392C5CAB}" dt="2025-09-13T23:15:15.423" v="394" actId="27636"/>
          <ac:spMkLst>
            <pc:docMk/>
            <pc:sldMk cId="557295097" sldId="286"/>
            <ac:spMk id="10" creationId="{D80D4747-BA8E-21FE-10FE-E0C8DBFA440A}"/>
          </ac:spMkLst>
        </pc:spChg>
      </pc:sldChg>
      <pc:sldChg chg="del">
        <pc:chgData name="Ryan, Andria" userId="44883007-3744-4f73-8be2-6012e5e7fb70" providerId="ADAL" clId="{FAA25E26-1F96-4F65-9888-3B56392C5CAB}" dt="2025-09-13T23:32:19.892" v="434" actId="47"/>
        <pc:sldMkLst>
          <pc:docMk/>
          <pc:sldMk cId="2382119218" sldId="287"/>
        </pc:sldMkLst>
      </pc:sldChg>
      <pc:sldChg chg="del">
        <pc:chgData name="Ryan, Andria" userId="44883007-3744-4f73-8be2-6012e5e7fb70" providerId="ADAL" clId="{FAA25E26-1F96-4F65-9888-3B56392C5CAB}" dt="2025-09-13T23:32:22.230" v="435" actId="47"/>
        <pc:sldMkLst>
          <pc:docMk/>
          <pc:sldMk cId="2847179365" sldId="288"/>
        </pc:sldMkLst>
      </pc:sldChg>
      <pc:sldChg chg="modSp mod">
        <pc:chgData name="Ryan, Andria" userId="44883007-3744-4f73-8be2-6012e5e7fb70" providerId="ADAL" clId="{FAA25E26-1F96-4F65-9888-3B56392C5CAB}" dt="2025-09-13T23:03:22.136" v="147" actId="20577"/>
        <pc:sldMkLst>
          <pc:docMk/>
          <pc:sldMk cId="4025255707" sldId="289"/>
        </pc:sldMkLst>
        <pc:spChg chg="mod">
          <ac:chgData name="Ryan, Andria" userId="44883007-3744-4f73-8be2-6012e5e7fb70" providerId="ADAL" clId="{FAA25E26-1F96-4F65-9888-3B56392C5CAB}" dt="2025-09-13T23:03:22.136" v="147" actId="20577"/>
          <ac:spMkLst>
            <pc:docMk/>
            <pc:sldMk cId="4025255707" sldId="289"/>
            <ac:spMk id="3" creationId="{EC291D22-A194-EFD7-BF65-D97A70B94B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8E98A-50C3-4FF1-A65E-37722B2EC33E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3D097-E4C2-437C-AE92-E7E9199D3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1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alureryan@fisherphillips.com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3008242"/>
            <a:ext cx="9276522" cy="290222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The Importance of Conducting Effective Workplace Investigations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Andria L. Ryan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SEPTEMBER 16 - 17, 2025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B177B-0E1C-0C3D-FDBB-9B57E0F89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7D8B-6FA6-0AC1-CC5A-7246512B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and Concluding the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0349-65A1-CDD7-5163-DCADBF638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dirty="0"/>
              <a:t>Assessing credibility 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Making factual findings 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Deciding on corrective action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Drafting investigation report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Closing investigation </a:t>
            </a:r>
          </a:p>
          <a:p>
            <a:pPr marL="342900" indent="-342900">
              <a:spcAft>
                <a:spcPts val="1200"/>
              </a:spcAft>
            </a:pPr>
            <a:r>
              <a:rPr lang="en-US" dirty="0"/>
              <a:t>Post-investigation considerations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2594-7B0F-9B84-29ED-976B9A1B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9F86-AEB3-536F-FEC3-EFD089C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Corrective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B5D43-536E-853B-2BD9-D5A1A533D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spcAft>
                <a:spcPts val="600"/>
              </a:spcAft>
            </a:pPr>
            <a:r>
              <a:rPr lang="en-US" sz="2200" b="1" dirty="0"/>
              <a:t>Must be reasonably calculated to be effective and should be proportionate to the seriousness of the conduct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Should consider wrongdoer’s employment history and response </a:t>
            </a:r>
          </a:p>
          <a:p>
            <a:pPr marL="285750" indent="-285750"/>
            <a:r>
              <a:rPr lang="en-US" sz="2200" b="1" dirty="0"/>
              <a:t>Corrective actions include: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Training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Counseling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Verbal warning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Written warning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Transfer/reassignment </a:t>
            </a:r>
          </a:p>
          <a:p>
            <a:pPr marL="800100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Demotion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Termination  </a:t>
            </a:r>
          </a:p>
          <a:p>
            <a:pPr marL="285750" indent="-285750">
              <a:spcAft>
                <a:spcPts val="600"/>
              </a:spcAft>
            </a:pPr>
            <a:r>
              <a:rPr lang="en-US" sz="2200" b="1" dirty="0"/>
              <a:t>Sometimes appropriate even without a finding of improper conduct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53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16D9-68B2-716A-29B3-3F416CA3C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2ED9206-4AD1-7838-FDB0-40355B3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Report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80D4747-BA8E-21FE-10FE-E0C8DBFA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/>
            <a:r>
              <a:rPr lang="en-US" sz="2400" b="1" dirty="0"/>
              <a:t>Goal is to have a clear and complete documentary record that shows: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Fair and impartial effort to find out what happened 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Appropriate action taken based on findings </a:t>
            </a:r>
          </a:p>
          <a:p>
            <a:pPr marL="285750" indent="-285750">
              <a:spcAft>
                <a:spcPts val="600"/>
              </a:spcAft>
            </a:pPr>
            <a:r>
              <a:rPr lang="en-US" sz="2400" b="1" dirty="0"/>
              <a:t>Draft with expectation it will be seen by others </a:t>
            </a:r>
          </a:p>
          <a:p>
            <a:pPr marL="285750" indent="-285750">
              <a:spcAft>
                <a:spcPts val="300"/>
              </a:spcAft>
            </a:pPr>
            <a:r>
              <a:rPr lang="en-US" sz="2400" b="1" dirty="0"/>
              <a:t>Key parts of report: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Issues investigated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Response of alleged wrongdoer(s)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Documents reviewed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Witnesses interviewed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Factual findings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/>
              <a:t>Actions taken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9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Hours . . . </a:t>
            </a:r>
          </a:p>
        </p:txBody>
      </p:sp>
      <p:pic>
        <p:nvPicPr>
          <p:cNvPr id="4" name="Content Placeholder 3" descr="A person standing in front of a court&#10;&#10;AI-generated content may be incorrect.">
            <a:extLst>
              <a:ext uri="{FF2B5EF4-FFF2-40B4-BE49-F238E27FC236}">
                <a16:creationId xmlns:a16="http://schemas.microsoft.com/office/drawing/2014/main" id="{9C2DB9ED-5050-E6E9-FCFC-E88DD3182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9" y="2454275"/>
            <a:ext cx="6678940" cy="3722688"/>
          </a:xfrm>
        </p:spPr>
      </p:pic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724B7-1408-9435-C793-132BBB0C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63CC-C92A-DC3A-FDF0-B2400FD9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 of Characters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1D22-A194-EFD7-BF65-D97A70B94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Vic – employee</a:t>
            </a:r>
          </a:p>
          <a:p>
            <a:r>
              <a:rPr lang="en-US" dirty="0"/>
              <a:t>Pablo – site supervisor</a:t>
            </a:r>
          </a:p>
          <a:p>
            <a:r>
              <a:rPr lang="en-US" dirty="0"/>
              <a:t>Chris – regional supervisor</a:t>
            </a:r>
          </a:p>
          <a:p>
            <a:r>
              <a:rPr lang="en-US" dirty="0"/>
              <a:t>Margie – General Counsel</a:t>
            </a:r>
          </a:p>
          <a:p>
            <a:r>
              <a:rPr lang="en-US" dirty="0"/>
              <a:t>Henry - VP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55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Andria L. Ryan</a:t>
            </a:r>
          </a:p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alureryan@fisherphillips.com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404.240.4219</a:t>
            </a:r>
          </a:p>
          <a:p>
            <a:r>
              <a:rPr lang="en-US" dirty="0"/>
              <a:t>678.662.4678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32113586-BC4B-F349-BEA3-80E8333B099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6" b="16386"/>
          <a:stretch>
            <a:fillRect/>
          </a:stretch>
        </p:blipFill>
        <p:spPr>
          <a:xfrm>
            <a:off x="4737100" y="1119188"/>
            <a:ext cx="27178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6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Andria L. Ryan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pc="190" dirty="0"/>
              <a:t>Partner, Fisher Phillips LLP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Co-Chair – Hospitality Business Practice Group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Member “Hotel Hogs” motorcycle “gang”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Employment lawyer representing management in the hospitality industry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Atlanta and Beyond </a:t>
            </a:r>
          </a:p>
        </p:txBody>
      </p:sp>
      <p:pic>
        <p:nvPicPr>
          <p:cNvPr id="10" name="Picture 9" descr="A person posing for a picture on a motorcycle">
            <a:extLst>
              <a:ext uri="{FF2B5EF4-FFF2-40B4-BE49-F238E27FC236}">
                <a16:creationId xmlns:a16="http://schemas.microsoft.com/office/drawing/2014/main" id="{45F7C1FC-C5AD-FC1B-5318-F1E3D3BB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412" y="687304"/>
            <a:ext cx="6858000" cy="54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Investigate?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investigations help to maintain a safe workplace where employees are treated with dignity and respect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Fosters diverse and inclusive workplace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“speak up” culture without fear of retaliation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Prevents and deters improper and unsafe conduct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Shows commitment to policies &amp; code of conduct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legal exposure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Triggers the Need to Investigate?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Obligation to investigate arises whenever and however the Company learns of potential wrongdoing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Wrongdoing/Improper Conduct = unsafe conduct or conduct that could violate the law, company policies or the Code of Conduct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Duty to act even if Complainant requests no action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obtained and duty triggered many ways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complaint (written/verbal complaint, ethics hotline complaint, attorney letter, EEOC charge, etc.)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Anonymous complaint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Informal communication to HR or a supervisor (even away from work)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supervisor knowledge of potentially improper conduct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Investigate?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Trained on conducting workplace investigations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Familiar with company policies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Credible, trustworthy and organized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actual or perceived conflict of interest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Non-witness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person(s) should conduct all interviews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Supervisors and managers should generally </a:t>
            </a:r>
            <a:r>
              <a:rPr lang="en-US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conduct investigations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appropriate to use a neutral, third-party investigator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B0E7C-4BFC-3821-740E-66E5BD59F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A758D00-CD6C-D5BD-C9E9-047A562E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Should be Notified?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88B879-0731-2869-215D-9688942FA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Investigations should ONLY be discussed with those who have a legitimate need to know of the investigation</a:t>
            </a:r>
          </a:p>
          <a:p>
            <a:endParaRPr lang="en-US" b="1" dirty="0"/>
          </a:p>
          <a:p>
            <a:pPr marL="342900" indent="-342900">
              <a:spcAft>
                <a:spcPts val="300"/>
              </a:spcAft>
            </a:pPr>
            <a:r>
              <a:rPr lang="en-US" dirty="0"/>
              <a:t>Legal</a:t>
            </a:r>
          </a:p>
          <a:p>
            <a:pPr marL="342900" indent="-342900">
              <a:spcAft>
                <a:spcPts val="300"/>
              </a:spcAft>
            </a:pPr>
            <a:r>
              <a:rPr lang="en-US" dirty="0"/>
              <a:t>HR Leaders </a:t>
            </a:r>
          </a:p>
          <a:p>
            <a:pPr marL="342900" indent="-342900">
              <a:spcAft>
                <a:spcPts val="300"/>
              </a:spcAft>
            </a:pPr>
            <a:r>
              <a:rPr lang="en-US" dirty="0"/>
              <a:t>Business Leaders  </a:t>
            </a:r>
          </a:p>
          <a:p>
            <a:pPr marL="342900" indent="-342900">
              <a:spcAft>
                <a:spcPts val="300"/>
              </a:spcAft>
            </a:pPr>
            <a:r>
              <a:rPr lang="en-US" dirty="0"/>
              <a:t>Risk/Safety </a:t>
            </a:r>
          </a:p>
          <a:p>
            <a:pPr marL="342900" indent="-342900">
              <a:spcAft>
                <a:spcPts val="300"/>
              </a:spcAft>
            </a:pPr>
            <a:r>
              <a:rPr lang="en-US" dirty="0"/>
              <a:t>Third-Parties</a:t>
            </a:r>
          </a:p>
          <a:p>
            <a:pPr marL="342900" indent="-342900">
              <a:spcAft>
                <a:spcPts val="300"/>
              </a:spcAft>
            </a:pPr>
            <a:r>
              <a:rPr lang="en-US" dirty="0"/>
              <a:t>Law Enforcement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9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49E9F-50AC-2A50-DBBC-5634E90D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DC2AD-7B37-E3BB-7E73-FD2745D9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Attorney Client Privilege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7CFB-A903-C413-B822-11AB252D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Investigations conducted at the request of counsel are generally privileged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 Cannot apply retroactively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 Must remain confidential or will be waived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Assume investigation file will be seen by others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Privilege is fragile / court may find it does not apply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Company may eventually waive the privilege to show steps taken</a:t>
            </a:r>
          </a:p>
        </p:txBody>
      </p:sp>
    </p:spTree>
    <p:extLst>
      <p:ext uri="{BB962C8B-B14F-4D97-AF65-F5344CB8AC3E}">
        <p14:creationId xmlns:p14="http://schemas.microsoft.com/office/powerpoint/2010/main" val="368635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E76E-FDDA-AF76-791C-48BCFFF5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77ED-EBB3-04A5-06DB-FA2B8DA8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B33E-A41E-9268-1A38-500A1F1E6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Consider if alleged wrongdoer should be placed on a leave of absence pending the completion of the investigation</a:t>
            </a:r>
          </a:p>
          <a:p>
            <a:pPr marL="346075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allegation involves serious safety risk or threats of harm to the Company, its employees or others (e.g., threats of violence, harassment, intoxication, etc.)</a:t>
            </a:r>
          </a:p>
          <a:p>
            <a:pPr marL="346075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Can eliminate the risk of further misconduct or retaliation </a:t>
            </a:r>
          </a:p>
          <a:p>
            <a:pPr marL="346075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“Administrative leave of absence” vs. “Suspended pending investigation”</a:t>
            </a:r>
          </a:p>
          <a:p>
            <a:pPr marL="346075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Paid or unpaid ?</a:t>
            </a:r>
          </a:p>
          <a:p>
            <a:pPr marL="346075" indent="-285750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Temporarily relocate the alleged wrongdoer?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Complainant should </a:t>
            </a:r>
            <a:r>
              <a:rPr lang="en-US" b="1" u="sng" dirty="0"/>
              <a:t>never</a:t>
            </a:r>
            <a:r>
              <a:rPr lang="en-US" b="1" dirty="0"/>
              <a:t> involuntarily be placed on leave of absence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Could deter others from complaining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2C79-4E62-74AB-3064-9CDE5581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89223BE-8915-3979-1E84-3DD327F0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Involving Third Parties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9B3363-C53B-F298-8441-33A86D2C0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3200" b="1" dirty="0"/>
              <a:t>Obligation to investigate is not limited to complaints by or against the Company’s employees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/>
              <a:t>Company has a duty to protect its employees against improper conduct by third-parties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3200" dirty="0"/>
              <a:t>Company also has a duty to protect third-parties against improper conduct by its employees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3200" b="1" dirty="0"/>
              <a:t>Usually requires notice to and/or coordination with third-party employer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Sometimes it is appropriate to allow third-party to investigate alleged wrongdoing by its employees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Company should expect its vendors and contractors to cooperate with its workplace investigations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03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1542</TotalTime>
  <Words>701</Words>
  <Application>Microsoft Office PowerPoint</Application>
  <PresentationFormat>Widescreen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Cormorant</vt:lpstr>
      <vt:lpstr>Courier New</vt:lpstr>
      <vt:lpstr>Noto Serif JP</vt:lpstr>
      <vt:lpstr>Optician Sans</vt:lpstr>
      <vt:lpstr>Optima LT Std</vt:lpstr>
      <vt:lpstr>Office Theme</vt:lpstr>
      <vt:lpstr>    The Importance of Conducting Effective Workplace Investigations </vt:lpstr>
      <vt:lpstr>Andria L. Ryan </vt:lpstr>
      <vt:lpstr>Why Investigate?</vt:lpstr>
      <vt:lpstr>What Triggers the Need to Investigate?</vt:lpstr>
      <vt:lpstr>Who Should Investigate?</vt:lpstr>
      <vt:lpstr>Who Should be Notified? </vt:lpstr>
      <vt:lpstr>Attorney Client Privilege</vt:lpstr>
      <vt:lpstr>Interim Action</vt:lpstr>
      <vt:lpstr>Investigations Involving Third Parties</vt:lpstr>
      <vt:lpstr>Documenting and Concluding the Investigation</vt:lpstr>
      <vt:lpstr>Appropriate Corrective Action</vt:lpstr>
      <vt:lpstr>Investigation Report</vt:lpstr>
      <vt:lpstr>Four Hours . . . </vt:lpstr>
      <vt:lpstr>Cast of Characters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Marilyn Faz</cp:lastModifiedBy>
  <cp:revision>10</cp:revision>
  <dcterms:created xsi:type="dcterms:W3CDTF">2022-07-25T17:34:42Z</dcterms:created>
  <dcterms:modified xsi:type="dcterms:W3CDTF">2025-09-15T22:16:30Z</dcterms:modified>
</cp:coreProperties>
</file>