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79" r:id="rId2"/>
    <p:sldId id="257" r:id="rId3"/>
    <p:sldId id="258" r:id="rId4"/>
    <p:sldId id="260" r:id="rId5"/>
    <p:sldId id="282" r:id="rId6"/>
    <p:sldId id="261" r:id="rId7"/>
    <p:sldId id="262" r:id="rId8"/>
    <p:sldId id="28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834B"/>
    <a:srgbClr val="F4F2EA"/>
    <a:srgbClr val="2E2E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5" d="100"/>
          <a:sy n="75" d="100"/>
        </p:scale>
        <p:origin x="974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00CDC6-1352-8CD2-7A73-AA91F8F2EA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3701FB-426E-1043-C984-8A158E6CB9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C68E6-86EA-40F4-B4C5-2D26DFFA4936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E7DD0-31CC-9599-9EC5-801AAE8030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EB7-8EB7-2398-5DF8-ADDFF91A39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D90C5-D2F2-466D-ABAD-793138E9E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29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E8EC7A-F74E-4528-BAC5-59C30CF90D7C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2C1DC-1815-4B6F-8F48-1EF0DD9BB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764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407D-1C4F-47A7-99B8-86D3206E38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6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B9C19-1A9B-39C1-AFC4-D94E14D1B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34786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B66CA3-3366-0906-3BA8-B6FEE50987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03272"/>
            <a:ext cx="9144000" cy="694113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rgbClr val="F4F2EA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3154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 2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5168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 3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809CCEA-B5A5-6BFD-730D-E5DC97B737A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21A1F2-4933-924C-1B6F-C6735DDA5C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C8A1F1-9559-A16B-988A-CF442A9B2554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762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 3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527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 3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034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 with Imagem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5927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 with Imagem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9777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 with Imagem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7299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, Logo Crea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908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, Logo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845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, Logo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704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FF79A-4C1F-053C-4EC9-9C7030AD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84645"/>
            <a:ext cx="5257800" cy="1325563"/>
          </a:xfrm>
        </p:spPr>
        <p:txBody>
          <a:bodyPr anchor="b">
            <a:normAutofit/>
          </a:bodyPr>
          <a:lstStyle>
            <a:lvl1pPr>
              <a:defRPr sz="5400">
                <a:solidFill>
                  <a:srgbClr val="F4F2E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A26F40-9326-9602-5A76-D355089E17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823284" cy="6858000"/>
          </a:xfrm>
        </p:spPr>
        <p:txBody>
          <a:bodyPr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42DF41-836F-A55D-6351-2A6E5246B94F}"/>
              </a:ext>
            </a:extLst>
          </p:cNvPr>
          <p:cNvGrpSpPr/>
          <p:nvPr userDrawn="1"/>
        </p:nvGrpSpPr>
        <p:grpSpPr>
          <a:xfrm>
            <a:off x="6096000" y="1690688"/>
            <a:ext cx="5257800" cy="781550"/>
            <a:chOff x="6096000" y="1690688"/>
            <a:chExt cx="5257800" cy="781550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400C8BDF-1266-AD56-02DF-541EF08C948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1690688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25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3DED739C-30E5-CE0C-2A3E-E89C9CED118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2081463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20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</p:grpSp>
      <p:sp>
        <p:nvSpPr>
          <p:cNvPr id="26" name="Subtitle 2">
            <a:extLst>
              <a:ext uri="{FF2B5EF4-FFF2-40B4-BE49-F238E27FC236}">
                <a16:creationId xmlns:a16="http://schemas.microsoft.com/office/drawing/2014/main" id="{A95D6B0F-8143-2609-6B00-8842829B4F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0" y="1614087"/>
            <a:ext cx="5257800" cy="390776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spc="190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E8AC89D-3B4B-F03A-F526-AD3AEF6A3BE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80221" y="264545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3C0B61C-3980-BE26-458D-43BAC57CD59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80221" y="386866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F10A4D8-2048-F4AF-96FD-79A9EEC8C4A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80221" y="509187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541E56E-217D-27E4-B742-ACF134FE0F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9" y="2033695"/>
            <a:ext cx="5009147" cy="390776"/>
          </a:xfrm>
        </p:spPr>
        <p:txBody>
          <a:bodyPr anchor="t">
            <a:normAutofit/>
          </a:bodyPr>
          <a:lstStyle>
            <a:lvl1pPr marL="0" indent="0">
              <a:buNone/>
              <a:defRPr sz="1400" spc="190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369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, Logo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042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939AD-73B6-2337-D53D-E5266B5BB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73016" y="4589463"/>
            <a:ext cx="6845969" cy="1500187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4F2EA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040459D-D362-7F27-0BBD-BE3E92C869E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736431" y="1118940"/>
            <a:ext cx="2719138" cy="204536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64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5938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8146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0427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161421" cy="1325563"/>
          </a:xfrm>
        </p:spPr>
        <p:txBody>
          <a:bodyPr anchor="b"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4441"/>
            <a:ext cx="8161421" cy="3722521"/>
          </a:xfrm>
        </p:spPr>
        <p:txBody>
          <a:bodyPr/>
          <a:lstStyle>
            <a:lvl1pPr>
              <a:defRPr>
                <a:solidFill>
                  <a:srgbClr val="2E2E24"/>
                </a:solidFill>
              </a:defRPr>
            </a:lvl1pPr>
            <a:lvl2pPr>
              <a:defRPr>
                <a:solidFill>
                  <a:srgbClr val="2E2E24"/>
                </a:solidFill>
              </a:defRPr>
            </a:lvl2pPr>
            <a:lvl3pPr>
              <a:defRPr>
                <a:solidFill>
                  <a:srgbClr val="2E2E24"/>
                </a:solidFill>
              </a:defRPr>
            </a:lvl3pPr>
            <a:lvl4pPr>
              <a:defRPr>
                <a:solidFill>
                  <a:srgbClr val="2E2E24"/>
                </a:solidFill>
              </a:defRPr>
            </a:lvl4pPr>
            <a:lvl5pPr>
              <a:defRPr>
                <a:solidFill>
                  <a:srgbClr val="2E2E2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0334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638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 2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9541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 2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3803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43457-1184-A639-6015-F5FCB7359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2340A-CB79-76B8-5EBA-2854DE35B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28A08-A776-DA94-BD3D-C43B78B6C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F848A-C250-4DF3-B3B2-707E516F62AD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15400-AB31-ABDF-788D-01DD26B0B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051DA-6E52-E37B-51D5-29243214D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28429-1C19-427A-A691-1C9984D8C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2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57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5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B5288-E8D1-A06D-EE21-06DB910021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MEDIATING HOSPITALITY DISPUTES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DB1C51-D676-C501-4AB2-C0A14CBEC8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David Samuels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35FD5D1A-8C15-8157-6E47-94C627B51C92}"/>
              </a:ext>
            </a:extLst>
          </p:cNvPr>
          <p:cNvSpPr txBox="1"/>
          <p:nvPr/>
        </p:nvSpPr>
        <p:spPr>
          <a:xfrm>
            <a:off x="4668937" y="6405837"/>
            <a:ext cx="2854127" cy="272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333"/>
              </a:lnSpc>
            </a:pPr>
            <a:r>
              <a:rPr lang="en-US" sz="1666" spc="125" dirty="0">
                <a:solidFill>
                  <a:srgbClr val="AA834B"/>
                </a:solidFill>
                <a:latin typeface="Optician Sans"/>
                <a:ea typeface="Optician Sans"/>
                <a:cs typeface="Optician Sans"/>
                <a:sym typeface="Optician Sans"/>
              </a:rPr>
              <a:t>SEPTEMBER 16 - 17, 2025</a:t>
            </a:r>
          </a:p>
        </p:txBody>
      </p:sp>
    </p:spTree>
    <p:extLst>
      <p:ext uri="{BB962C8B-B14F-4D97-AF65-F5344CB8AC3E}">
        <p14:creationId xmlns:p14="http://schemas.microsoft.com/office/powerpoint/2010/main" val="3641927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80A58-E7D5-3285-043C-C3BDEE108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David Samuels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4815E2-57E7-9837-B734-F13A064DAD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9B304BB-B488-6438-1F38-18E450E706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NEUTRAL, SIGNATURE RESOLUTION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4A3202-6E45-1C5A-0AD7-5BB9CC6BE300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Immediate past president of the Academy of Hospitality Industry Attorneys.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779409-75D1-9EF8-3B67-737A033FCFA8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Former co-chair of Lewis Brisbois’ national hospitality practice.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001A72-DF3D-D777-15AF-27FEEA30AA57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Nearly 35 years of litigation and mediation experience.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86FA43C-07B0-C70B-CB10-19F378C5BA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LOS ANGELES, CALIFORNIA</a:t>
            </a:r>
          </a:p>
        </p:txBody>
      </p:sp>
      <p:pic>
        <p:nvPicPr>
          <p:cNvPr id="9" name="Picture Placeholder 9" descr="A person in a suit&#10;&#10;AI-generated content may be incorrect.">
            <a:extLst>
              <a:ext uri="{FF2B5EF4-FFF2-40B4-BE49-F238E27FC236}">
                <a16:creationId xmlns:a16="http://schemas.microsoft.com/office/drawing/2014/main" id="{493D3478-82D4-91D2-3347-5456B6EE3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9" r="7369" b="2351"/>
          <a:stretch/>
        </p:blipFill>
        <p:spPr>
          <a:xfrm>
            <a:off x="0" y="0"/>
            <a:ext cx="58232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22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928B07D-4BFE-F26E-57DC-2F9BB39C8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Benefits of mediation vs. litigation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263511D-7330-5DFF-197E-DF2FA79E4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Preserving Relationships</a:t>
            </a:r>
          </a:p>
          <a:p>
            <a:r>
              <a:rPr lang="en-US" sz="4000" dirty="0"/>
              <a:t>Speed &amp; Efficiency</a:t>
            </a:r>
          </a:p>
          <a:p>
            <a:r>
              <a:rPr lang="en-US" sz="4000" dirty="0"/>
              <a:t>Cost</a:t>
            </a:r>
          </a:p>
          <a:p>
            <a:r>
              <a:rPr lang="en-US" sz="4000" dirty="0"/>
              <a:t>Control Over the Outcome</a:t>
            </a:r>
          </a:p>
          <a:p>
            <a:r>
              <a:rPr lang="en-US" sz="4000" dirty="0"/>
              <a:t>Confidentiality</a:t>
            </a:r>
          </a:p>
          <a:p>
            <a:r>
              <a:rPr lang="en-US" sz="4000" dirty="0"/>
              <a:t>Compliance &amp; Future Dispute Prevention</a:t>
            </a:r>
          </a:p>
        </p:txBody>
      </p:sp>
    </p:spTree>
    <p:extLst>
      <p:ext uri="{BB962C8B-B14F-4D97-AF65-F5344CB8AC3E}">
        <p14:creationId xmlns:p14="http://schemas.microsoft.com/office/powerpoint/2010/main" val="1202236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C0BAC-64DD-0832-2428-127AC70EA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Types of hospitality disputes </a:t>
            </a:r>
            <a:br>
              <a:rPr lang="en-GB" dirty="0"/>
            </a:br>
            <a:r>
              <a:rPr lang="en-GB" dirty="0"/>
              <a:t>best suited to mediation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B060B-BD31-C1C6-A4CC-C9FFE259A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/>
              <a:t>Guest-Related Disputes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Vendor &amp; Supplier Disputes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Franchise &amp; Brand Conflicts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Employment &amp; Workplace Disputes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402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157CF-9951-7088-32B5-A6A5CE653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Types of hospitality disputes </a:t>
            </a:r>
            <a:br>
              <a:rPr lang="en-GB" dirty="0"/>
            </a:br>
            <a:r>
              <a:rPr lang="en-GB" dirty="0"/>
              <a:t>best suited to mediation (continued)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BB384-7364-D90D-F831-32901BB17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Event &amp; Catering Disputes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Shared-Use &amp; Property Management Issues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Online Reputation &amp; Public Relations Conflicts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13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1139D-0B8C-43A7-F8F2-E6A046548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Alternative (mandatory) dispute resolution provisions in hospitality contracts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FFE75-FEC4-5E78-7FEB-9B2F028A9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Tiered Dispute Resolution Clauses</a:t>
            </a:r>
          </a:p>
          <a:p>
            <a:r>
              <a:rPr lang="en-US" sz="4000" dirty="0"/>
              <a:t>Mandatory Mediation Before Litigation</a:t>
            </a:r>
          </a:p>
          <a:p>
            <a:r>
              <a:rPr lang="en-US" sz="4000" dirty="0"/>
              <a:t>Arbitration Clauses</a:t>
            </a:r>
          </a:p>
          <a:p>
            <a:r>
              <a:rPr lang="en-US" sz="4000" dirty="0"/>
              <a:t>Med-Arb &amp; Arb-Med Clauses</a:t>
            </a:r>
          </a:p>
          <a:p>
            <a:r>
              <a:rPr lang="en-US" sz="4000" dirty="0"/>
              <a:t>Hospitality-Specific ADR Considerations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149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85BDA-EC42-8FA1-5E32-5F7FB2FB2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Role of mediation in </a:t>
            </a:r>
            <a:br>
              <a:rPr lang="en-US" dirty="0"/>
            </a:br>
            <a:r>
              <a:rPr lang="en-US" dirty="0"/>
              <a:t>protecting brand value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1E860-C8BE-7FB7-0757-2385EDEF2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Keeps Disputes Out of the Public Eye</a:t>
            </a:r>
          </a:p>
          <a:p>
            <a:r>
              <a:rPr lang="en-US" sz="4000" dirty="0"/>
              <a:t>Preserves Key Relationships</a:t>
            </a:r>
          </a:p>
          <a:p>
            <a:r>
              <a:rPr lang="en-US" sz="4000" dirty="0"/>
              <a:t>Enables Brand-Consistent Solutions</a:t>
            </a:r>
          </a:p>
          <a:p>
            <a:r>
              <a:rPr lang="en-US" sz="4000" dirty="0"/>
              <a:t>Minimize Disruption to Operations</a:t>
            </a:r>
          </a:p>
          <a:p>
            <a:r>
              <a:rPr lang="en-US" sz="4000" dirty="0"/>
              <a:t>Supports a Culture of Responsiveness</a:t>
            </a:r>
          </a:p>
        </p:txBody>
      </p:sp>
    </p:spTree>
    <p:extLst>
      <p:ext uri="{BB962C8B-B14F-4D97-AF65-F5344CB8AC3E}">
        <p14:creationId xmlns:p14="http://schemas.microsoft.com/office/powerpoint/2010/main" val="108125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D43779-AFC1-A90E-B9B9-FF7DEDCA0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93317" y="503236"/>
            <a:ext cx="8805365" cy="4322764"/>
          </a:xfrm>
        </p:spPr>
        <p:txBody>
          <a:bodyPr>
            <a:normAutofit/>
          </a:bodyPr>
          <a:lstStyle/>
          <a:p>
            <a:r>
              <a:rPr lang="en-US" sz="2800" b="1" dirty="0"/>
              <a:t>David Samuels</a:t>
            </a:r>
          </a:p>
          <a:p>
            <a:r>
              <a:rPr lang="en-US" sz="2800" b="1" dirty="0"/>
              <a:t>E: </a:t>
            </a:r>
            <a:r>
              <a:rPr lang="en-US" sz="2800" b="1" dirty="0" err="1"/>
              <a:t>dsamuels@signatureresolution.com</a:t>
            </a:r>
            <a:endParaRPr lang="en-US" sz="2800" b="1" dirty="0"/>
          </a:p>
          <a:p>
            <a:endParaRPr lang="en-US" sz="2400" b="1" dirty="0"/>
          </a:p>
          <a:p>
            <a:r>
              <a:rPr lang="en-US" sz="2400" dirty="0"/>
              <a:t>Sarah Osborne, Case Administrator </a:t>
            </a:r>
          </a:p>
          <a:p>
            <a:r>
              <a:rPr lang="en-US" sz="2400" dirty="0"/>
              <a:t>P: (310) 810-0012 </a:t>
            </a:r>
          </a:p>
          <a:p>
            <a:r>
              <a:rPr lang="en-US" sz="2400" dirty="0"/>
              <a:t>E: </a:t>
            </a:r>
            <a:r>
              <a:rPr lang="en-US" sz="2400" dirty="0" err="1"/>
              <a:t>sosborne@signatureresolution.com</a:t>
            </a:r>
            <a:endParaRPr lang="en-US" sz="2400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BA034059-185A-8632-9176-8EE49F252801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52" r="-8313"/>
          <a:stretch/>
        </p:blipFill>
        <p:spPr>
          <a:xfrm>
            <a:off x="4133790" y="4826000"/>
            <a:ext cx="3924417" cy="824173"/>
          </a:xfrm>
        </p:spPr>
      </p:pic>
    </p:spTree>
    <p:extLst>
      <p:ext uri="{BB962C8B-B14F-4D97-AF65-F5344CB8AC3E}">
        <p14:creationId xmlns:p14="http://schemas.microsoft.com/office/powerpoint/2010/main" val="5325260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ormorant"/>
        <a:ea typeface=""/>
        <a:cs typeface=""/>
      </a:majorFont>
      <a:minorFont>
        <a:latin typeface="Noto Serif JP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2079</TotalTime>
  <Words>208</Words>
  <Application>Microsoft Office PowerPoint</Application>
  <PresentationFormat>Widescreen</PresentationFormat>
  <Paragraphs>49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Aptos</vt:lpstr>
      <vt:lpstr>Arial</vt:lpstr>
      <vt:lpstr>Calibri</vt:lpstr>
      <vt:lpstr>Cormorant</vt:lpstr>
      <vt:lpstr>Noto Serif JP</vt:lpstr>
      <vt:lpstr>Optician Sans</vt:lpstr>
      <vt:lpstr>Optima LT Std</vt:lpstr>
      <vt:lpstr>Office Theme</vt:lpstr>
      <vt:lpstr>MEDIATING HOSPITALITY DISPUTES</vt:lpstr>
      <vt:lpstr>David Samuels</vt:lpstr>
      <vt:lpstr>Benefits of mediation vs. litigation</vt:lpstr>
      <vt:lpstr>Types of hospitality disputes  best suited to mediation</vt:lpstr>
      <vt:lpstr>Types of hospitality disputes  best suited to mediation (continued)</vt:lpstr>
      <vt:lpstr>Alternative (mandatory) dispute resolution provisions in hospitality contracts</vt:lpstr>
      <vt:lpstr>Role of mediation in  protecting brand value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Marilyn Faz</dc:creator>
  <cp:lastModifiedBy>David Samuels</cp:lastModifiedBy>
  <cp:revision>13</cp:revision>
  <dcterms:created xsi:type="dcterms:W3CDTF">2022-07-25T17:34:42Z</dcterms:created>
  <dcterms:modified xsi:type="dcterms:W3CDTF">2025-08-27T15:15:35Z</dcterms:modified>
</cp:coreProperties>
</file>