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embeddedFontLst>
    <p:embeddedFont>
      <p:font typeface="Poppins" charset="1" panose="00000500000000000000"/>
      <p:regular r:id="rId30"/>
    </p:embeddedFont>
    <p:embeddedFont>
      <p:font typeface="Poppins Bold" charset="1" panose="0000080000000000000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3.png" Type="http://schemas.openxmlformats.org/officeDocument/2006/relationships/image"/><Relationship Id="rId5" Target="../media/image6.png" Type="http://schemas.openxmlformats.org/officeDocument/2006/relationships/image"/><Relationship Id="rId6" Target="../media/image14.gif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21.jpe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21.jpe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21.jpe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jpe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jpe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1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9.jpe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19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31.jpe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32.jpe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0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3.png" Type="http://schemas.openxmlformats.org/officeDocument/2006/relationships/image"/><Relationship Id="rId5" Target="../media/image11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3.png" Type="http://schemas.openxmlformats.org/officeDocument/2006/relationships/image"/><Relationship Id="rId5" Target="../media/image12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2" t="0" r="-172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2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41304" y="6256654"/>
            <a:ext cx="9646696" cy="3974198"/>
          </a:xfrm>
          <a:custGeom>
            <a:avLst/>
            <a:gdLst/>
            <a:ahLst/>
            <a:cxnLst/>
            <a:rect r="r" b="b" t="t" l="l"/>
            <a:pathLst>
              <a:path h="3974198" w="9646696">
                <a:moveTo>
                  <a:pt x="0" y="0"/>
                </a:moveTo>
                <a:lnTo>
                  <a:pt x="9646696" y="0"/>
                </a:lnTo>
                <a:lnTo>
                  <a:pt x="9646696" y="3974199"/>
                </a:lnTo>
                <a:lnTo>
                  <a:pt x="0" y="3974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18" t="-6637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4092259" y="1956935"/>
            <a:ext cx="28834616" cy="8019271"/>
            <a:chOff x="0" y="0"/>
            <a:chExt cx="1461278" cy="406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61278" cy="406400"/>
            </a:xfrm>
            <a:custGeom>
              <a:avLst/>
              <a:gdLst/>
              <a:ahLst/>
              <a:cxnLst/>
              <a:rect r="r" b="b" t="t" l="l"/>
              <a:pathLst>
                <a:path h="406400" w="1461278">
                  <a:moveTo>
                    <a:pt x="1258078" y="0"/>
                  </a:moveTo>
                  <a:cubicBezTo>
                    <a:pt x="1370303" y="0"/>
                    <a:pt x="1461278" y="90976"/>
                    <a:pt x="1461278" y="203200"/>
                  </a:cubicBezTo>
                  <a:cubicBezTo>
                    <a:pt x="1461278" y="315424"/>
                    <a:pt x="1370303" y="406400"/>
                    <a:pt x="12580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F2E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28575"/>
              <a:ext cx="1461278" cy="377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9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>
            <a:off x="-195941" y="5795120"/>
            <a:ext cx="13186675" cy="0"/>
          </a:xfrm>
          <a:prstGeom prst="line">
            <a:avLst/>
          </a:prstGeom>
          <a:ln cap="flat" w="19050">
            <a:solidFill>
              <a:srgbClr val="03B1E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1602401" y="5642720"/>
            <a:ext cx="323850" cy="323850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20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4567490" y="5642720"/>
            <a:ext cx="323850" cy="323850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8C86B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529765" y="5642720"/>
            <a:ext cx="323850" cy="323850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20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260249" y="5633195"/>
            <a:ext cx="323850" cy="323850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8C86B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2990734" y="5633195"/>
            <a:ext cx="323850" cy="323850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20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296005" y="4942964"/>
            <a:ext cx="936642" cy="478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39"/>
              </a:lnSpc>
              <a:spcBef>
                <a:spcPct val="0"/>
              </a:spcBef>
            </a:pPr>
            <a:r>
              <a:rPr lang="en-US" sz="2799" spc="1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1986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265173" y="6204267"/>
            <a:ext cx="928484" cy="478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39"/>
              </a:lnSpc>
              <a:spcBef>
                <a:spcPct val="0"/>
              </a:spcBef>
            </a:pPr>
            <a:r>
              <a:rPr lang="en-US" sz="2799" spc="1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1996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265578" y="6911228"/>
            <a:ext cx="2927675" cy="915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6"/>
              </a:lnSpc>
            </a:pP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Revised Edition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25049" y="3721183"/>
            <a:ext cx="2878555" cy="915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6"/>
              </a:lnSpc>
            </a:pP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8</a:t>
            </a: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Revised Edition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404455" y="3721183"/>
            <a:ext cx="2574470" cy="915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6"/>
              </a:lnSpc>
            </a:pP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Revised Edit</a:t>
            </a: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223369" y="4942964"/>
            <a:ext cx="936642" cy="478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39"/>
              </a:lnSpc>
              <a:spcBef>
                <a:spcPct val="0"/>
              </a:spcBef>
            </a:pPr>
            <a:r>
              <a:rPr lang="en-US" sz="2799" spc="1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2006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957933" y="6199504"/>
            <a:ext cx="928484" cy="478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39"/>
              </a:lnSpc>
              <a:spcBef>
                <a:spcPct val="0"/>
              </a:spcBef>
            </a:pPr>
            <a:r>
              <a:rPr lang="en-US" sz="2799" spc="1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2014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023819" y="6911228"/>
            <a:ext cx="2796710" cy="915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6"/>
              </a:lnSpc>
            </a:pP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11</a:t>
            </a: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Revised Edition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684338" y="4942964"/>
            <a:ext cx="936642" cy="478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39"/>
              </a:lnSpc>
              <a:spcBef>
                <a:spcPct val="0"/>
              </a:spcBef>
            </a:pPr>
            <a:r>
              <a:rPr lang="en-US" sz="2799" spc="11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2025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810236" y="3721183"/>
            <a:ext cx="2684846" cy="915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6"/>
              </a:lnSpc>
            </a:pP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12</a:t>
            </a: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Revised Edition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28700" y="1558437"/>
            <a:ext cx="4663215" cy="1304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600"/>
              </a:lnSpc>
              <a:spcBef>
                <a:spcPct val="0"/>
              </a:spcBef>
            </a:pPr>
            <a:r>
              <a:rPr lang="en-US" sz="8000" spc="32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TIMELINE</a:t>
            </a:r>
          </a:p>
        </p:txBody>
      </p:sp>
    </p:spTree>
  </p:cSld>
  <p:clrMapOvr>
    <a:masterClrMapping/>
  </p:clrMapOvr>
  <p:transition spd="slow">
    <p:push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2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1789043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0" y="0"/>
                </a:moveTo>
                <a:lnTo>
                  <a:pt x="10287000" y="0"/>
                </a:lnTo>
                <a:lnTo>
                  <a:pt x="10287000" y="6708914"/>
                </a:lnTo>
                <a:lnTo>
                  <a:pt x="0" y="6708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641304" y="6312802"/>
            <a:ext cx="9646696" cy="3974198"/>
          </a:xfrm>
          <a:custGeom>
            <a:avLst/>
            <a:gdLst/>
            <a:ahLst/>
            <a:cxnLst/>
            <a:rect r="r" b="b" t="t" l="l"/>
            <a:pathLst>
              <a:path h="3974198" w="9646696">
                <a:moveTo>
                  <a:pt x="0" y="0"/>
                </a:moveTo>
                <a:lnTo>
                  <a:pt x="9646696" y="0"/>
                </a:lnTo>
                <a:lnTo>
                  <a:pt x="9646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418" t="-6637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709555" y="2100884"/>
            <a:ext cx="5246370" cy="6085231"/>
            <a:chOff x="0" y="0"/>
            <a:chExt cx="812800" cy="94276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942762"/>
            </a:xfrm>
            <a:custGeom>
              <a:avLst/>
              <a:gdLst/>
              <a:ahLst/>
              <a:cxnLst/>
              <a:rect r="r" b="b" t="t" l="l"/>
              <a:pathLst>
                <a:path h="94276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942762"/>
                  </a:lnTo>
                  <a:lnTo>
                    <a:pt x="0" y="942762"/>
                  </a:lnTo>
                  <a:close/>
                </a:path>
              </a:pathLst>
            </a:custGeom>
            <a:blipFill>
              <a:blip r:embed="rId5"/>
              <a:stretch>
                <a:fillRect l="0" t="-5524" r="0" b="-5524"/>
              </a:stretch>
            </a:blipFill>
          </p:spPr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-511831" y="0"/>
            <a:ext cx="10287000" cy="1028700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7659591" y="3150502"/>
            <a:ext cx="9976225" cy="3162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25"/>
              </a:lnSpc>
            </a:pPr>
            <a:r>
              <a:rPr lang="en-US" sz="7500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12</a:t>
            </a:r>
            <a:r>
              <a:rPr lang="en-US" sz="7500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US" sz="7500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 REVISED </a:t>
            </a:r>
          </a:p>
          <a:p>
            <a:pPr algn="ctr" marL="0" indent="0" lvl="0">
              <a:lnSpc>
                <a:spcPts val="8025"/>
              </a:lnSpc>
            </a:pPr>
            <a:r>
              <a:rPr lang="en-US" sz="7500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EDITION EFFECTIVE JANUARY 1, 2026!</a:t>
            </a:r>
          </a:p>
        </p:txBody>
      </p:sp>
    </p:spTree>
  </p:cSld>
  <p:clrMapOvr>
    <a:masterClrMapping/>
  </p:clrMapOvr>
  <p:transition spd="slow">
    <p:push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2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41304" y="6312802"/>
            <a:ext cx="9646696" cy="3974198"/>
          </a:xfrm>
          <a:custGeom>
            <a:avLst/>
            <a:gdLst/>
            <a:ahLst/>
            <a:cxnLst/>
            <a:rect r="r" b="b" t="t" l="l"/>
            <a:pathLst>
              <a:path h="3974198" w="9646696">
                <a:moveTo>
                  <a:pt x="0" y="0"/>
                </a:moveTo>
                <a:lnTo>
                  <a:pt x="9646696" y="0"/>
                </a:lnTo>
                <a:lnTo>
                  <a:pt x="9646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18" t="-6637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-5400000">
            <a:off x="10457818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10287000" y="6708914"/>
                </a:moveTo>
                <a:lnTo>
                  <a:pt x="0" y="6708914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6708914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230345" y="2471420"/>
            <a:ext cx="5346877" cy="534687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579320" y="2669984"/>
            <a:ext cx="5148313" cy="5148313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6712" r="0" b="-6712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6365809" y="4351825"/>
            <a:ext cx="4226361" cy="2558710"/>
          </a:xfrm>
          <a:custGeom>
            <a:avLst/>
            <a:gdLst/>
            <a:ahLst/>
            <a:cxnLst/>
            <a:rect r="r" b="b" t="t" l="l"/>
            <a:pathLst>
              <a:path h="2558710" w="4226361">
                <a:moveTo>
                  <a:pt x="0" y="0"/>
                </a:moveTo>
                <a:lnTo>
                  <a:pt x="4226361" y="0"/>
                </a:lnTo>
                <a:lnTo>
                  <a:pt x="4226361" y="2558710"/>
                </a:lnTo>
                <a:lnTo>
                  <a:pt x="0" y="25587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1057275"/>
            <a:ext cx="9980805" cy="1414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0165"/>
              </a:lnSpc>
            </a:pP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COLLABORATION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365809" y="5066910"/>
            <a:ext cx="4226361" cy="946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0"/>
              </a:lnSpc>
              <a:spcBef>
                <a:spcPct val="0"/>
              </a:spcBef>
            </a:pPr>
            <a:r>
              <a:rPr lang="en-US" b="true" sz="35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Global Finance Committee</a:t>
            </a:r>
          </a:p>
        </p:txBody>
      </p:sp>
    </p:spTree>
  </p:cSld>
  <p:clrMapOvr>
    <a:masterClrMapping/>
  </p:clrMapOvr>
  <p:transition spd="slow">
    <p:push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2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56339" y="1028700"/>
            <a:ext cx="8416621" cy="841662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2E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-5400000">
            <a:off x="11331337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10287000" y="0"/>
                </a:moveTo>
                <a:lnTo>
                  <a:pt x="0" y="0"/>
                </a:lnTo>
                <a:lnTo>
                  <a:pt x="0" y="6708914"/>
                </a:lnTo>
                <a:lnTo>
                  <a:pt x="10287000" y="6708914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784304" y="6312802"/>
            <a:ext cx="8503696" cy="3974198"/>
          </a:xfrm>
          <a:custGeom>
            <a:avLst/>
            <a:gdLst/>
            <a:ahLst/>
            <a:cxnLst/>
            <a:rect r="r" b="b" t="t" l="l"/>
            <a:pathLst>
              <a:path h="3974198" w="8503696">
                <a:moveTo>
                  <a:pt x="0" y="0"/>
                </a:moveTo>
                <a:lnTo>
                  <a:pt x="8503696" y="0"/>
                </a:lnTo>
                <a:lnTo>
                  <a:pt x="8503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738" t="-6637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56339" y="1814772"/>
            <a:ext cx="7584965" cy="6657455"/>
          </a:xfrm>
          <a:custGeom>
            <a:avLst/>
            <a:gdLst/>
            <a:ahLst/>
            <a:cxnLst/>
            <a:rect r="r" b="b" t="t" l="l"/>
            <a:pathLst>
              <a:path h="6657455" w="7584965">
                <a:moveTo>
                  <a:pt x="0" y="0"/>
                </a:moveTo>
                <a:lnTo>
                  <a:pt x="7584965" y="0"/>
                </a:lnTo>
                <a:lnTo>
                  <a:pt x="7584965" y="6657456"/>
                </a:lnTo>
                <a:lnTo>
                  <a:pt x="0" y="6657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472961" y="1991288"/>
            <a:ext cx="8815039" cy="2700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65"/>
              </a:lnSpc>
            </a:pPr>
            <a:r>
              <a:rPr lang="en-US" sz="9500">
                <a:solidFill>
                  <a:srgbClr val="003253"/>
                </a:solidFill>
                <a:latin typeface="Poppins"/>
                <a:ea typeface="Poppins"/>
                <a:cs typeface="Poppins"/>
                <a:sym typeface="Poppins"/>
              </a:rPr>
              <a:t>THE COMMITTEE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472961" y="4577008"/>
            <a:ext cx="7294840" cy="3536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spc="159">
                <a:solidFill>
                  <a:srgbClr val="003253"/>
                </a:solidFill>
                <a:latin typeface="Poppins"/>
                <a:ea typeface="Poppins"/>
                <a:cs typeface="Poppins"/>
                <a:sym typeface="Poppins"/>
              </a:rPr>
              <a:t>The GFC was a collaboration of multiple industry stakeholders to ensure all perspectives were considered.</a:t>
            </a:r>
          </a:p>
        </p:txBody>
      </p:sp>
    </p:spTree>
  </p:cSld>
  <p:clrMapOvr>
    <a:masterClrMapping/>
  </p:clrMapOvr>
  <p:transition spd="slow">
    <p:push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2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-5400000">
            <a:off x="10457818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10287000" y="6708914"/>
                </a:moveTo>
                <a:lnTo>
                  <a:pt x="0" y="6708914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6708914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084637" y="1662317"/>
            <a:ext cx="7152866" cy="7152866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999" t="0" r="-8333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2045172"/>
            <a:ext cx="8055937" cy="3985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65"/>
              </a:lnSpc>
            </a:pP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USALI   12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GENERAL CHANGES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401367"/>
            <a:ext cx="7294840" cy="142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Brand and Operator</a:t>
            </a: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Costs Schedule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42348" y="2810519"/>
            <a:ext cx="533772" cy="420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7"/>
              </a:lnSpc>
              <a:spcBef>
                <a:spcPct val="0"/>
              </a:spcBef>
            </a:pPr>
            <a:r>
              <a:rPr lang="en-US" sz="29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784304" y="6312802"/>
            <a:ext cx="8503696" cy="3974198"/>
          </a:xfrm>
          <a:custGeom>
            <a:avLst/>
            <a:gdLst/>
            <a:ahLst/>
            <a:cxnLst/>
            <a:rect r="r" b="b" t="t" l="l"/>
            <a:pathLst>
              <a:path h="3974198" w="8503696">
                <a:moveTo>
                  <a:pt x="0" y="0"/>
                </a:moveTo>
                <a:lnTo>
                  <a:pt x="8503696" y="0"/>
                </a:lnTo>
                <a:lnTo>
                  <a:pt x="8503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738" t="-6637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2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1789043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0" y="0"/>
                </a:moveTo>
                <a:lnTo>
                  <a:pt x="10287000" y="0"/>
                </a:lnTo>
                <a:lnTo>
                  <a:pt x="10287000" y="6708914"/>
                </a:lnTo>
                <a:lnTo>
                  <a:pt x="0" y="6708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567067"/>
            <a:ext cx="7152866" cy="7152866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999" t="0" r="-8333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9144000" y="1507719"/>
            <a:ext cx="8055937" cy="3985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65"/>
              </a:lnSpc>
            </a:pP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USALI   12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GENERAL CHANGES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9784304" y="6312802"/>
            <a:ext cx="8503696" cy="3974198"/>
          </a:xfrm>
          <a:custGeom>
            <a:avLst/>
            <a:gdLst/>
            <a:ahLst/>
            <a:cxnLst/>
            <a:rect r="r" b="b" t="t" l="l"/>
            <a:pathLst>
              <a:path h="3974198" w="8503696">
                <a:moveTo>
                  <a:pt x="0" y="0"/>
                </a:moveTo>
                <a:lnTo>
                  <a:pt x="8503696" y="0"/>
                </a:lnTo>
                <a:lnTo>
                  <a:pt x="8503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738" t="-6637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144000" y="5828922"/>
            <a:ext cx="7294840" cy="212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Energy, Water, and Waste Schedule (EWW) replacing the</a:t>
            </a: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Utilities Schedule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257648" y="2346938"/>
            <a:ext cx="533772" cy="420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7"/>
              </a:lnSpc>
              <a:spcBef>
                <a:spcPct val="0"/>
              </a:spcBef>
            </a:pPr>
            <a:r>
              <a:rPr lang="en-US" sz="29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TM</a:t>
            </a:r>
          </a:p>
        </p:txBody>
      </p:sp>
    </p:spTree>
  </p:cSld>
  <p:clrMapOvr>
    <a:masterClrMapping/>
  </p:clrMapOvr>
  <p:transition spd="slow">
    <p:push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2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-5400000">
            <a:off x="10457818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10287000" y="6708914"/>
                </a:moveTo>
                <a:lnTo>
                  <a:pt x="0" y="6708914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6708914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567067"/>
            <a:ext cx="7152866" cy="7152866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999" t="0" r="-8333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2045172"/>
            <a:ext cx="8055937" cy="3985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65"/>
              </a:lnSpc>
            </a:pP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USALI   12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GENERAL CHANGES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401367"/>
            <a:ext cx="7294840" cy="283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Environmental Impact</a:t>
            </a: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Metrics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Sustainability and ESG Reporting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42348" y="2810519"/>
            <a:ext cx="533772" cy="420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7"/>
              </a:lnSpc>
              <a:spcBef>
                <a:spcPct val="0"/>
              </a:spcBef>
            </a:pPr>
            <a:r>
              <a:rPr lang="en-US" sz="29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784304" y="6312802"/>
            <a:ext cx="8503696" cy="3974198"/>
          </a:xfrm>
          <a:custGeom>
            <a:avLst/>
            <a:gdLst/>
            <a:ahLst/>
            <a:cxnLst/>
            <a:rect r="r" b="b" t="t" l="l"/>
            <a:pathLst>
              <a:path h="3974198" w="8503696">
                <a:moveTo>
                  <a:pt x="0" y="0"/>
                </a:moveTo>
                <a:lnTo>
                  <a:pt x="8503696" y="0"/>
                </a:lnTo>
                <a:lnTo>
                  <a:pt x="8503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738" t="-6637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6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1789043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0" y="0"/>
                </a:moveTo>
                <a:lnTo>
                  <a:pt x="10287000" y="0"/>
                </a:lnTo>
                <a:lnTo>
                  <a:pt x="10287000" y="6708914"/>
                </a:lnTo>
                <a:lnTo>
                  <a:pt x="0" y="6708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142025" y="1461902"/>
            <a:ext cx="7152866" cy="7152866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1428" t="0" r="-21428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001250" y="1514268"/>
            <a:ext cx="6541284" cy="2700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65"/>
              </a:lnSpc>
            </a:pP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USALI  12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</a:p>
          <a:p>
            <a:pPr algn="l" marL="0" indent="0" lvl="0">
              <a:lnSpc>
                <a:spcPts val="10165"/>
              </a:lnSpc>
            </a:pPr>
            <a:r>
              <a:rPr lang="en-US" sz="9500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CHANGES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001250" y="4648200"/>
            <a:ext cx="7860215" cy="283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Rooms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</a:t>
            </a: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ecutiv</a:t>
            </a: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 Lounge Schedule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Channel Mix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Loyalty Programs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005006" y="2429035"/>
            <a:ext cx="533772" cy="420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7"/>
              </a:lnSpc>
              <a:spcBef>
                <a:spcPct val="0"/>
              </a:spcBef>
            </a:pPr>
            <a:r>
              <a:rPr lang="en-US" sz="29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784304" y="6312802"/>
            <a:ext cx="8503696" cy="3974198"/>
          </a:xfrm>
          <a:custGeom>
            <a:avLst/>
            <a:gdLst/>
            <a:ahLst/>
            <a:cxnLst/>
            <a:rect r="r" b="b" t="t" l="l"/>
            <a:pathLst>
              <a:path h="3974198" w="8503696">
                <a:moveTo>
                  <a:pt x="0" y="0"/>
                </a:moveTo>
                <a:lnTo>
                  <a:pt x="8503696" y="0"/>
                </a:lnTo>
                <a:lnTo>
                  <a:pt x="8503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738" t="-6637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6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-5400000">
            <a:off x="10457818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10287000" y="6708914"/>
                </a:moveTo>
                <a:lnTo>
                  <a:pt x="0" y="6708914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6708914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186067"/>
            <a:ext cx="7152866" cy="7152866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t="0" r="-25046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1695450"/>
            <a:ext cx="8055937" cy="2700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65"/>
              </a:lnSpc>
            </a:pP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USALI  12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CHANGES  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648200"/>
            <a:ext cx="7294840" cy="283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Food &amp; B</a:t>
            </a: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everage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Outlet determination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Venue versus Operated Department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42348" y="2610218"/>
            <a:ext cx="533772" cy="420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7"/>
              </a:lnSpc>
              <a:spcBef>
                <a:spcPct val="0"/>
              </a:spcBef>
            </a:pPr>
            <a:r>
              <a:rPr lang="en-US" sz="29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784304" y="6312802"/>
            <a:ext cx="8503696" cy="3974198"/>
          </a:xfrm>
          <a:custGeom>
            <a:avLst/>
            <a:gdLst/>
            <a:ahLst/>
            <a:cxnLst/>
            <a:rect r="r" b="b" t="t" l="l"/>
            <a:pathLst>
              <a:path h="3974198" w="8503696">
                <a:moveTo>
                  <a:pt x="0" y="0"/>
                </a:moveTo>
                <a:lnTo>
                  <a:pt x="8503696" y="0"/>
                </a:lnTo>
                <a:lnTo>
                  <a:pt x="8503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738" t="-6637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2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142025" y="1461902"/>
            <a:ext cx="7152866" cy="715286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t="0" r="-25046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001250" y="2338315"/>
            <a:ext cx="6541284" cy="2700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65"/>
              </a:lnSpc>
            </a:pP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USALI  12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</a:p>
          <a:p>
            <a:pPr algn="l" marL="0" indent="0" lvl="0">
              <a:lnSpc>
                <a:spcPts val="10165"/>
              </a:lnSpc>
            </a:pPr>
            <a:r>
              <a:rPr lang="en-US" sz="9500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CHANGES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001250" y="5644662"/>
            <a:ext cx="7017421" cy="212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Sales &amp; Marketing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</a:t>
            </a: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gital related accounts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</a:t>
            </a: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arketing Agency Fee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005006" y="3253083"/>
            <a:ext cx="533772" cy="420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7"/>
              </a:lnSpc>
              <a:spcBef>
                <a:spcPct val="0"/>
              </a:spcBef>
            </a:pPr>
            <a:r>
              <a:rPr lang="en-US" sz="29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TM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784304" y="6312802"/>
            <a:ext cx="8503696" cy="3974198"/>
          </a:xfrm>
          <a:custGeom>
            <a:avLst/>
            <a:gdLst/>
            <a:ahLst/>
            <a:cxnLst/>
            <a:rect r="r" b="b" t="t" l="l"/>
            <a:pathLst>
              <a:path h="3974198" w="8503696">
                <a:moveTo>
                  <a:pt x="0" y="0"/>
                </a:moveTo>
                <a:lnTo>
                  <a:pt x="8503696" y="0"/>
                </a:lnTo>
                <a:lnTo>
                  <a:pt x="8503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738" t="-6637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2" t="0" r="-172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6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-5400000">
            <a:off x="10457818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10287000" y="6708914"/>
                </a:moveTo>
                <a:lnTo>
                  <a:pt x="0" y="6708914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6708914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186067"/>
            <a:ext cx="7152866" cy="7152866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6045" t="0" r="-2604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784304" y="6312802"/>
            <a:ext cx="8503696" cy="3974198"/>
          </a:xfrm>
          <a:custGeom>
            <a:avLst/>
            <a:gdLst/>
            <a:ahLst/>
            <a:cxnLst/>
            <a:rect r="r" b="b" t="t" l="l"/>
            <a:pathLst>
              <a:path h="3974198" w="8503696">
                <a:moveTo>
                  <a:pt x="0" y="0"/>
                </a:moveTo>
                <a:lnTo>
                  <a:pt x="8503696" y="0"/>
                </a:lnTo>
                <a:lnTo>
                  <a:pt x="8503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738" t="-6637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695450"/>
            <a:ext cx="8055937" cy="2700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65"/>
              </a:lnSpc>
            </a:pP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USALI  12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CHANGES  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4648200"/>
            <a:ext cx="7408509" cy="212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Full-Time Equivalent Schedule</a:t>
            </a:r>
          </a:p>
          <a:p>
            <a:pPr algn="l">
              <a:lnSpc>
                <a:spcPts val="559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4142348" y="2610218"/>
            <a:ext cx="533772" cy="420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7"/>
              </a:lnSpc>
              <a:spcBef>
                <a:spcPct val="0"/>
              </a:spcBef>
            </a:pPr>
            <a:r>
              <a:rPr lang="en-US" sz="29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TM</a:t>
            </a:r>
          </a:p>
        </p:txBody>
      </p:sp>
    </p:spTree>
  </p:cSld>
  <p:clrMapOvr>
    <a:masterClrMapping/>
  </p:clrMapOvr>
  <p:transition spd="slow">
    <p:push dir="l"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2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04258" y="1567067"/>
            <a:ext cx="7152866" cy="715286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t="0" r="-25046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9503876" y="2338315"/>
            <a:ext cx="6541284" cy="2700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65"/>
              </a:lnSpc>
            </a:pP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USALI  12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</a:p>
          <a:p>
            <a:pPr algn="l" marL="0" indent="0" lvl="0">
              <a:lnSpc>
                <a:spcPts val="10165"/>
              </a:lnSpc>
            </a:pPr>
            <a:r>
              <a:rPr lang="en-US" sz="9500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CHANGES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532694" y="5195918"/>
            <a:ext cx="7017421" cy="283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Other Notable Items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Gross vs Net Reporting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Leases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Subsidies &amp; Grants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507632" y="3253083"/>
            <a:ext cx="533772" cy="420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7"/>
              </a:lnSpc>
              <a:spcBef>
                <a:spcPct val="0"/>
              </a:spcBef>
            </a:pPr>
            <a:r>
              <a:rPr lang="en-US" sz="29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TM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286930" y="6312802"/>
            <a:ext cx="8503696" cy="3974198"/>
          </a:xfrm>
          <a:custGeom>
            <a:avLst/>
            <a:gdLst/>
            <a:ahLst/>
            <a:cxnLst/>
            <a:rect r="r" b="b" t="t" l="l"/>
            <a:pathLst>
              <a:path h="3974198" w="8503696">
                <a:moveTo>
                  <a:pt x="0" y="0"/>
                </a:moveTo>
                <a:lnTo>
                  <a:pt x="8503696" y="0"/>
                </a:lnTo>
                <a:lnTo>
                  <a:pt x="8503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738" t="-6637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6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-5400000">
            <a:off x="10457818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10287000" y="6708914"/>
                </a:moveTo>
                <a:lnTo>
                  <a:pt x="0" y="6708914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6708914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1186067"/>
            <a:ext cx="7152866" cy="7152866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187" t="0" r="-25187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784304" y="6312802"/>
            <a:ext cx="8503696" cy="3974198"/>
          </a:xfrm>
          <a:custGeom>
            <a:avLst/>
            <a:gdLst/>
            <a:ahLst/>
            <a:cxnLst/>
            <a:rect r="r" b="b" t="t" l="l"/>
            <a:pathLst>
              <a:path h="3974198" w="8503696">
                <a:moveTo>
                  <a:pt x="0" y="0"/>
                </a:moveTo>
                <a:lnTo>
                  <a:pt x="8503696" y="0"/>
                </a:lnTo>
                <a:lnTo>
                  <a:pt x="8503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738" t="-6637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695450"/>
            <a:ext cx="8055937" cy="2700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65"/>
              </a:lnSpc>
            </a:pP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USALI  12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CHANGES  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4648200"/>
            <a:ext cx="7408509" cy="71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All Inclusive Reporting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142348" y="2610218"/>
            <a:ext cx="533772" cy="420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7"/>
              </a:lnSpc>
              <a:spcBef>
                <a:spcPct val="0"/>
              </a:spcBef>
            </a:pPr>
            <a:r>
              <a:rPr lang="en-US" sz="29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TM</a:t>
            </a:r>
          </a:p>
        </p:txBody>
      </p:sp>
    </p:spTree>
  </p:cSld>
  <p:clrMapOvr>
    <a:masterClrMapping/>
  </p:clrMapOvr>
  <p:transition spd="slow">
    <p:push dir="l"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6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-5400000">
            <a:off x="10457818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10287000" y="6708914"/>
                </a:moveTo>
                <a:lnTo>
                  <a:pt x="0" y="6708914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6708914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325373" y="1567067"/>
            <a:ext cx="7152866" cy="7152866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2515051"/>
            <a:ext cx="8055937" cy="2700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65"/>
              </a:lnSpc>
            </a:pP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USALI  12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CHANGES  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5467801"/>
            <a:ext cx="7294840" cy="283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.....and there is much more to review such as guidance, metrics, and enhanced definitions.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42348" y="3429819"/>
            <a:ext cx="533772" cy="420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7"/>
              </a:lnSpc>
              <a:spcBef>
                <a:spcPct val="0"/>
              </a:spcBef>
            </a:pPr>
            <a:r>
              <a:rPr lang="en-US" sz="29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784304" y="6312802"/>
            <a:ext cx="8503696" cy="3974198"/>
          </a:xfrm>
          <a:custGeom>
            <a:avLst/>
            <a:gdLst/>
            <a:ahLst/>
            <a:cxnLst/>
            <a:rect r="r" b="b" t="t" l="l"/>
            <a:pathLst>
              <a:path h="3974198" w="8503696">
                <a:moveTo>
                  <a:pt x="0" y="0"/>
                </a:moveTo>
                <a:lnTo>
                  <a:pt x="8503696" y="0"/>
                </a:lnTo>
                <a:lnTo>
                  <a:pt x="8503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738" t="-6637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75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" r="0" b="-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83893" y="1997182"/>
            <a:ext cx="5520213" cy="2719133"/>
          </a:xfrm>
          <a:custGeom>
            <a:avLst/>
            <a:gdLst/>
            <a:ahLst/>
            <a:cxnLst/>
            <a:rect r="r" b="b" t="t" l="l"/>
            <a:pathLst>
              <a:path h="2719133" w="5520213">
                <a:moveTo>
                  <a:pt x="0" y="0"/>
                </a:moveTo>
                <a:lnTo>
                  <a:pt x="5520214" y="0"/>
                </a:lnTo>
                <a:lnTo>
                  <a:pt x="5520214" y="2719134"/>
                </a:lnTo>
                <a:lnTo>
                  <a:pt x="0" y="2719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2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41304" y="6312802"/>
            <a:ext cx="9646696" cy="3974198"/>
          </a:xfrm>
          <a:custGeom>
            <a:avLst/>
            <a:gdLst/>
            <a:ahLst/>
            <a:cxnLst/>
            <a:rect r="r" b="b" t="t" l="l"/>
            <a:pathLst>
              <a:path h="3974198" w="9646696">
                <a:moveTo>
                  <a:pt x="0" y="0"/>
                </a:moveTo>
                <a:lnTo>
                  <a:pt x="9646696" y="0"/>
                </a:lnTo>
                <a:lnTo>
                  <a:pt x="9646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18" t="-6637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1789043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0" y="0"/>
                </a:moveTo>
                <a:lnTo>
                  <a:pt x="10287000" y="0"/>
                </a:lnTo>
                <a:lnTo>
                  <a:pt x="10287000" y="6708914"/>
                </a:lnTo>
                <a:lnTo>
                  <a:pt x="0" y="6708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62543" y="1995720"/>
            <a:ext cx="5246370" cy="6085231"/>
            <a:chOff x="0" y="0"/>
            <a:chExt cx="812800" cy="94276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942762"/>
            </a:xfrm>
            <a:custGeom>
              <a:avLst/>
              <a:gdLst/>
              <a:ahLst/>
              <a:cxnLst/>
              <a:rect r="r" b="b" t="t" l="l"/>
              <a:pathLst>
                <a:path h="94276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942762"/>
                  </a:lnTo>
                  <a:lnTo>
                    <a:pt x="0" y="942762"/>
                  </a:lnTo>
                  <a:close/>
                </a:path>
              </a:pathLst>
            </a:custGeom>
            <a:blipFill>
              <a:blip r:embed="rId5"/>
              <a:stretch>
                <a:fillRect l="0" t="-5524" r="0" b="-5524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8185437" y="2521902"/>
            <a:ext cx="6541284" cy="5271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165"/>
              </a:lnSpc>
            </a:pPr>
            <a:r>
              <a:rPr lang="en-US" sz="9500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DO YOU KNOW ABOUT THE USALI?</a:t>
            </a:r>
          </a:p>
        </p:txBody>
      </p:sp>
    </p:spTree>
  </p:cSld>
  <p:clrMapOvr>
    <a:masterClrMapping/>
  </p:clrMapOvr>
  <p:transition spd="slow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2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41304" y="6312802"/>
            <a:ext cx="9646696" cy="3974198"/>
          </a:xfrm>
          <a:custGeom>
            <a:avLst/>
            <a:gdLst/>
            <a:ahLst/>
            <a:cxnLst/>
            <a:rect r="r" b="b" t="t" l="l"/>
            <a:pathLst>
              <a:path h="3974198" w="9646696">
                <a:moveTo>
                  <a:pt x="0" y="0"/>
                </a:moveTo>
                <a:lnTo>
                  <a:pt x="9646696" y="0"/>
                </a:lnTo>
                <a:lnTo>
                  <a:pt x="9646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18" t="-6637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1789043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0" y="0"/>
                </a:moveTo>
                <a:lnTo>
                  <a:pt x="10287000" y="0"/>
                </a:lnTo>
                <a:lnTo>
                  <a:pt x="10287000" y="6708914"/>
                </a:lnTo>
                <a:lnTo>
                  <a:pt x="0" y="6708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62543" y="1995720"/>
            <a:ext cx="5246370" cy="6085231"/>
            <a:chOff x="0" y="0"/>
            <a:chExt cx="812800" cy="94276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942762"/>
            </a:xfrm>
            <a:custGeom>
              <a:avLst/>
              <a:gdLst/>
              <a:ahLst/>
              <a:cxnLst/>
              <a:rect r="r" b="b" t="t" l="l"/>
              <a:pathLst>
                <a:path h="94276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942762"/>
                  </a:lnTo>
                  <a:lnTo>
                    <a:pt x="0" y="942762"/>
                  </a:lnTo>
                  <a:close/>
                </a:path>
              </a:pathLst>
            </a:custGeom>
            <a:blipFill>
              <a:blip r:embed="rId5"/>
              <a:stretch>
                <a:fillRect l="0" t="-5524" r="0" b="-5524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7778551" y="2014770"/>
            <a:ext cx="10235516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5"/>
              </a:lnSpc>
            </a:pPr>
            <a:r>
              <a:rPr lang="en-US" sz="7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</a:t>
            </a:r>
            <a:r>
              <a:rPr lang="en-US" sz="7500">
                <a:solidFill>
                  <a:srgbClr val="625E5E"/>
                </a:solidFill>
                <a:latin typeface="Poppins"/>
                <a:ea typeface="Poppins"/>
                <a:cs typeface="Poppins"/>
                <a:sym typeface="Poppins"/>
              </a:rPr>
              <a:t>NIFORM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778551" y="3250328"/>
            <a:ext cx="11372202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5"/>
              </a:lnSpc>
            </a:pPr>
            <a:r>
              <a:rPr lang="en-US" sz="7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lang="en-US" sz="7500">
                <a:solidFill>
                  <a:srgbClr val="625E5E"/>
                </a:solidFill>
                <a:latin typeface="Poppins"/>
                <a:ea typeface="Poppins"/>
                <a:cs typeface="Poppins"/>
                <a:sym typeface="Poppins"/>
              </a:rPr>
              <a:t>YSTEM OF</a:t>
            </a:r>
            <a:r>
              <a:rPr lang="en-US" sz="7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78551" y="4485885"/>
            <a:ext cx="11372202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5"/>
              </a:lnSpc>
            </a:pPr>
            <a:r>
              <a:rPr lang="en-US" sz="7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7500">
                <a:solidFill>
                  <a:srgbClr val="625E5E"/>
                </a:solidFill>
                <a:latin typeface="Poppins"/>
                <a:ea typeface="Poppins"/>
                <a:cs typeface="Poppins"/>
                <a:sym typeface="Poppins"/>
              </a:rPr>
              <a:t>CCOUNTS FOR THE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778551" y="5721443"/>
            <a:ext cx="11372202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5"/>
              </a:lnSpc>
            </a:pPr>
            <a:r>
              <a:rPr lang="en-US" sz="7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</a:t>
            </a:r>
            <a:r>
              <a:rPr lang="en-US" sz="7500">
                <a:solidFill>
                  <a:srgbClr val="625E5E"/>
                </a:solidFill>
                <a:latin typeface="Poppins"/>
                <a:ea typeface="Poppins"/>
                <a:cs typeface="Poppins"/>
                <a:sym typeface="Poppins"/>
              </a:rPr>
              <a:t>ODGING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778551" y="6957001"/>
            <a:ext cx="11372202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5"/>
              </a:lnSpc>
            </a:pPr>
            <a:r>
              <a:rPr lang="en-US" sz="7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7500">
                <a:solidFill>
                  <a:srgbClr val="625E5E"/>
                </a:solidFill>
                <a:latin typeface="Poppins"/>
                <a:ea typeface="Poppins"/>
                <a:cs typeface="Poppins"/>
                <a:sym typeface="Poppins"/>
              </a:rPr>
              <a:t>NDUSTRY</a:t>
            </a:r>
          </a:p>
        </p:txBody>
      </p: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2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41304" y="6312802"/>
            <a:ext cx="9646696" cy="3974198"/>
          </a:xfrm>
          <a:custGeom>
            <a:avLst/>
            <a:gdLst/>
            <a:ahLst/>
            <a:cxnLst/>
            <a:rect r="r" b="b" t="t" l="l"/>
            <a:pathLst>
              <a:path h="3974198" w="9646696">
                <a:moveTo>
                  <a:pt x="0" y="0"/>
                </a:moveTo>
                <a:lnTo>
                  <a:pt x="9646696" y="0"/>
                </a:lnTo>
                <a:lnTo>
                  <a:pt x="9646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18" t="-6637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-5400000">
            <a:off x="10457818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10287000" y="6708914"/>
                </a:moveTo>
                <a:lnTo>
                  <a:pt x="0" y="6708914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6708914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144000" y="1461902"/>
            <a:ext cx="7152866" cy="7152866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4906" t="0" r="-24906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780935" y="2969871"/>
            <a:ext cx="7670120" cy="635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 spc="159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USALI is </a:t>
            </a:r>
            <a:r>
              <a:rPr lang="en-US" sz="3999" spc="159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hotel accounting’s global standard.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 spc="159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Has </a:t>
            </a:r>
            <a:r>
              <a:rPr lang="en-US" sz="3999" spc="159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GAAP &amp; IFRS as foundations—but hospitality specific</a:t>
            </a:r>
          </a:p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“All financial reporting shall comply with the latest edition of USALI.”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80935" y="1670024"/>
            <a:ext cx="7824647" cy="1414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65"/>
              </a:lnSpc>
            </a:pPr>
            <a:r>
              <a:rPr lang="en-US" sz="9500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WHAT IS IT?</a:t>
            </a:r>
          </a:p>
        </p:txBody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2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41304" y="6312802"/>
            <a:ext cx="9646696" cy="3974198"/>
          </a:xfrm>
          <a:custGeom>
            <a:avLst/>
            <a:gdLst/>
            <a:ahLst/>
            <a:cxnLst/>
            <a:rect r="r" b="b" t="t" l="l"/>
            <a:pathLst>
              <a:path h="3974198" w="9646696">
                <a:moveTo>
                  <a:pt x="0" y="0"/>
                </a:moveTo>
                <a:lnTo>
                  <a:pt x="9646696" y="0"/>
                </a:lnTo>
                <a:lnTo>
                  <a:pt x="9646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18" t="-6637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-5400000">
            <a:off x="10457818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10287000" y="6708914"/>
                </a:moveTo>
                <a:lnTo>
                  <a:pt x="0" y="6708914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6708914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144000" y="1461902"/>
            <a:ext cx="7152866" cy="7152866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780935" y="3565135"/>
            <a:ext cx="7670120" cy="283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spc="159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USALI shows up in hotel management agreements, franchise </a:t>
            </a:r>
            <a:r>
              <a:rPr lang="en-US" sz="3999" spc="159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contracts, leases, and even loan covenants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80935" y="1670024"/>
            <a:ext cx="7824647" cy="1414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65"/>
              </a:lnSpc>
            </a:pPr>
            <a:r>
              <a:rPr lang="en-US" sz="9500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LEGAL SIDE</a:t>
            </a:r>
          </a:p>
        </p:txBody>
      </p:sp>
    </p:spTree>
  </p:cSld>
  <p:clrMapOvr>
    <a:masterClrMapping/>
  </p:clrMapOvr>
  <p:transition spd="slow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2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1789043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0" y="0"/>
                </a:moveTo>
                <a:lnTo>
                  <a:pt x="10287000" y="0"/>
                </a:lnTo>
                <a:lnTo>
                  <a:pt x="10287000" y="6708914"/>
                </a:lnTo>
                <a:lnTo>
                  <a:pt x="0" y="6708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641304" y="6312802"/>
            <a:ext cx="9646696" cy="3974198"/>
          </a:xfrm>
          <a:custGeom>
            <a:avLst/>
            <a:gdLst/>
            <a:ahLst/>
            <a:cxnLst/>
            <a:rect r="r" b="b" t="t" l="l"/>
            <a:pathLst>
              <a:path h="3974198" w="9646696">
                <a:moveTo>
                  <a:pt x="0" y="0"/>
                </a:moveTo>
                <a:lnTo>
                  <a:pt x="9646696" y="0"/>
                </a:lnTo>
                <a:lnTo>
                  <a:pt x="9646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418" t="-6637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81354" y="1672231"/>
            <a:ext cx="7152866" cy="7152866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4799" t="0" r="-18751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7854960" y="2524591"/>
            <a:ext cx="6541284" cy="1414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0165"/>
              </a:lnSpc>
            </a:pPr>
            <a:r>
              <a:rPr lang="en-US" sz="9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HFTP NEWS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854960" y="4264052"/>
            <a:ext cx="7294840" cy="424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spc="15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 Octob</a:t>
            </a:r>
            <a:r>
              <a:rPr lang="en-US" sz="3999" spc="15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er 2018, the Hospitality Financial and Technology Professionals (HFTP) purchased the copyright to the USALI.</a:t>
            </a:r>
          </a:p>
          <a:p>
            <a:pPr algn="l">
              <a:lnSpc>
                <a:spcPts val="5599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2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1789043" y="1789043"/>
            <a:ext cx="10287000" cy="6708913"/>
          </a:xfrm>
          <a:custGeom>
            <a:avLst/>
            <a:gdLst/>
            <a:ahLst/>
            <a:cxnLst/>
            <a:rect r="r" b="b" t="t" l="l"/>
            <a:pathLst>
              <a:path h="6708913" w="10287000">
                <a:moveTo>
                  <a:pt x="0" y="0"/>
                </a:moveTo>
                <a:lnTo>
                  <a:pt x="10287000" y="0"/>
                </a:lnTo>
                <a:lnTo>
                  <a:pt x="10287000" y="6708914"/>
                </a:lnTo>
                <a:lnTo>
                  <a:pt x="0" y="6708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641304" y="6312802"/>
            <a:ext cx="9646696" cy="3974198"/>
          </a:xfrm>
          <a:custGeom>
            <a:avLst/>
            <a:gdLst/>
            <a:ahLst/>
            <a:cxnLst/>
            <a:rect r="r" b="b" t="t" l="l"/>
            <a:pathLst>
              <a:path h="3974198" w="9646696">
                <a:moveTo>
                  <a:pt x="0" y="0"/>
                </a:moveTo>
                <a:lnTo>
                  <a:pt x="9646696" y="0"/>
                </a:lnTo>
                <a:lnTo>
                  <a:pt x="9646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418" t="-6637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26603" y="1307375"/>
            <a:ext cx="7152866" cy="7152866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7719" t="0" r="-37719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8162037" y="3657862"/>
            <a:ext cx="7294840" cy="424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First publis</a:t>
            </a:r>
            <a:r>
              <a:rPr lang="en-US" sz="3999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hed in 1926, the publication aimed to provide hotel stakeholders with operational data relevant to the lodging industry.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570328" y="1962362"/>
            <a:ext cx="5040164" cy="1414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65"/>
              </a:lnSpc>
            </a:pPr>
            <a:r>
              <a:rPr lang="en-US" sz="9500">
                <a:solidFill>
                  <a:srgbClr val="194164"/>
                </a:solidFill>
                <a:latin typeface="Poppins"/>
                <a:ea typeface="Poppins"/>
                <a:cs typeface="Poppins"/>
                <a:sym typeface="Poppins"/>
              </a:rPr>
              <a:t>HISTORY</a:t>
            </a:r>
          </a:p>
        </p:txBody>
      </p:sp>
    </p:spTree>
  </p:cSld>
  <p:clrMapOvr>
    <a:masterClrMapping/>
  </p:clrMapOvr>
  <p:transition spd="slow">
    <p:push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2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41304" y="6312802"/>
            <a:ext cx="9646696" cy="3974198"/>
          </a:xfrm>
          <a:custGeom>
            <a:avLst/>
            <a:gdLst/>
            <a:ahLst/>
            <a:cxnLst/>
            <a:rect r="r" b="b" t="t" l="l"/>
            <a:pathLst>
              <a:path h="3974198" w="9646696">
                <a:moveTo>
                  <a:pt x="0" y="0"/>
                </a:moveTo>
                <a:lnTo>
                  <a:pt x="9646696" y="0"/>
                </a:lnTo>
                <a:lnTo>
                  <a:pt x="9646696" y="3974198"/>
                </a:lnTo>
                <a:lnTo>
                  <a:pt x="0" y="3974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18" t="-6637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595121" y="1644162"/>
            <a:ext cx="27377895" cy="7614138"/>
            <a:chOff x="0" y="0"/>
            <a:chExt cx="1461278" cy="406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61278" cy="406400"/>
            </a:xfrm>
            <a:custGeom>
              <a:avLst/>
              <a:gdLst/>
              <a:ahLst/>
              <a:cxnLst/>
              <a:rect r="r" b="b" t="t" l="l"/>
              <a:pathLst>
                <a:path h="406400" w="1461278">
                  <a:moveTo>
                    <a:pt x="1258078" y="0"/>
                  </a:moveTo>
                  <a:cubicBezTo>
                    <a:pt x="1370303" y="0"/>
                    <a:pt x="1461278" y="90976"/>
                    <a:pt x="1461278" y="203200"/>
                  </a:cubicBezTo>
                  <a:cubicBezTo>
                    <a:pt x="1461278" y="315424"/>
                    <a:pt x="1370303" y="406400"/>
                    <a:pt x="12580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F2E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28575"/>
              <a:ext cx="1461278" cy="377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1558437"/>
            <a:ext cx="4663215" cy="1304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600"/>
              </a:lnSpc>
              <a:spcBef>
                <a:spcPct val="0"/>
              </a:spcBef>
            </a:pPr>
            <a:r>
              <a:rPr lang="en-US" sz="8000" spc="32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TIMELINE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0" y="2863362"/>
            <a:ext cx="14928015" cy="6006539"/>
          </a:xfrm>
          <a:custGeom>
            <a:avLst/>
            <a:gdLst/>
            <a:ahLst/>
            <a:cxnLst/>
            <a:rect r="r" b="b" t="t" l="l"/>
            <a:pathLst>
              <a:path h="6006539" w="14928015">
                <a:moveTo>
                  <a:pt x="0" y="0"/>
                </a:moveTo>
                <a:lnTo>
                  <a:pt x="14928015" y="0"/>
                </a:lnTo>
                <a:lnTo>
                  <a:pt x="14928015" y="6006538"/>
                </a:lnTo>
                <a:lnTo>
                  <a:pt x="0" y="60065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DAGzG9KnqGk</dc:identifier>
  <dcterms:modified xsi:type="dcterms:W3CDTF">2011-08-01T06:04:30Z</dcterms:modified>
  <cp:revision>1</cp:revision>
  <dc:title>Uniform System of accounts for the lodging industry</dc:title>
</cp:coreProperties>
</file>