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9" r:id="rId2"/>
    <p:sldId id="257" r:id="rId3"/>
    <p:sldId id="280" r:id="rId4"/>
    <p:sldId id="258" r:id="rId5"/>
    <p:sldId id="260" r:id="rId6"/>
    <p:sldId id="261" r:id="rId7"/>
    <p:sldId id="281" r:id="rId8"/>
    <p:sldId id="282" r:id="rId9"/>
    <p:sldId id="286" r:id="rId10"/>
    <p:sldId id="262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63" r:id="rId20"/>
    <p:sldId id="295" r:id="rId21"/>
    <p:sldId id="296" r:id="rId22"/>
    <p:sldId id="297" r:id="rId23"/>
    <p:sldId id="298" r:id="rId24"/>
    <p:sldId id="300" r:id="rId25"/>
    <p:sldId id="265" r:id="rId26"/>
    <p:sldId id="301" r:id="rId27"/>
    <p:sldId id="302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1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1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FF324-369B-43E7-B510-C7467181DCE8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50826-4664-4DF2-AFA9-40A50D3E1D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liance-seminars.com/post/types-of-compliance-audits-every-auditor-must-know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936386"/>
          </a:xfrm>
        </p:spPr>
        <p:txBody>
          <a:bodyPr>
            <a:normAutofit/>
          </a:bodyPr>
          <a:lstStyle/>
          <a:p>
            <a:r>
              <a:rPr lang="en-US" dirty="0"/>
              <a:t>Top Employment Issues in the Hotel and Hospitality Sector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Andria L. Ryan and Justin Braigel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 dirty="0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May 13 - 14, 2026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C4B1FD-05F7-FD8C-6791-9CA682B11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Wage and Hour Compliance</a:t>
            </a:r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C065-5071-C27C-E545-E4805FA9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DC48D-DF2D-2CC7-8295-BB6AB9DBE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pay all non-exempt employees the minimum wage ($7.25/hr.).</a:t>
            </a:r>
          </a:p>
          <a:p>
            <a:r>
              <a:rPr lang="en-US" dirty="0"/>
              <a:t>Must pay overtime (1.5 x the regular rate) for all hours over 40 in a workweek.</a:t>
            </a:r>
          </a:p>
          <a:p>
            <a:r>
              <a:rPr lang="en-US" dirty="0"/>
              <a:t>Must keep an accurate record of all “hours worked.”</a:t>
            </a:r>
          </a:p>
          <a:p>
            <a:r>
              <a:rPr lang="en-US" dirty="0"/>
              <a:t>Cannot employ “minors” in certain positions or work certain hours.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75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DC700-E599-77B7-6C55-344EF8DA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Five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32439-FB47-0E19-AF45-259893415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4375" cy="4351338"/>
          </a:xfrm>
        </p:spPr>
        <p:txBody>
          <a:bodyPr/>
          <a:lstStyle/>
          <a:p>
            <a:r>
              <a:rPr lang="en-US" dirty="0"/>
              <a:t>Tip Credit/Tip Pooling</a:t>
            </a:r>
          </a:p>
          <a:p>
            <a:r>
              <a:rPr lang="en-US" dirty="0"/>
              <a:t>Child Labor</a:t>
            </a:r>
          </a:p>
          <a:p>
            <a:r>
              <a:rPr lang="en-US" dirty="0"/>
              <a:t>Meal and Rest Breaks</a:t>
            </a:r>
          </a:p>
          <a:p>
            <a:r>
              <a:rPr lang="en-US" dirty="0"/>
              <a:t>Off-The-Clock Work</a:t>
            </a:r>
          </a:p>
          <a:p>
            <a:r>
              <a:rPr lang="en-US" dirty="0"/>
              <a:t>Overtime Exemptions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9EAE9-34BB-C5D3-082E-1F5582EC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422" y="2119312"/>
            <a:ext cx="3060028" cy="35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87E7-4E80-07F6-CDE8-3EBAE7FC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5158-E667-E6B1-F0F6-E327537B3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6400" cy="4351338"/>
          </a:xfrm>
        </p:spPr>
        <p:txBody>
          <a:bodyPr/>
          <a:lstStyle/>
          <a:p>
            <a:r>
              <a:rPr lang="en-US" dirty="0"/>
              <a:t>Under federal law – may take tip credit of $2.13/hour</a:t>
            </a:r>
          </a:p>
          <a:p>
            <a:r>
              <a:rPr lang="en-US" dirty="0"/>
              <a:t>Check state law</a:t>
            </a:r>
          </a:p>
          <a:p>
            <a:r>
              <a:rPr lang="en-US" dirty="0"/>
              <a:t>Must have notice proper tip credit in writing.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AAABB104-F205-B09C-4E16-7B89FD332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-5" r="31391" b="5"/>
          <a:stretch>
            <a:fillRect/>
          </a:stretch>
        </p:blipFill>
        <p:spPr>
          <a:xfrm>
            <a:off x="7905750" y="2119352"/>
            <a:ext cx="3278188" cy="37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8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47D1-EFAE-6CCB-4257-86E224384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Pooling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95A5C-5BC3-64B3-F03C-BE0D5807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7475" cy="4351338"/>
          </a:xfrm>
        </p:spPr>
        <p:txBody>
          <a:bodyPr/>
          <a:lstStyle/>
          <a:p>
            <a:r>
              <a:rPr lang="en-US" dirty="0"/>
              <a:t>Ensure managers/supervisors stay out of the tip pool</a:t>
            </a:r>
          </a:p>
          <a:p>
            <a:r>
              <a:rPr lang="en-US" dirty="0"/>
              <a:t>Implement a clear tip pool policy</a:t>
            </a:r>
          </a:p>
          <a:p>
            <a:r>
              <a:rPr lang="en-US" dirty="0"/>
              <a:t>Train management and staff on tip pooling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BFF5C-8509-68F9-A2BB-533632776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2120444"/>
            <a:ext cx="3278725" cy="37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6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EA97-0747-F685-044D-64BFA9B0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AC5AC-DF13-F04C-2FB4-33BFBA6A9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Keep records on employee ages </a:t>
            </a:r>
          </a:p>
          <a:p>
            <a:r>
              <a:rPr lang="en-US" dirty="0"/>
              <a:t>Audit time records and duties of minor workers</a:t>
            </a:r>
          </a:p>
          <a:p>
            <a:r>
              <a:rPr lang="en-US" dirty="0"/>
              <a:t>Implement strict policies</a:t>
            </a:r>
          </a:p>
          <a:p>
            <a:r>
              <a:rPr lang="en-US" dirty="0"/>
              <a:t>Train everyone on the policies</a:t>
            </a:r>
          </a:p>
          <a:p>
            <a:r>
              <a:rPr lang="en-US" dirty="0"/>
              <a:t>Set up fail safes to ensure no one is working outside of hours permitted and performing hazardous duties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2B0FF-B921-2E07-5B33-A0D1D967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775" y="2143479"/>
            <a:ext cx="3383500" cy="38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6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5C85-2692-9807-70DA-E087F4D63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Meal and Rest Periods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361EB-A8AE-0341-6B88-5CF15F71F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8450" cy="4351338"/>
          </a:xfrm>
        </p:spPr>
        <p:txBody>
          <a:bodyPr/>
          <a:lstStyle/>
          <a:p>
            <a:r>
              <a:rPr lang="en-US" dirty="0"/>
              <a:t>Federal law does not require (except for lactation)</a:t>
            </a:r>
          </a:p>
          <a:p>
            <a:r>
              <a:rPr lang="en-US" dirty="0"/>
              <a:t>Check state law</a:t>
            </a:r>
          </a:p>
          <a:p>
            <a:r>
              <a:rPr lang="en-US" dirty="0"/>
              <a:t>Develop a Policy</a:t>
            </a:r>
          </a:p>
          <a:p>
            <a:r>
              <a:rPr lang="en-US" dirty="0"/>
              <a:t>Do not use auto-deductions</a:t>
            </a:r>
          </a:p>
          <a:p>
            <a:r>
              <a:rPr lang="en-US" dirty="0"/>
              <a:t>Implement policy putting the burden on the employee to acknowledge missed breaks</a:t>
            </a:r>
          </a:p>
          <a:p>
            <a:endParaRPr lang="en-US" dirty="0"/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DD194294-9304-2B5F-9D78-77ED2C6AC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137" r="27137"/>
          <a:stretch/>
        </p:blipFill>
        <p:spPr>
          <a:xfrm>
            <a:off x="7486650" y="1909763"/>
            <a:ext cx="3419475" cy="392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3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972D-F564-AA1D-4A46-8DB5A5B8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the Clock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7E679-6EBA-9EFB-1D3A-F8CE0F4C8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2226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Develop a policy prohibiting off-the-clock work and manner to report time.</a:t>
            </a:r>
          </a:p>
          <a:p>
            <a:r>
              <a:rPr lang="en-US" dirty="0"/>
              <a:t>Be mindful of after-hours message and communication (WhatsApp, Slack, etc.)</a:t>
            </a:r>
          </a:p>
          <a:p>
            <a:r>
              <a:rPr lang="en-US" dirty="0"/>
              <a:t>Audit regularly and train managers.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860F4-6D9E-B2C3-4787-1EB74D783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2406699"/>
            <a:ext cx="3905861" cy="31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3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F1053-7D04-C567-7049-48B87FD5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Overtime Exemptions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64943-90BC-C196-1631-F54497657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6075" cy="4351338"/>
          </a:xfrm>
        </p:spPr>
        <p:txBody>
          <a:bodyPr/>
          <a:lstStyle/>
          <a:p>
            <a:r>
              <a:rPr lang="en-US" dirty="0"/>
              <a:t>Salary basis test = $684 per week</a:t>
            </a:r>
          </a:p>
          <a:p>
            <a:r>
              <a:rPr lang="en-US" dirty="0"/>
              <a:t>Duties Tests</a:t>
            </a:r>
          </a:p>
          <a:p>
            <a:pPr lvl="1"/>
            <a:r>
              <a:rPr lang="en-US" dirty="0"/>
              <a:t>Administrative </a:t>
            </a:r>
          </a:p>
          <a:p>
            <a:pPr lvl="1"/>
            <a:r>
              <a:rPr lang="en-US" dirty="0"/>
              <a:t>Executive</a:t>
            </a:r>
          </a:p>
          <a:p>
            <a:pPr lvl="1"/>
            <a:r>
              <a:rPr lang="en-US" dirty="0"/>
              <a:t>Professional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F44C3-8981-37BA-8D92-D3754C205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926" y="2066924"/>
            <a:ext cx="3242674" cy="37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1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C69D9-C0C7-4AD6-2A31-3160381A4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ICE/Business Immigration Issues</a:t>
            </a:r>
          </a:p>
        </p:txBody>
      </p:sp>
    </p:spTree>
    <p:extLst>
      <p:ext uri="{BB962C8B-B14F-4D97-AF65-F5344CB8AC3E}">
        <p14:creationId xmlns:p14="http://schemas.microsoft.com/office/powerpoint/2010/main" val="79483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Justin Braigel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pc="190" dirty="0"/>
              <a:t>General Counsel, Legislative Director, Texas Hotel &amp; Lodging Association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Represents over 6,000 hotel business.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Focus on all aspects of hotel operations.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Provides governmental affairs advocacy for the Texas hotel industry.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/>
              <a:t>Austin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3E03A9C-0028-4CFA-2831-9245FA0659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546" r="7546"/>
          <a:stretch>
            <a:fillRect/>
          </a:stretch>
        </p:blipFill>
        <p:spPr>
          <a:xfrm>
            <a:off x="0" y="0"/>
            <a:ext cx="582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D8B9-2744-4021-0389-65BFE7BB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OBBB Act =Boosted ICE Budget = Increased Immigration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9928-949B-F48A-05A0-1E0610C7B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755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ICE’s annual budget has tripled to nearly $30 billion for enforcement and deportation operations, with a total of about $170 billion allocated over the next decade for immigration enforcement and border security.</a:t>
            </a:r>
          </a:p>
          <a:p>
            <a:endParaRPr lang="en-US" dirty="0"/>
          </a:p>
          <a:p>
            <a:r>
              <a:rPr lang="en-US" i="1" dirty="0"/>
              <a:t>Impact on Employers</a:t>
            </a:r>
          </a:p>
          <a:p>
            <a:pPr lvl="1"/>
            <a:r>
              <a:rPr lang="en-US" dirty="0"/>
              <a:t>ICE continues to ramp up workplace activities, including audits, I-9 inspections, and worksite raids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08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06F4-21F4-7D5F-2FFD-DA2C7BB0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ICE Be At The Worksite?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Raids vs. Audits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D0C04-A622-66BD-ACDB-3E9984C0C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ICE may come to the worksite to: </a:t>
            </a:r>
          </a:p>
          <a:p>
            <a:endParaRPr lang="en-US" dirty="0"/>
          </a:p>
          <a:p>
            <a:pPr lvl="1"/>
            <a:r>
              <a:rPr lang="en-US" dirty="0"/>
              <a:t>Start an I-9 audit (Document will be called “Notice of Inspection”);</a:t>
            </a:r>
          </a:p>
          <a:p>
            <a:endParaRPr lang="en-US" dirty="0"/>
          </a:p>
          <a:p>
            <a:pPr lvl="1"/>
            <a:r>
              <a:rPr lang="en-US" dirty="0"/>
              <a:t>Workplace raid – </a:t>
            </a:r>
            <a:r>
              <a:rPr lang="en-US" dirty="0">
                <a:solidFill>
                  <a:srgbClr val="FF0000"/>
                </a:solidFill>
              </a:rPr>
              <a:t>must have a judicial warrant</a:t>
            </a:r>
            <a:r>
              <a:rPr lang="en-US" dirty="0"/>
              <a:t>;</a:t>
            </a:r>
          </a:p>
          <a:p>
            <a:endParaRPr lang="en-US" dirty="0"/>
          </a:p>
          <a:p>
            <a:pPr lvl="1"/>
            <a:r>
              <a:rPr lang="en-US" dirty="0"/>
              <a:t>Detain a specific person – </a:t>
            </a:r>
            <a:r>
              <a:rPr lang="en-US" dirty="0">
                <a:solidFill>
                  <a:srgbClr val="FF0000"/>
                </a:solidFill>
              </a:rPr>
              <a:t>must have a judicial warrant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5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F50D-D14A-F20B-1298-097145B0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Protections Are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163A8-1ED6-A31C-E558-D5EE6EA54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Employers and employees have rights under law, regardless of status</a:t>
            </a:r>
          </a:p>
          <a:p>
            <a:pPr lvl="1"/>
            <a:r>
              <a:rPr lang="en-US" dirty="0"/>
              <a:t>4th Amendment – protects against unreasonable searches and seizures</a:t>
            </a:r>
          </a:p>
          <a:p>
            <a:pPr lvl="1"/>
            <a:r>
              <a:rPr lang="en-US" dirty="0"/>
              <a:t>5th Amendment – right to remain silent</a:t>
            </a:r>
          </a:p>
          <a:p>
            <a:r>
              <a:rPr lang="en-US" b="1" dirty="0"/>
              <a:t>Worksite Raids </a:t>
            </a:r>
            <a:r>
              <a:rPr lang="en-US" dirty="0"/>
              <a:t>must be accompanied by a Judicial Warrant signed by a judge and give a specific scope of search and seizure.</a:t>
            </a:r>
          </a:p>
          <a:p>
            <a:r>
              <a:rPr lang="en-US" b="1" dirty="0"/>
              <a:t>Warrants</a:t>
            </a:r>
          </a:p>
          <a:p>
            <a:pPr lvl="1"/>
            <a:r>
              <a:rPr lang="en-US" dirty="0"/>
              <a:t>An administrative warrant authorizes an ICE agent to make an arrest or seizure, but not to search</a:t>
            </a:r>
          </a:p>
          <a:p>
            <a:pPr lvl="1"/>
            <a:r>
              <a:rPr lang="en-US" dirty="0"/>
              <a:t>An ICE warrant does not authorize an ICE agent to enter a </a:t>
            </a:r>
            <a:r>
              <a:rPr lang="en-US" b="1" u="sng" dirty="0"/>
              <a:t>private</a:t>
            </a:r>
            <a:r>
              <a:rPr lang="en-US" dirty="0"/>
              <a:t> space or home without consent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92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2456-1DC7-4E1A-9683-68DC4A57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A2484-6939-0727-8A9D-1E3960324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Immigration Point Person</a:t>
            </a:r>
          </a:p>
          <a:p>
            <a:pPr lvl="1"/>
            <a:r>
              <a:rPr lang="en-US" dirty="0"/>
              <a:t>Assign a manager as the primary contact for all DHS/ICE/CBP correspondence.</a:t>
            </a:r>
          </a:p>
          <a:p>
            <a:pPr lvl="1"/>
            <a:r>
              <a:rPr lang="en-US" dirty="0"/>
              <a:t>Ensure all employees are aware of who this person is and how to contact them.</a:t>
            </a:r>
          </a:p>
          <a:p>
            <a:r>
              <a:rPr lang="en-US" b="1" dirty="0"/>
              <a:t>Employee Awareness and Communication</a:t>
            </a:r>
          </a:p>
          <a:p>
            <a:pPr lvl="1"/>
            <a:r>
              <a:rPr lang="en-US" dirty="0"/>
              <a:t>Train employees to immediately notify the Immigration Point Person in case of any contact from DHS/ICE/CBP.</a:t>
            </a:r>
          </a:p>
          <a:p>
            <a:r>
              <a:rPr lang="en-US" b="1" dirty="0"/>
              <a:t>Workplace Signage and Access Control</a:t>
            </a:r>
          </a:p>
          <a:p>
            <a:pPr lvl="1"/>
            <a:r>
              <a:rPr lang="en-US" dirty="0"/>
              <a:t>Ensure proper signage is displayed on all private and non-public workspaces.</a:t>
            </a:r>
          </a:p>
          <a:p>
            <a:pPr lvl="1"/>
            <a:r>
              <a:rPr lang="en-US" dirty="0"/>
              <a:t>Restrict unauthorized access to non-public areas unless legally required.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764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44F9-1265-AB68-D2B8-BC60E77B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and 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C6989-9E1C-F4AD-348C-95DE1C61A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Reputation management is critical:</a:t>
            </a:r>
          </a:p>
          <a:p>
            <a:pPr lvl="1"/>
            <a:r>
              <a:rPr lang="en-US" dirty="0"/>
              <a:t>Governmental relations</a:t>
            </a:r>
          </a:p>
          <a:p>
            <a:pPr lvl="1"/>
            <a:r>
              <a:rPr lang="en-US" dirty="0"/>
              <a:t>Employee relations</a:t>
            </a:r>
          </a:p>
          <a:p>
            <a:pPr lvl="1"/>
            <a:r>
              <a:rPr lang="en-US" dirty="0"/>
              <a:t>Customer perception</a:t>
            </a:r>
          </a:p>
          <a:p>
            <a:pPr lvl="1"/>
            <a:r>
              <a:rPr lang="en-US" dirty="0"/>
              <a:t>Retaliation concerns</a:t>
            </a:r>
          </a:p>
          <a:p>
            <a:pPr lvl="1"/>
            <a:r>
              <a:rPr lang="en-US" dirty="0"/>
              <a:t>Contract issues</a:t>
            </a:r>
          </a:p>
        </p:txBody>
      </p:sp>
      <p:pic>
        <p:nvPicPr>
          <p:cNvPr id="4" name="Picture 2" descr="Budget Hotels Become an Immigration Battleground for ICE Protests - The New  York Times">
            <a:extLst>
              <a:ext uri="{FF2B5EF4-FFF2-40B4-BE49-F238E27FC236}">
                <a16:creationId xmlns:a16="http://schemas.microsoft.com/office/drawing/2014/main" id="{AE4CED3A-6965-8AA3-E735-692D35C7D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36" y="1880394"/>
            <a:ext cx="297894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eople Protest Ice Outside Hyatt Regency Editorial Stock Photo - Stock  Image | Shutterstock Editorial">
            <a:extLst>
              <a:ext uri="{FF2B5EF4-FFF2-40B4-BE49-F238E27FC236}">
                <a16:creationId xmlns:a16="http://schemas.microsoft.com/office/drawing/2014/main" id="{29AE4681-8EA0-94C9-282E-4FE3C6D6C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20" y="4321424"/>
            <a:ext cx="2978945" cy="19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34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FE3613-FFF7-5A49-BBB2-52F7D6811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Firearms</a:t>
            </a:r>
          </a:p>
        </p:txBody>
      </p:sp>
    </p:spTree>
    <p:extLst>
      <p:ext uri="{BB962C8B-B14F-4D97-AF65-F5344CB8AC3E}">
        <p14:creationId xmlns:p14="http://schemas.microsoft.com/office/powerpoint/2010/main" val="296826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31F1-DC47-28D9-2F6A-64F2D47D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Firearms Policies: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A62BF-E539-A9DE-1245-2716C7538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512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Have a workplace weapons policy.</a:t>
            </a:r>
          </a:p>
          <a:p>
            <a:r>
              <a:rPr lang="en-US" dirty="0"/>
              <a:t>Know state law: Some states limit where employees can store firearms or require employers to provide storage solutions for employees.</a:t>
            </a:r>
          </a:p>
          <a:p>
            <a:r>
              <a:rPr lang="en-US" dirty="0"/>
              <a:t>Be consistent.</a:t>
            </a:r>
          </a:p>
          <a:p>
            <a:r>
              <a:rPr lang="en-US" dirty="0"/>
              <a:t>Special exceptions for licensed private security personnel and contractors (maybe).</a:t>
            </a:r>
          </a:p>
          <a:p>
            <a:r>
              <a:rPr lang="en-US" dirty="0"/>
              <a:t>Be sensitive to employees dealing with domestic violence.</a:t>
            </a:r>
          </a:p>
          <a:p>
            <a:endParaRPr lang="en-US" dirty="0"/>
          </a:p>
        </p:txBody>
      </p:sp>
      <p:pic>
        <p:nvPicPr>
          <p:cNvPr id="4" name="Picture 2" descr="Deep Cover Ultra Concealment Holster">
            <a:extLst>
              <a:ext uri="{FF2B5EF4-FFF2-40B4-BE49-F238E27FC236}">
                <a16:creationId xmlns:a16="http://schemas.microsoft.com/office/drawing/2014/main" id="{B88FE5B4-7B7D-3C7E-97FC-A47A810A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68" y="2721088"/>
            <a:ext cx="3788886" cy="25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79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FFC4-983F-E92F-CEB5-4A72F325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Firearms Policies: Guests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BD8C-3C69-0DDB-DE2C-2B5293EAA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85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Know state law: </a:t>
            </a:r>
          </a:p>
          <a:p>
            <a:pPr lvl="1"/>
            <a:r>
              <a:rPr lang="en-US" dirty="0"/>
              <a:t>Some states limit what polices establishments can implement regarding restricting firearms. </a:t>
            </a:r>
          </a:p>
          <a:p>
            <a:pPr lvl="1"/>
            <a:r>
              <a:rPr lang="en-US" dirty="0"/>
              <a:t>May also include LEOs.</a:t>
            </a:r>
          </a:p>
          <a:p>
            <a:r>
              <a:rPr lang="en-US" dirty="0"/>
              <a:t>Know signage requirements, disclosure requirements, etc.</a:t>
            </a:r>
          </a:p>
          <a:p>
            <a:r>
              <a:rPr lang="en-US" dirty="0"/>
              <a:t>Alcoholic beverage service areas may control the issue.</a:t>
            </a:r>
          </a:p>
          <a:p>
            <a:r>
              <a:rPr lang="en-US" dirty="0"/>
              <a:t>Have an internal policy with how to deal with mislaid and found firearms.</a:t>
            </a:r>
          </a:p>
          <a:p>
            <a:r>
              <a:rPr lang="en-US" dirty="0"/>
              <a:t>Consider having a designated employee or employees trained to handle, secure, and safeguard firearms.</a:t>
            </a:r>
          </a:p>
          <a:p>
            <a:r>
              <a:rPr lang="en-US" dirty="0"/>
              <a:t>Train, train, train employees.</a:t>
            </a:r>
          </a:p>
          <a:p>
            <a:endParaRPr lang="en-US" dirty="0"/>
          </a:p>
        </p:txBody>
      </p:sp>
      <p:pic>
        <p:nvPicPr>
          <p:cNvPr id="4" name="Picture 4" descr="Night Stand, hidden storage, gun storage, end table, side table, entry,  secret, sofa table, custom - Primary color: English chestnut">
            <a:extLst>
              <a:ext uri="{FF2B5EF4-FFF2-40B4-BE49-F238E27FC236}">
                <a16:creationId xmlns:a16="http://schemas.microsoft.com/office/drawing/2014/main" id="{9BD78D29-BAE7-D6F6-FB6B-14B100BA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82" y="2124725"/>
            <a:ext cx="2688649" cy="358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3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Andria L. Ryan</a:t>
            </a:r>
          </a:p>
          <a:p>
            <a:r>
              <a:rPr lang="en-US" dirty="0"/>
              <a:t>Fisher Phillips LLP</a:t>
            </a:r>
          </a:p>
          <a:p>
            <a:r>
              <a:rPr lang="en-US" dirty="0"/>
              <a:t>Justin Braigel</a:t>
            </a:r>
          </a:p>
          <a:p>
            <a:r>
              <a:rPr lang="en-US" dirty="0"/>
              <a:t>Texas Hotel and Lodging Association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F1AEF4B-69A9-8AEF-94D7-002337A23C6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3740" r="3740"/>
          <a:stretch/>
        </p:blipFill>
        <p:spPr>
          <a:xfrm>
            <a:off x="2736646" y="1178413"/>
            <a:ext cx="2719138" cy="204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1015C-564D-F4A3-A935-F2A5BE974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71" y="1752308"/>
            <a:ext cx="4906212" cy="11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9EB12-707F-06B0-14D6-7B92DEE3A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5198-7CD7-474D-1CCC-98B36D390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Andria L. Ryan </a:t>
            </a:r>
          </a:p>
        </p:txBody>
      </p:sp>
      <p:pic>
        <p:nvPicPr>
          <p:cNvPr id="10" name="Picture Placeholder 9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A8AEF3A8-188D-3960-49F0-028657B20E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b="7937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041A0D30-DB93-5917-323F-51AA5224E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pc="190" dirty="0"/>
              <a:t>Fisher Phillips LLP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5FE1FE-3A86-B9D9-1032-264AC621B09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Co-chair Firm’s Hospitality Business Practice Group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B32F6-B18D-01D2-7F4A-908C86C53070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Firm’s Assistant General Counsel for Employment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B54F37-0B0C-381C-4F97-D7379BB8C42B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Member – “Hotel Hogs” Motorcycle “Gang”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86BF6F-435C-3027-2589-C7E8A1DD89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/>
              <a:t>Atlanta</a:t>
            </a:r>
          </a:p>
        </p:txBody>
      </p:sp>
    </p:spTree>
    <p:extLst>
      <p:ext uri="{BB962C8B-B14F-4D97-AF65-F5344CB8AC3E}">
        <p14:creationId xmlns:p14="http://schemas.microsoft.com/office/powerpoint/2010/main" val="2412961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5E71E8-8131-8555-96CB-FDED4E9DA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Accommodations</a:t>
            </a:r>
          </a:p>
        </p:txBody>
      </p:sp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Helvetica" panose="020B0604020202020204" pitchFamily="34" charset="0"/>
              </a:rPr>
              <a:t>Accommodation Obligations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US" sz="3000" dirty="0">
                <a:solidFill>
                  <a:schemeClr val="bg1"/>
                </a:solidFill>
                <a:ea typeface="Cambria" panose="02040503050406030204" pitchFamily="18" charset="0"/>
              </a:rPr>
              <a:t>Employers must “reasonably” accommodate :</a:t>
            </a:r>
          </a:p>
          <a:p>
            <a:pPr marL="457200" lvl="1" indent="-457200">
              <a:spcBef>
                <a:spcPct val="50000"/>
              </a:spcBef>
              <a:buFontTx/>
              <a:buChar char="•"/>
            </a:pPr>
            <a:r>
              <a:rPr lang="en-US" sz="3000" dirty="0">
                <a:solidFill>
                  <a:schemeClr val="bg1"/>
                </a:solidFill>
                <a:ea typeface="Cambria" panose="02040503050406030204" pitchFamily="18" charset="0"/>
              </a:rPr>
              <a:t>An employee’s 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</a:rPr>
              <a:t>religious beliefs</a:t>
            </a:r>
          </a:p>
          <a:p>
            <a:pPr marL="457200" lvl="1" indent="-457200">
              <a:spcBef>
                <a:spcPct val="50000"/>
              </a:spcBef>
              <a:buFontTx/>
              <a:buChar char="•"/>
            </a:pPr>
            <a:r>
              <a:rPr lang="en-US" sz="3000" dirty="0">
                <a:solidFill>
                  <a:schemeClr val="bg1"/>
                </a:solidFill>
                <a:ea typeface="Cambria" panose="02040503050406030204" pitchFamily="18" charset="0"/>
              </a:rPr>
              <a:t>An employee’s 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</a:rPr>
              <a:t>disability</a:t>
            </a:r>
          </a:p>
          <a:p>
            <a:pPr marL="457200" lvl="1" indent="-457200">
              <a:spcBef>
                <a:spcPct val="50000"/>
              </a:spcBef>
              <a:buFontTx/>
              <a:buChar char="•"/>
            </a:pPr>
            <a:r>
              <a:rPr lang="en-US" sz="3000" dirty="0">
                <a:solidFill>
                  <a:schemeClr val="bg1"/>
                </a:solidFill>
                <a:ea typeface="Cambria" panose="02040503050406030204" pitchFamily="18" charset="0"/>
              </a:rPr>
              <a:t>An employee’s 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</a:rPr>
              <a:t>pregnancy-related limitations</a:t>
            </a:r>
          </a:p>
          <a:p>
            <a:pPr marL="0" lvl="1" indent="0">
              <a:spcBef>
                <a:spcPct val="50000"/>
              </a:spcBef>
              <a:buNone/>
            </a:pPr>
            <a:r>
              <a:rPr lang="en-US" sz="3000" dirty="0">
                <a:solidFill>
                  <a:schemeClr val="bg1"/>
                </a:solidFill>
                <a:ea typeface="Cambria" panose="02040503050406030204" pitchFamily="18" charset="0"/>
              </a:rPr>
              <a:t>. . . unless an undue hardship exists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A4917C-62C8-75B8-5E69-05982122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Helvetica" panose="020B0604020202020204" pitchFamily="34" charset="0"/>
              </a:rPr>
              <a:t>Religious Accommodation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65DE74-8871-80E3-66DA-892473FD6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sz="3200" dirty="0">
                <a:solidFill>
                  <a:schemeClr val="bg1"/>
                </a:solidFill>
                <a:ea typeface="Cambria" panose="02040503050406030204" pitchFamily="18" charset="0"/>
              </a:rPr>
              <a:t>Title VII’s definition of religion: "all aspects of religious observance and practice, as well as belief."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bg1"/>
              </a:solidFill>
              <a:ea typeface="Cambria" panose="02040503050406030204" pitchFamily="18" charset="0"/>
            </a:endParaRP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a typeface="Cambria" panose="02040503050406030204" pitchFamily="18" charset="0"/>
              </a:rPr>
              <a:t>Employers must accommodate </a:t>
            </a:r>
            <a:r>
              <a:rPr lang="en-US" sz="2800" i="1" dirty="0">
                <a:solidFill>
                  <a:schemeClr val="bg1"/>
                </a:solidFill>
                <a:ea typeface="Cambria" panose="02040503050406030204" pitchFamily="18" charset="0"/>
              </a:rPr>
              <a:t>sincerely held </a:t>
            </a:r>
            <a:r>
              <a:rPr lang="en-US" sz="2800" dirty="0">
                <a:solidFill>
                  <a:schemeClr val="bg1"/>
                </a:solidFill>
                <a:ea typeface="Cambria" panose="02040503050406030204" pitchFamily="18" charset="0"/>
              </a:rPr>
              <a:t>religious beliefs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a typeface="Cambria" panose="02040503050406030204" pitchFamily="18" charset="0"/>
              </a:rPr>
              <a:t>That conflict with an employment requirement 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a typeface="Cambria" panose="02040503050406030204" pitchFamily="18" charset="0"/>
              </a:rPr>
              <a:t>Unless "undue hardship"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a typeface="Cambria" panose="02040503050406030204" pitchFamily="18" charset="0"/>
              </a:rPr>
              <a:t>Cultural, social and political beliefs do not qualify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84C7-BD44-EF2A-DD4D-A59B24AE0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Disability Discrimination – the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1899-2BF3-BE17-2C3D-6C51AA972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Americans with Disabilities Act (ADA) prohibits discrimination against a “qualified individual with a disability”</a:t>
            </a:r>
          </a:p>
          <a:p>
            <a:r>
              <a:rPr lang="en-US" dirty="0"/>
              <a:t>Under Title I of the ADA, Employers are required to provide reasonable accommodation for those individuals who, because of their disability, are unable to perform essential functions of their job – unless undue hardship exists</a:t>
            </a:r>
          </a:p>
          <a:p>
            <a:r>
              <a:rPr lang="en-US" dirty="0"/>
              <a:t>A “disability” is a physical or mental impairment that interferes with a </a:t>
            </a:r>
            <a:br>
              <a:rPr lang="en-US" dirty="0"/>
            </a:br>
            <a:r>
              <a:rPr lang="en-US" dirty="0"/>
              <a:t>major life activity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9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5CB0-641C-4987-674D-3D0A6226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and Guests with Disabilities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72CA9-7A6E-E55F-A6D6-7CDC61FC7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Under Title III of the ADA, as a “public accommodation” hospitality establishments are required to provide reasonable accommodation to guests </a:t>
            </a:r>
          </a:p>
          <a:p>
            <a:r>
              <a:rPr lang="en-US" sz="2400" dirty="0"/>
              <a:t>Must provide equal access so that people with disabilities can use services through:</a:t>
            </a:r>
          </a:p>
          <a:p>
            <a:r>
              <a:rPr lang="en-US" sz="2400" dirty="0"/>
              <a:t>physical accessibility (new construction/alterations)</a:t>
            </a:r>
          </a:p>
          <a:p>
            <a:r>
              <a:rPr lang="en-US" sz="2400" dirty="0"/>
              <a:t>policy modifications</a:t>
            </a:r>
          </a:p>
          <a:p>
            <a:r>
              <a:rPr lang="en-US" sz="2400" dirty="0"/>
              <a:t>effective communication</a:t>
            </a:r>
          </a:p>
          <a:p>
            <a:r>
              <a:rPr lang="en-US" sz="2400" dirty="0"/>
              <a:t>barrier removal where readily achievable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ttp://ts3.mm.bing.net/images/thumbnail.aspx?q=1433951089222&amp;id=48dd51ebcdb733b4354d038f78ffeb6d&amp;url=http%3a%2f%2fwww.flcourts18.org%2fimages%2fhandicapped-ada.gif">
            <a:extLst>
              <a:ext uri="{FF2B5EF4-FFF2-40B4-BE49-F238E27FC236}">
                <a16:creationId xmlns:a16="http://schemas.microsoft.com/office/drawing/2014/main" id="{4D29B2FB-BB4A-30C4-A2FE-D925ACC0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317" y="3732503"/>
            <a:ext cx="2103457" cy="211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4215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2B7E-E488-FFE9-9F7E-3B0E9BDF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Pregnancy Accommodation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611B0-C098-4566-AA8A-CE2EDDC4D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Pregnant Workers Fairness Act – effective June 27, 2023</a:t>
            </a:r>
          </a:p>
          <a:p>
            <a:r>
              <a:rPr lang="en-US" dirty="0"/>
              <a:t>Requires covered employers to provide reasonable accommodations for employees with medical conditions related to pregnancy and childbirth.</a:t>
            </a:r>
          </a:p>
          <a:p>
            <a:pPr lvl="1"/>
            <a:r>
              <a:rPr lang="en-US" dirty="0"/>
              <a:t>Similar to ADA disability requests</a:t>
            </a:r>
          </a:p>
          <a:p>
            <a:r>
              <a:rPr lang="en-US" dirty="0"/>
              <a:t>Employers can check documentation in some cases.</a:t>
            </a:r>
          </a:p>
          <a:p>
            <a:r>
              <a:rPr lang="en-US" dirty="0"/>
              <a:t>Can only deny accommodation request if it imposes “undue hardship” on business operations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31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1101</Words>
  <Application>Microsoft Office PowerPoint</Application>
  <PresentationFormat>Widescreen</PresentationFormat>
  <Paragraphs>154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Calibri</vt:lpstr>
      <vt:lpstr>Cambria</vt:lpstr>
      <vt:lpstr>Cormorant</vt:lpstr>
      <vt:lpstr>Helvetica</vt:lpstr>
      <vt:lpstr>Noto Serif JP</vt:lpstr>
      <vt:lpstr>Optician Sans</vt:lpstr>
      <vt:lpstr>Optima LT Std</vt:lpstr>
      <vt:lpstr>Office Theme</vt:lpstr>
      <vt:lpstr>Top Employment Issues in the Hotel and Hospitality Sector</vt:lpstr>
      <vt:lpstr>Justin Braigel</vt:lpstr>
      <vt:lpstr>Andria L. Ryan </vt:lpstr>
      <vt:lpstr>PowerPoint Presentation</vt:lpstr>
      <vt:lpstr>Accommodation Obligations</vt:lpstr>
      <vt:lpstr>Religious Accommodation</vt:lpstr>
      <vt:lpstr>Disability Discrimination – the Definition</vt:lpstr>
      <vt:lpstr>ADA and Guests with Disabilities</vt:lpstr>
      <vt:lpstr>Pregnancy Accommodation </vt:lpstr>
      <vt:lpstr>PowerPoint Presentation</vt:lpstr>
      <vt:lpstr>The Basics</vt:lpstr>
      <vt:lpstr>Top Five Mistakes</vt:lpstr>
      <vt:lpstr>Tip Credit</vt:lpstr>
      <vt:lpstr>Tip Pooling</vt:lpstr>
      <vt:lpstr>Child Labor</vt:lpstr>
      <vt:lpstr>Meal and Rest Periods </vt:lpstr>
      <vt:lpstr>Off the Clock Work</vt:lpstr>
      <vt:lpstr>Overtime Exemptions</vt:lpstr>
      <vt:lpstr>PowerPoint Presentation</vt:lpstr>
      <vt:lpstr>OBBB Act =Boosted ICE Budget = Increased Immigration Enforcement</vt:lpstr>
      <vt:lpstr>Why Would ICE Be At The Worksite?  Raids vs. Audits</vt:lpstr>
      <vt:lpstr>What Protections Are Available</vt:lpstr>
      <vt:lpstr>Preparation</vt:lpstr>
      <vt:lpstr>ICE and PR</vt:lpstr>
      <vt:lpstr>PowerPoint Presentation</vt:lpstr>
      <vt:lpstr>Firearms Policies: Employees</vt:lpstr>
      <vt:lpstr>Firearms Policies: Guests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Marilyn Faz</cp:lastModifiedBy>
  <cp:revision>14</cp:revision>
  <dcterms:created xsi:type="dcterms:W3CDTF">2022-07-25T17:34:42Z</dcterms:created>
  <dcterms:modified xsi:type="dcterms:W3CDTF">2026-05-11T21:38:32Z</dcterms:modified>
</cp:coreProperties>
</file>