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svg" ContentType="image/sv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1.3-->
<p:presentation xmlns:r="http://schemas.openxmlformats.org/officeDocument/2006/relationships" xmlns:a="http://schemas.openxmlformats.org/drawingml/2006/main" xmlns:p="http://schemas.openxmlformats.org/presentationml/2006/main" removePersonalInfoOnSave="1" saveSubset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79" r:id="rId4"/>
    <p:sldId id="257" r:id="rId5"/>
    <p:sldId id="280" r:id="rId6"/>
    <p:sldId id="281" r:id="rId7"/>
    <p:sldId id="260" r:id="rId8"/>
    <p:sldId id="282" r:id="rId9"/>
    <p:sldId id="261" r:id="rId10"/>
    <p:sldId id="262" r:id="rId11"/>
    <p:sldId id="283" r:id="rId12"/>
    <p:sldId id="264" r:id="rId13"/>
    <p:sldId id="265" r:id="rId14"/>
    <p:sldId id="266" r:id="rId15"/>
    <p:sldId id="270" r:id="rId16"/>
    <p:sldId id="259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tags" Target="tags/tag1.xml" /><Relationship Id="rId19" Type="http://schemas.openxmlformats.org/officeDocument/2006/relationships/presProps" Target="presProps.xml" /><Relationship Id="rId2" Type="http://schemas.openxmlformats.org/officeDocument/2006/relationships/notesMaster" Target="notesMasters/notesMaster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0910B-D47F-4075-AFBE-64C5FE0CFFEA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E2AD8-7377-46E1-99B8-F6600CC58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68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2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87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48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9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77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18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6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50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2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93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7E2AD8-7377-46E1-99B8-F6600CC580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8298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1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2.png" /><Relationship Id="rId2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png" /><Relationship Id="rId2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4.png" /><Relationship Id="rId2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5.png" /><Relationship Id="rId2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6.png" /><Relationship Id="rId2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7.png" /><Relationship Id="rId2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8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9.png" /><Relationship Id="rId2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0.png" /><Relationship Id="rId2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8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8_Title and Content 2,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9_Title and Content 3,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0_Title and Content 3,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1_Title and Content 3,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2_Content with Imagem,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3_Content with Imagem,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4_Content with Imagem,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5_Title and Content, Logo Cream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6_Title and Content, Logo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7_Title and Content, Logo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Bio slide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/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/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8_Title and Content, Logo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Section Header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0260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1_Title and Content,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2_Title and Content,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3_Title and Content, Black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4_Title and Content, Event Logo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Blank, Event Logo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6_Title and Content 2, Brow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7_Title and Content 2, Green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  <p:sldLayoutId id="2147483677" r:id="rId2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24.png" /><Relationship Id="rId4" Type="http://schemas.openxmlformats.org/officeDocument/2006/relationships/image" Target="../media/image25.sv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6.png" /><Relationship Id="rId4" Type="http://schemas.openxmlformats.org/officeDocument/2006/relationships/image" Target="../media/image27.sv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28.png" /><Relationship Id="rId4" Type="http://schemas.openxmlformats.org/officeDocument/2006/relationships/image" Target="../media/image29.sv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30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1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2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22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2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708" y="3140241"/>
            <a:ext cx="9740585" cy="1535275"/>
          </a:xfrm>
        </p:spPr>
        <p:txBody>
          <a:bodyPr>
            <a:normAutofit/>
          </a:bodyPr>
          <a:lstStyle/>
          <a:p>
            <a:pPr>
              <a:lnSpc>
                <a:spcPts val="5400"/>
              </a:lnSpc>
            </a:pPr>
            <a:r>
              <a:rPr lang="en-US" sz="4400"/>
              <a:t>Legal &amp; Operational Issues Associated with Hemp-Based Beverages</a:t>
            </a:r>
            <a:endParaRPr lang="en-US" sz="54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36828"/>
            <a:ext cx="9144000" cy="60384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2000" b="1" i="0"/>
              <a:t>Elizabeth A. DeConti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5FD5D1A-8C15-8157-6E47-94C627B51C92}"/>
              </a:ext>
            </a:extLst>
          </p:cNvPr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 spc="125">
                <a:solidFill>
                  <a:srgbClr val="AA834B"/>
                </a:solidFill>
                <a:latin typeface="Optician Sans"/>
                <a:ea typeface="Optician Sans"/>
                <a:cs typeface="Optician Sans"/>
                <a:sym typeface="Optician Sans"/>
              </a:rPr>
              <a:t>May 13 - 14, 2026</a:t>
            </a:r>
          </a:p>
        </p:txBody>
      </p:sp>
    </p:spTree>
    <p:extLst>
      <p:ext uri="{BB962C8B-B14F-4D97-AF65-F5344CB8AC3E}">
        <p14:creationId xmlns:p14="http://schemas.microsoft.com/office/powerpoint/2010/main" val="3641927636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718E9-F557-0603-C3ED-91814198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STATE APPROACHES: NEW JERSEY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A572-BD1A-0D69-C43E-BEB4E78A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8209547" cy="4900029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New Jersey tightens rules to achieve alignment with the federal ban and to close the gap between traditional hemp products and higher THC-based beverages.</a:t>
            </a:r>
          </a:p>
          <a:p>
            <a:r>
              <a:rPr lang="en-US"/>
              <a:t>Delta 8, Delta 9, and Delta 10 products over the limit are treated as cannabis.</a:t>
            </a:r>
          </a:p>
          <a:p>
            <a:r>
              <a:rPr lang="en-US"/>
              <a:t>Two sales channels: </a:t>
            </a:r>
          </a:p>
          <a:p>
            <a:r>
              <a:rPr lang="en-US"/>
              <a:t>Traditional cannabis licensees may sell under Cannabis Regulatory Commission Oversight.</a:t>
            </a:r>
          </a:p>
          <a:p>
            <a:r>
              <a:rPr lang="en-US"/>
              <a:t>Wholesalers and retailers of alcoholic beverages sell in accordance with NJ ABC laws, with agency approval.</a:t>
            </a:r>
          </a:p>
          <a:p>
            <a:r>
              <a:rPr lang="en-US"/>
              <a:t>Cannabis Regulatory Commission, in consultation with the NJ ABC, must promulgate regulations within 12 months.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E26A10A-F4C6-7E54-F02E-4E828F6BD8A6}"/>
              </a:ext>
            </a:extLst>
          </p:cNvPr>
          <p:cNvSpPr/>
          <p:nvPr/>
        </p:nvSpPr>
        <p:spPr>
          <a:xfrm>
            <a:off x="9348701" y="661734"/>
            <a:ext cx="1720352" cy="3970425"/>
          </a:xfrm>
          <a:custGeom>
            <a:rect l="l" t="t" r="r" b="b"/>
            <a:pathLst>
              <a:path w="2710973" h="6250081">
                <a:moveTo>
                  <a:pt x="0" y="0"/>
                </a:moveTo>
                <a:lnTo>
                  <a:pt x="2710973" y="0"/>
                </a:lnTo>
                <a:lnTo>
                  <a:pt x="2710973" y="6250081"/>
                </a:lnTo>
                <a:lnTo>
                  <a:pt x="0" y="6250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53513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C33E1-6F36-79EB-F432-43881FE17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6681537" cy="4900029"/>
          </a:xfrm>
        </p:spPr>
        <p:txBody>
          <a:bodyPr/>
          <a:lstStyle/>
          <a:p>
            <a:r>
              <a:rPr lang="en-US"/>
              <a:t>Permitting is required from both TABC and the Texas Department of State Health Services.</a:t>
            </a:r>
          </a:p>
          <a:p>
            <a:r>
              <a:rPr lang="en-US"/>
              <a:t>Over 21 only, and ID checks are mandatory.</a:t>
            </a:r>
          </a:p>
          <a:p>
            <a:r>
              <a:rPr lang="en-US"/>
              <a:t>A TABC licensee who does not check ID on the sale of a THC beverage will have their TABC license suspended or revoked.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DC5609-4D9F-E943-556F-0F1300EC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 fontScale="90000"/>
          </a:bodyPr>
          <a:lstStyle/>
          <a:p>
            <a:r>
              <a:rPr lang="en-US" sz="3200"/>
              <a:t>STATE APPROACHES: TEXAS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81DD9E12-4788-245B-41CD-B610749A93E5}"/>
              </a:ext>
            </a:extLst>
          </p:cNvPr>
          <p:cNvSpPr/>
          <p:nvPr/>
        </p:nvSpPr>
        <p:spPr>
          <a:xfrm>
            <a:off x="7820691" y="802938"/>
            <a:ext cx="3814077" cy="3661514"/>
          </a:xfrm>
          <a:custGeom>
            <a:rect l="l" t="t" r="r" b="b"/>
            <a:pathLst>
              <a:path w="5134808" h="4929416">
                <a:moveTo>
                  <a:pt x="0" y="0"/>
                </a:moveTo>
                <a:lnTo>
                  <a:pt x="5134808" y="0"/>
                </a:lnTo>
                <a:lnTo>
                  <a:pt x="5134808" y="4929415"/>
                </a:lnTo>
                <a:lnTo>
                  <a:pt x="0" y="4929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60681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8468A-81EE-3596-DE0C-D74DBFF0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6862011" cy="4900029"/>
          </a:xfrm>
        </p:spPr>
        <p:txBody>
          <a:bodyPr/>
          <a:lstStyle/>
          <a:p>
            <a:r>
              <a:rPr lang="en-US"/>
              <a:t>Products that do not meet federal guidelines may only be sold in licensed marijuana dispensaries.</a:t>
            </a:r>
          </a:p>
          <a:p>
            <a:r>
              <a:rPr lang="en-US"/>
              <a:t>No grace period following Governor Mike DeWine’s line-item veto on the bill, which would have allowed a temporary grace period until the end of 2026.</a:t>
            </a:r>
          </a:p>
          <a:p>
            <a:r>
              <a:rPr lang="en-US"/>
              <a:t>Changes must be made within 90 days of the passage of the new law.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ED2B3D-F6AB-C4B3-981A-AE7BD95F8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 fontScale="90000"/>
          </a:bodyPr>
          <a:lstStyle/>
          <a:p>
            <a:r>
              <a:rPr lang="en-US" sz="3200"/>
              <a:t>STATE APPROACHES: OHIO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06EBAAD3-E103-2288-9DCA-43741E1DC40A}"/>
              </a:ext>
            </a:extLst>
          </p:cNvPr>
          <p:cNvSpPr/>
          <p:nvPr/>
        </p:nvSpPr>
        <p:spPr>
          <a:xfrm>
            <a:off x="8604891" y="802938"/>
            <a:ext cx="2934558" cy="3185409"/>
          </a:xfrm>
          <a:custGeom>
            <a:rect l="l" t="t" r="r" b="b"/>
            <a:pathLst>
              <a:path w="4519581" h="4905923">
                <a:moveTo>
                  <a:pt x="0" y="0"/>
                </a:moveTo>
                <a:lnTo>
                  <a:pt x="4519581" y="0"/>
                </a:lnTo>
                <a:lnTo>
                  <a:pt x="4519581" y="4905923"/>
                </a:lnTo>
                <a:lnTo>
                  <a:pt x="0" y="4905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086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7ACB0-5DA3-79CF-1330-010A42605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40" y="453606"/>
            <a:ext cx="5617160" cy="1070811"/>
          </a:xfrm>
        </p:spPr>
        <p:txBody>
          <a:bodyPr>
            <a:normAutofit/>
          </a:bodyPr>
          <a:lstStyle/>
          <a:p>
            <a:r>
              <a:rPr lang="en-US" sz="3600"/>
              <a:t>An Uncertain Future in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A5106-5353-6C55-6FFB-A1C7068CA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840" y="1913021"/>
            <a:ext cx="4670675" cy="733926"/>
          </a:xfrm>
        </p:spPr>
        <p:txBody>
          <a:bodyPr>
            <a:normAutofit/>
          </a:bodyPr>
          <a:lstStyle/>
          <a:p>
            <a:r>
              <a:rPr lang="en-US" sz="2000"/>
              <a:t>Will the pendulum swing back to alcohol?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BDD37-A634-D825-C425-7357732537D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8839" y="3062037"/>
            <a:ext cx="4863181" cy="733926"/>
          </a:xfrm>
        </p:spPr>
        <p:txBody>
          <a:bodyPr>
            <a:noAutofit/>
          </a:bodyPr>
          <a:lstStyle/>
          <a:p>
            <a:r>
              <a:rPr lang="en-US" sz="1800"/>
              <a:t>Will the impending THC ban pave the way to success for beverage categories containing neither alcohol nor THC?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79576B-AB4E-3C84-FA18-3D25109E91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78838" y="4297279"/>
            <a:ext cx="4670675" cy="733926"/>
          </a:xfrm>
        </p:spPr>
        <p:txBody>
          <a:bodyPr>
            <a:normAutofit/>
          </a:bodyPr>
          <a:lstStyle/>
          <a:p>
            <a:r>
              <a:rPr lang="en-US" sz="2000"/>
              <a:t>Will we have a legislative solution?</a:t>
            </a:r>
          </a:p>
        </p:txBody>
      </p:sp>
    </p:spTree>
    <p:extLst>
      <p:ext uri="{BB962C8B-B14F-4D97-AF65-F5344CB8AC3E}">
        <p14:creationId xmlns:p14="http://schemas.microsoft.com/office/powerpoint/2010/main" val="2325119131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84F14D-21BB-F717-9D44-33F9E6C7F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27" y="2425318"/>
            <a:ext cx="8660945" cy="8352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F4421E-E0D5-7E4F-8201-6E1BFD743A3B}"/>
              </a:ext>
            </a:extLst>
          </p:cNvPr>
          <p:cNvSpPr txBox="1"/>
          <p:nvPr/>
        </p:nvSpPr>
        <p:spPr>
          <a:xfrm>
            <a:off x="3274954" y="4499810"/>
            <a:ext cx="5642092" cy="625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>
                <a:solidFill>
                  <a:srgbClr val="F4F2EA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800"/>
              <a:t>Elizabeth DeConti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DF8E6BA9-5CD0-3A2F-68E3-781BF3977657}"/>
              </a:ext>
            </a:extLst>
          </p:cNvPr>
          <p:cNvSpPr txBox="1"/>
          <p:nvPr/>
        </p:nvSpPr>
        <p:spPr>
          <a:xfrm>
            <a:off x="3467100" y="5029201"/>
            <a:ext cx="5257800" cy="1347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800"/>
              <a:t>Regulated Products Section Chair, GrayRobinson</a:t>
            </a:r>
          </a:p>
          <a:p>
            <a:pPr>
              <a:spcBef>
                <a:spcPct val="0"/>
              </a:spcBef>
            </a:pPr>
            <a:r>
              <a:rPr lang="en-US" sz="1800"/>
              <a:t>Tampa, FL</a:t>
            </a:r>
          </a:p>
          <a:p>
            <a:pPr>
              <a:spcBef>
                <a:spcPct val="0"/>
              </a:spcBef>
            </a:pPr>
            <a:r>
              <a:rPr lang="en-US" sz="1800"/>
              <a:t>elizabeth.deconti@gray-robinson.com</a:t>
            </a:r>
          </a:p>
          <a:p>
            <a:pPr>
              <a:spcBef>
                <a:spcPct val="0"/>
              </a:spcBef>
            </a:pPr>
            <a:r>
              <a:rPr lang="en-US" sz="1800"/>
              <a:t>813.273.5159</a:t>
            </a:r>
          </a:p>
        </p:txBody>
      </p:sp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1238" y="0"/>
            <a:ext cx="5332562" cy="1325563"/>
          </a:xfrm>
        </p:spPr>
        <p:txBody>
          <a:bodyPr/>
          <a:lstStyle/>
          <a:p>
            <a:r>
              <a:rPr lang="en-US"/>
              <a:t>Elizabeth DeConti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1325563"/>
            <a:ext cx="5743074" cy="10610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1400"/>
              <a:t>REGULATED PRODUCTS SECTION CHAIR, GRAYROBINSON</a:t>
            </a:r>
          </a:p>
          <a:p>
            <a:pPr>
              <a:spcBef>
                <a:spcPts val="600"/>
              </a:spcBef>
            </a:pPr>
            <a:r>
              <a:rPr lang="en-US" sz="1400"/>
              <a:t>TAMPA, FL</a:t>
            </a:r>
          </a:p>
          <a:p>
            <a:pPr>
              <a:spcBef>
                <a:spcPts val="600"/>
              </a:spcBef>
            </a:pPr>
            <a:r>
              <a:rPr lang="en-US" sz="1400"/>
              <a:t>ELIZABETH.DECONTI@GRAY-ROBINSON.COM</a:t>
            </a:r>
          </a:p>
          <a:p>
            <a:pPr>
              <a:spcBef>
                <a:spcPts val="600"/>
              </a:spcBef>
            </a:pPr>
            <a:r>
              <a:rPr lang="en-US" sz="1400"/>
              <a:t>813.273.5159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0" y="2645455"/>
            <a:ext cx="5257800" cy="894012"/>
          </a:xfrm>
        </p:spPr>
        <p:txBody>
          <a:bodyPr>
            <a:normAutofit/>
          </a:bodyPr>
          <a:lstStyle/>
          <a:p>
            <a:r>
              <a:rPr lang="en-US" sz="1600"/>
              <a:t>Chairs GrayRobinson’s Regulated Products Section with experience advising on alcohol, hemp-derived, and emerging THC beverage regulations.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/>
              <a:t>Helps clients navigate the rapidly changing legal landscape surrounding THC-infused beverages, including federal/state regulations, marketing, and distribution risks.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/>
              <a:t>Combines litigation and regulatory experience to guide alcohol and alternative beverage companies through innovation, compliance, and market entry strategies.</a:t>
            </a:r>
          </a:p>
        </p:txBody>
      </p:sp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7D2CBFF2-B81A-6590-A018-E3A76B77B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1"/>
          <a:stretch>
            <a:fillRect/>
          </a:stretch>
        </p:blipFill>
        <p:spPr>
          <a:xfrm>
            <a:off x="-1" y="-1"/>
            <a:ext cx="584008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Freeform 8"/>
          <p:cNvSpPr/>
          <p:nvPr/>
        </p:nvSpPr>
        <p:spPr>
          <a:xfrm>
            <a:off x="9315864" y="168685"/>
            <a:ext cx="2697431" cy="277203"/>
          </a:xfrm>
          <a:custGeom>
            <a:rect l="l" t="t" r="r" b="b"/>
            <a:pathLst>
              <a:path w="4046146" h="415804">
                <a:moveTo>
                  <a:pt x="0" y="0"/>
                </a:moveTo>
                <a:lnTo>
                  <a:pt x="4046146" y="0"/>
                </a:lnTo>
                <a:lnTo>
                  <a:pt x="4046146" y="415804"/>
                </a:lnTo>
                <a:lnTo>
                  <a:pt x="0" y="415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961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BF54746-9F34-1FEB-01CA-A52389E9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 and Disruption are Upon Us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ECBFF5F-A8A9-FB75-F9F5-88E1B4BAA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463"/>
            <a:ext cx="10230853" cy="409550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The environment we’re living in</a:t>
            </a:r>
          </a:p>
          <a:p>
            <a:r>
              <a:rPr lang="en-US"/>
              <a:t>Alcohol consumption is down as a result of financial belt-tightening and a desire for alternatives, leading to public interest in THC and Alternative Beverages.</a:t>
            </a:r>
          </a:p>
          <a:p>
            <a:r>
              <a:rPr lang="en-US"/>
              <a:t>Ripple effects of decreased consumption include numerous spirits supplier bankruptcies.</a:t>
            </a:r>
          </a:p>
          <a:p>
            <a:r>
              <a:rPr lang="en-US"/>
              <a:t>The federal government changes its tune on the safety of alcoholic beverages for human health.</a:t>
            </a:r>
          </a:p>
          <a:p>
            <a:endParaRPr lang="en-US"/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A7295-DD4B-CBB4-3836-ED1CB489B1FD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83D76152-255C-D1CB-5C10-16FA39ED2E1C}"/>
              </a:ext>
            </a:extLst>
          </p:cNvPr>
          <p:cNvSpPr/>
          <p:nvPr/>
        </p:nvSpPr>
        <p:spPr>
          <a:xfrm>
            <a:off x="9315864" y="168685"/>
            <a:ext cx="2697431" cy="277203"/>
          </a:xfrm>
          <a:custGeom>
            <a:rect l="l" t="t" r="r" b="b"/>
            <a:pathLst>
              <a:path w="4046146" h="415804">
                <a:moveTo>
                  <a:pt x="0" y="0"/>
                </a:moveTo>
                <a:lnTo>
                  <a:pt x="4046146" y="0"/>
                </a:lnTo>
                <a:lnTo>
                  <a:pt x="4046146" y="415804"/>
                </a:lnTo>
                <a:lnTo>
                  <a:pt x="0" y="415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961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7F7602E-FC94-6042-9862-3E8DC5E84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 and Disruption are Upon Us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D61E322-4BE2-45C0-3515-4A3C3C293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211"/>
            <a:ext cx="10230853" cy="419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The Legal Landscape</a:t>
            </a:r>
          </a:p>
          <a:p>
            <a:r>
              <a:rPr lang="en-US"/>
              <a:t>Federal and state laws were inconsistent before the ban arose as part of the 2025 Continuing Budget Resolution.</a:t>
            </a:r>
          </a:p>
          <a:p>
            <a:r>
              <a:rPr lang="en-US"/>
              <a:t>A ban on hemp-based beverages is set to take effect in November of this year.</a:t>
            </a:r>
          </a:p>
          <a:p>
            <a:r>
              <a:rPr lang="en-US"/>
              <a:t>Federal and state laws remain inconsistent, and no one knows what to do about it.</a:t>
            </a:r>
          </a:p>
          <a:p>
            <a:pPr marL="0" indent="0">
              <a:buNone/>
            </a:pPr>
            <a:endParaRPr lang="en-US" sz="1000"/>
          </a:p>
          <a:p>
            <a:pPr marL="0" indent="0">
              <a:buNone/>
            </a:pPr>
            <a:r>
              <a:rPr lang="en-US" b="1"/>
              <a:t>The result is industry chaos.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90613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Navigating the Chaos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337"/>
            <a:ext cx="10515600" cy="41436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Understanding the Federal Hemp Ban</a:t>
            </a:r>
          </a:p>
          <a:p>
            <a:r>
              <a:rPr lang="en-US"/>
              <a:t>Public Law No. 119-37 (November 12, 2025): Ended the federal government shutdown and changed cannabis definitions previously contained in the 2018 Farm Bill.</a:t>
            </a:r>
          </a:p>
          <a:p>
            <a:r>
              <a:rPr lang="en-US"/>
              <a:t>The law amends the earlier definition of federally legal hemp to now exclude products with more than 0.4 milligrams of total THC.</a:t>
            </a:r>
          </a:p>
          <a:p>
            <a:r>
              <a:rPr lang="en-US"/>
              <a:t>Hemp does NOT include certain seeds, intermediate/final products, or synthetic cannabinoids or cannabinoids with 0.4 milligrams or more total combined THC per container.</a:t>
            </a:r>
          </a:p>
          <a:p>
            <a:r>
              <a:rPr lang="en-US"/>
              <a:t>The ban is due to take effect on November 12, 2026.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CEB9-0106-EB67-1BCC-1E15857E516B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6862-3560-28BF-D068-67CFFEE5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12" y="539832"/>
            <a:ext cx="5665288" cy="871873"/>
          </a:xfrm>
        </p:spPr>
        <p:txBody>
          <a:bodyPr>
            <a:normAutofit fontScale="90000"/>
          </a:bodyPr>
          <a:lstStyle/>
          <a:p>
            <a:r>
              <a:rPr lang="en-US"/>
              <a:t>Practical Effects of the Federal Hemp Ban, Assuming it Moves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CC59A-1F1E-A575-0DC5-2CE88E1E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714" y="1913021"/>
            <a:ext cx="5399877" cy="733926"/>
          </a:xfrm>
        </p:spPr>
        <p:txBody>
          <a:bodyPr>
            <a:noAutofit/>
          </a:bodyPr>
          <a:lstStyle/>
          <a:p>
            <a:r>
              <a:rPr lang="en-US" sz="2000"/>
              <a:t>Products that were legal before, with low levels of delta-9 THC but high levels of other cannabinoids, will be illegal.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265CF-D75F-B275-2B1E-F578DFB7407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30713" y="3062037"/>
            <a:ext cx="4971465" cy="733926"/>
          </a:xfrm>
        </p:spPr>
        <p:txBody>
          <a:bodyPr>
            <a:normAutofit/>
          </a:bodyPr>
          <a:lstStyle/>
          <a:p>
            <a:r>
              <a:rPr lang="en-US" sz="2000"/>
              <a:t>Synthetic products will be illegal.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BD7154-CCAB-31E7-2244-A5B83BC4AA6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30712" y="4297279"/>
            <a:ext cx="5399877" cy="733926"/>
          </a:xfrm>
        </p:spPr>
        <p:txBody>
          <a:bodyPr>
            <a:normAutofit/>
          </a:bodyPr>
          <a:lstStyle/>
          <a:p>
            <a:r>
              <a:rPr lang="en-US" sz="2000"/>
              <a:t>Products with more than 0.4 milligrams of THC will be treated as marijuana.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EA1636-FDDF-AA83-894E-61D22FC09856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30712" y="5532521"/>
            <a:ext cx="4971465" cy="733926"/>
          </a:xfrm>
        </p:spPr>
        <p:txBody>
          <a:bodyPr>
            <a:normAutofit/>
          </a:bodyPr>
          <a:lstStyle/>
          <a:p>
            <a:r>
              <a:rPr lang="en-US" sz="2000"/>
              <a:t>Enforcement mechanisms are as yet unclear.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E37F4E-8219-256D-DB17-4714EBCB4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10" y="0"/>
            <a:ext cx="5830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26834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 for Hotels and Restaurants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337"/>
            <a:ext cx="10515600" cy="4143626"/>
          </a:xfrm>
        </p:spPr>
        <p:txBody>
          <a:bodyPr/>
          <a:lstStyle/>
          <a:p>
            <a:r>
              <a:rPr lang="en-US"/>
              <a:t>If the ban moves forward, some products being sold now will be illegal.</a:t>
            </a:r>
          </a:p>
          <a:p>
            <a:r>
              <a:rPr lang="en-US"/>
              <a:t>A patchwork of state-level regulations is difficult to track between now and November.</a:t>
            </a:r>
          </a:p>
          <a:p>
            <a:r>
              <a:rPr lang="en-US"/>
              <a:t>May on-premises retailers holding liquor licenses sell these products?</a:t>
            </a:r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Alternatives to the federal ban to create a more balanced and clear regulatory structure without loopholes. These may change the timeline/deadline.</a:t>
            </a:r>
          </a:p>
          <a:p>
            <a:r>
              <a:rPr lang="en-US"/>
              <a:t>The ban rolls forward. States deal with regulatory purgatory in an interim period, when what we knew as the universe of hemp-derived beverages is still allowed.</a:t>
            </a:r>
          </a:p>
          <a:p>
            <a:r>
              <a:rPr lang="en-US"/>
              <a:t>The ban rolls forward, and the states adopt it sooner rather than later.</a:t>
            </a:r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08CDE-5A2E-51A0-2C6C-923B91663F55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3481-2BE8-5188-95E1-92AC9C67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Efforts to Push Back the Implementation of the Federal Hemp 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6C9A9-4464-F8A1-0696-B3C807E29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417943" cy="3722521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100"/>
              <a:t>Hemp proponents believe that a deadline of November 2026 does not provide enough time to regroup and propose alternatives and could mean the end of the hemp industry. Proposed federal legislative fixes include: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100"/>
              <a:t>Cannabinoid Safety and Regulation Act, 2025 Cong. U.S. S 3474 (December 15, 2025) would amend the FDA Act to provide a structure to legalize certain intoxicating hemp products, with guardrails for packaging, labeling, testing, and over-21 age gating.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100"/>
              <a:t>Representative James Baird (R-IN) introduced a bipartisan bill on January 12, 2026, which would delay the implementation of the hemp ban for three years; see 2025 Cong. U.S. HR 7010 (January 12, 2026).</a:t>
            </a:r>
          </a:p>
        </p:txBody>
      </p:sp>
    </p:spTree>
    <p:extLst>
      <p:ext uri="{BB962C8B-B14F-4D97-AF65-F5344CB8AC3E}">
        <p14:creationId xmlns:p14="http://schemas.microsoft.com/office/powerpoint/2010/main" val="1522155945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22631.0"/>
  <p:tag name="AS_RELEASE_DATE" val="2021.03.14"/>
  <p:tag name="AS_TITLE" val="Aspose.Slides for .NET 4.0 Client Profile"/>
  <p:tag name="AS_VERSION" val="21.3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Arial"/>
        <a:cs typeface="Arial"/>
      </a:majorFont>
      <a:minorFont>
        <a:latin typeface="Noto Serif JP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Widescreen</PresentationFormat>
  <Paragraphs>0</Paragraphs>
  <Slides>0</Slides>
  <Notes>0</Notes>
  <TotalTime>0</TotalTime>
  <HiddenSlides>0</HiddenSlides>
  <MMClips>0</MMClips>
  <ScaleCrop>0</ScaleCrop>
  <LinksUpToDate>0</LinksUpToDate>
  <SharedDoc>0</SharedDoc>
  <HyperlinksChanged>0</HyperlinksChanged>
  <Application>Aspose.Slides for .NET</Application>
  <AppVersion>21.0300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1601-01-01T00:00:00Z</dcterms:created>
  <dcterms:modified xsi:type="dcterms:W3CDTF">1601-01-01T00:00:00Z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