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79" r:id="rId2"/>
    <p:sldId id="257" r:id="rId3"/>
    <p:sldId id="2035" r:id="rId4"/>
    <p:sldId id="258" r:id="rId5"/>
    <p:sldId id="260" r:id="rId6"/>
    <p:sldId id="261" r:id="rId7"/>
    <p:sldId id="264" r:id="rId8"/>
    <p:sldId id="262" r:id="rId9"/>
    <p:sldId id="265" r:id="rId10"/>
    <p:sldId id="266" r:id="rId11"/>
    <p:sldId id="263" r:id="rId12"/>
    <p:sldId id="2280" r:id="rId13"/>
    <p:sldId id="546" r:id="rId14"/>
    <p:sldId id="267" r:id="rId15"/>
    <p:sldId id="268" r:id="rId16"/>
    <p:sldId id="2036" r:id="rId17"/>
    <p:sldId id="269" r:id="rId18"/>
    <p:sldId id="270" r:id="rId19"/>
    <p:sldId id="271" r:id="rId20"/>
    <p:sldId id="2265" r:id="rId21"/>
    <p:sldId id="273" r:id="rId22"/>
    <p:sldId id="276" r:id="rId23"/>
    <p:sldId id="2266" r:id="rId24"/>
    <p:sldId id="2038" r:id="rId25"/>
    <p:sldId id="2267" r:id="rId26"/>
    <p:sldId id="2268" r:id="rId27"/>
    <p:sldId id="2269" r:id="rId28"/>
    <p:sldId id="2270" r:id="rId29"/>
    <p:sldId id="2271" r:id="rId30"/>
    <p:sldId id="2272" r:id="rId31"/>
    <p:sldId id="2273" r:id="rId32"/>
    <p:sldId id="2274" r:id="rId33"/>
    <p:sldId id="2039" r:id="rId34"/>
    <p:sldId id="2275" r:id="rId35"/>
    <p:sldId id="2276" r:id="rId36"/>
    <p:sldId id="2277" r:id="rId37"/>
    <p:sldId id="2278" r:id="rId38"/>
    <p:sldId id="2279" r:id="rId39"/>
    <p:sldId id="25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2EA"/>
    <a:srgbClr val="AA834B"/>
    <a:srgbClr val="2E2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633A09-0153-458D-B8A1-1BDAD14C0052}" v="3" dt="2026-05-06T15:42:45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Maglione" userId="0ce5647d-fbf7-4a51-a79c-2bf92df2c128" providerId="ADAL" clId="{043FA6FC-6039-442B-995E-D16539DA4811}"/>
    <pc:docChg chg="modSld">
      <pc:chgData name="Erin Maglione" userId="0ce5647d-fbf7-4a51-a79c-2bf92df2c128" providerId="ADAL" clId="{043FA6FC-6039-442B-995E-D16539DA4811}" dt="2026-05-06T15:42:22.588" v="0" actId="1076"/>
      <pc:docMkLst>
        <pc:docMk/>
      </pc:docMkLst>
      <pc:sldChg chg="modSp mod">
        <pc:chgData name="Erin Maglione" userId="0ce5647d-fbf7-4a51-a79c-2bf92df2c128" providerId="ADAL" clId="{043FA6FC-6039-442B-995E-D16539DA4811}" dt="2026-05-06T15:42:22.588" v="0" actId="1076"/>
        <pc:sldMkLst>
          <pc:docMk/>
          <pc:sldMk cId="1202236111" sldId="258"/>
        </pc:sldMkLst>
        <pc:picChg chg="mod">
          <ac:chgData name="Erin Maglione" userId="0ce5647d-fbf7-4a51-a79c-2bf92df2c128" providerId="ADAL" clId="{043FA6FC-6039-442B-995E-D16539DA4811}" dt="2026-05-06T15:42:22.588" v="0" actId="1076"/>
          <ac:picMkLst>
            <pc:docMk/>
            <pc:sldMk cId="1202236111" sldId="258"/>
            <ac:picMk id="2" creationId="{5C53E397-00A3-9E13-8470-0B79AD71E9C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00CDC6-1352-8CD2-7A73-AA91F8F2EA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3701FB-426E-1043-C984-8A158E6CB9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C68E6-86EA-40F4-B4C5-2D26DFFA4936}" type="datetimeFigureOut">
              <a:rPr lang="en-US" smtClean="0"/>
              <a:t>5/6/2026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DE7DD0-31CC-9599-9EC5-801AAE8030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262EB7-8EB7-2398-5DF8-ADDFF91A39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D90C5-D2F2-466D-ABAD-793138E9EB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329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D53A7-CC23-4A66-B9EB-42A0E7065709}" type="datetimeFigureOut">
              <a:rPr lang="en-US" smtClean="0"/>
              <a:t>5/6/2026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5A9ED-0EBA-4B7F-99EE-6BAC597F3C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3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018EB-4A6C-4FD3-863F-EF32F59DEF2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044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B0356-EBF4-2B4E-AF2B-F5EEE485465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197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So in this part of the presentation, we’re going to dive into trade secrets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First, what trade secrets are and how they’re legally defined;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Then, we’ll shift to the real-world risks—from insider threats to cybersecurity lapses;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And finally, we’ll talk about how to protect those secrets proactively and what legal tools are available if something goes wrong.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F2039-AE73-476F-95DB-11B814FBA14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76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8A9C8-AEC2-4DD9-9E8F-FA4400E9D7E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393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Proactive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F2039-AE73-476F-95DB-11B814FBA14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054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🔒 Slide 1: Legal Recourse and Response Options</a:t>
            </a:r>
          </a:p>
          <a:p>
            <a:pPr>
              <a:buNone/>
            </a:pPr>
            <a:r>
              <a:rPr lang="en-US" b="1" dirty="0"/>
              <a:t>✅ Intro:</a:t>
            </a:r>
          </a:p>
          <a:p>
            <a:pPr>
              <a:buNone/>
            </a:pPr>
            <a:r>
              <a:rPr lang="en-US" dirty="0"/>
              <a:t>“Even with the best internal controls and preventative measures, things can still go wrong. That’s why it’s critical to have a legal response framework ready.”</a:t>
            </a:r>
          </a:p>
          <a:p>
            <a:pPr>
              <a:buNone/>
            </a:pPr>
            <a:r>
              <a:rPr lang="en-US" b="1" dirty="0"/>
              <a:t>💬 Talking Point:</a:t>
            </a:r>
          </a:p>
          <a:p>
            <a:pPr>
              <a:buNone/>
            </a:pPr>
            <a:r>
              <a:rPr lang="en-US" dirty="0"/>
              <a:t>“This next section walks through what to do when you suspect a theft or breach of confidential information—from internal investigation to potential legal action.”</a:t>
            </a:r>
          </a:p>
          <a:p>
            <a:pPr>
              <a:buNone/>
            </a:pPr>
            <a:r>
              <a:rPr lang="en-US" b="1" dirty="0"/>
              <a:t>🔁 Transition to Next Slide:</a:t>
            </a:r>
          </a:p>
          <a:p>
            <a:r>
              <a:rPr lang="en-US" dirty="0"/>
              <a:t>“We’ll start by looking at how you can launch an internal investigation the right way—without compromising evidence or crossing legal lines.”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F2039-AE73-476F-95DB-11B814FBA14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343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B9C19-1A9B-39C1-AFC4-D94E14D1B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34786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4F2E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B66CA3-3366-0906-3BA8-B6FEE5098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03272"/>
            <a:ext cx="9144000" cy="694113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rgbClr val="F4F2EA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315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 2, Blac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DDE9B-99F7-61D3-2FBB-DEDCC4377C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426450" y="2979903"/>
            <a:ext cx="5426242" cy="501149"/>
          </a:xfrm>
        </p:spPr>
        <p:txBody>
          <a:bodyPr>
            <a:normAutofit/>
          </a:bodyPr>
          <a:lstStyle>
            <a:lvl1pPr algn="r">
              <a:defRPr sz="1600">
                <a:solidFill>
                  <a:srgbClr val="AA834B"/>
                </a:solidFill>
                <a:latin typeface="Optima LT Std" panose="020B0502050508020304" pitchFamily="34" charset="0"/>
              </a:defRPr>
            </a:lvl1pPr>
          </a:lstStyle>
          <a:p>
            <a:r>
              <a:rPr lang="en-US" dirty="0"/>
              <a:t>TITLE GOES HERE AND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D5FCC-A00E-7744-5425-7C221D726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2938"/>
            <a:ext cx="10515600" cy="4900029"/>
          </a:xfrm>
        </p:spPr>
        <p:txBody>
          <a:bodyPr/>
          <a:lstStyle>
            <a:lvl1pPr>
              <a:defRPr>
                <a:solidFill>
                  <a:srgbClr val="F4F2EA"/>
                </a:solidFill>
              </a:defRPr>
            </a:lvl1pPr>
            <a:lvl2pPr>
              <a:defRPr>
                <a:solidFill>
                  <a:srgbClr val="F4F2EA"/>
                </a:solidFill>
              </a:defRPr>
            </a:lvl2pPr>
            <a:lvl3pPr>
              <a:defRPr>
                <a:solidFill>
                  <a:srgbClr val="F4F2EA"/>
                </a:solidFill>
              </a:defRPr>
            </a:lvl3pPr>
            <a:lvl4pPr>
              <a:defRPr>
                <a:solidFill>
                  <a:srgbClr val="F4F2EA"/>
                </a:solidFill>
              </a:defRPr>
            </a:lvl4pPr>
            <a:lvl5pPr>
              <a:defRPr>
                <a:solidFill>
                  <a:srgbClr val="F4F2E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516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 3, Brow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DDE9B-99F7-61D3-2FBB-DEDCC4377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rgbClr val="F4F2E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D5FCC-A00E-7744-5425-7C221D726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4694"/>
            <a:ext cx="10515600" cy="1529180"/>
          </a:xfrm>
        </p:spPr>
        <p:txBody>
          <a:bodyPr/>
          <a:lstStyle>
            <a:lvl1pPr>
              <a:defRPr>
                <a:solidFill>
                  <a:srgbClr val="F4F2EA"/>
                </a:solidFill>
              </a:defRPr>
            </a:lvl1pPr>
            <a:lvl2pPr>
              <a:defRPr>
                <a:solidFill>
                  <a:srgbClr val="F4F2EA"/>
                </a:solidFill>
              </a:defRPr>
            </a:lvl2pPr>
            <a:lvl3pPr>
              <a:defRPr>
                <a:solidFill>
                  <a:srgbClr val="F4F2EA"/>
                </a:solidFill>
              </a:defRPr>
            </a:lvl3pPr>
            <a:lvl4pPr>
              <a:defRPr>
                <a:solidFill>
                  <a:srgbClr val="F4F2EA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809CCEA-B5A5-6BFD-730D-E5DC97B737A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200" y="2471574"/>
            <a:ext cx="10515600" cy="50022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4F2E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21A1F2-4933-924C-1B6F-C6735DDA5C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5089941"/>
            <a:ext cx="10515600" cy="1529180"/>
          </a:xfrm>
        </p:spPr>
        <p:txBody>
          <a:bodyPr/>
          <a:lstStyle>
            <a:lvl1pPr>
              <a:defRPr>
                <a:solidFill>
                  <a:srgbClr val="F4F2EA"/>
                </a:solidFill>
              </a:defRPr>
            </a:lvl1pPr>
            <a:lvl2pPr>
              <a:defRPr>
                <a:solidFill>
                  <a:srgbClr val="F4F2EA"/>
                </a:solidFill>
              </a:defRPr>
            </a:lvl2pPr>
            <a:lvl3pPr>
              <a:defRPr>
                <a:solidFill>
                  <a:srgbClr val="F4F2EA"/>
                </a:solidFill>
              </a:defRPr>
            </a:lvl3pPr>
            <a:lvl4pPr>
              <a:defRPr>
                <a:solidFill>
                  <a:srgbClr val="F4F2EA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C8A1F1-9559-A16B-988A-CF442A9B2554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38200" y="4566821"/>
            <a:ext cx="10515600" cy="50022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4F2E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762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 3, Gree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DDE9B-99F7-61D3-2FBB-DEDCC4377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rgbClr val="F4F2E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9ABAB43-99CF-DDC7-1851-DD7A64E80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4694"/>
            <a:ext cx="10515600" cy="1529180"/>
          </a:xfrm>
        </p:spPr>
        <p:txBody>
          <a:bodyPr/>
          <a:lstStyle>
            <a:lvl1pPr>
              <a:defRPr>
                <a:solidFill>
                  <a:srgbClr val="F4F2EA"/>
                </a:solidFill>
              </a:defRPr>
            </a:lvl1pPr>
            <a:lvl2pPr>
              <a:defRPr>
                <a:solidFill>
                  <a:srgbClr val="F4F2EA"/>
                </a:solidFill>
              </a:defRPr>
            </a:lvl2pPr>
            <a:lvl3pPr>
              <a:defRPr>
                <a:solidFill>
                  <a:srgbClr val="F4F2EA"/>
                </a:solidFill>
              </a:defRPr>
            </a:lvl3pPr>
            <a:lvl4pPr>
              <a:defRPr>
                <a:solidFill>
                  <a:srgbClr val="F4F2EA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5BB0C9-9766-9940-2CD9-773B348568E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200" y="2471574"/>
            <a:ext cx="10515600" cy="50022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AA83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508E5F6-FBDB-B9F1-DC6B-59B2CE6298C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5089941"/>
            <a:ext cx="10515600" cy="1529180"/>
          </a:xfrm>
        </p:spPr>
        <p:txBody>
          <a:bodyPr/>
          <a:lstStyle>
            <a:lvl1pPr>
              <a:defRPr>
                <a:solidFill>
                  <a:srgbClr val="F4F2EA"/>
                </a:solidFill>
              </a:defRPr>
            </a:lvl1pPr>
            <a:lvl2pPr>
              <a:defRPr>
                <a:solidFill>
                  <a:srgbClr val="F4F2EA"/>
                </a:solidFill>
              </a:defRPr>
            </a:lvl2pPr>
            <a:lvl3pPr>
              <a:defRPr>
                <a:solidFill>
                  <a:srgbClr val="F4F2EA"/>
                </a:solidFill>
              </a:defRPr>
            </a:lvl3pPr>
            <a:lvl4pPr>
              <a:defRPr>
                <a:solidFill>
                  <a:srgbClr val="F4F2EA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8C53119-EAF3-FBE1-6552-2CE72D3A89F1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38200" y="4566821"/>
            <a:ext cx="10515600" cy="50022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AA83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527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 3, Blac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DDE9B-99F7-61D3-2FBB-DEDCC4377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rgbClr val="F4F2E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9ABAB43-99CF-DDC7-1851-DD7A64E80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4694"/>
            <a:ext cx="10515600" cy="1529180"/>
          </a:xfrm>
        </p:spPr>
        <p:txBody>
          <a:bodyPr/>
          <a:lstStyle>
            <a:lvl1pPr>
              <a:defRPr>
                <a:solidFill>
                  <a:srgbClr val="F4F2EA"/>
                </a:solidFill>
              </a:defRPr>
            </a:lvl1pPr>
            <a:lvl2pPr>
              <a:defRPr>
                <a:solidFill>
                  <a:srgbClr val="F4F2EA"/>
                </a:solidFill>
              </a:defRPr>
            </a:lvl2pPr>
            <a:lvl3pPr>
              <a:defRPr>
                <a:solidFill>
                  <a:srgbClr val="F4F2EA"/>
                </a:solidFill>
              </a:defRPr>
            </a:lvl3pPr>
            <a:lvl4pPr>
              <a:defRPr>
                <a:solidFill>
                  <a:srgbClr val="F4F2EA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5BB0C9-9766-9940-2CD9-773B348568E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200" y="2471574"/>
            <a:ext cx="10515600" cy="50022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AA83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508E5F6-FBDB-B9F1-DC6B-59B2CE6298C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5089941"/>
            <a:ext cx="10515600" cy="1529180"/>
          </a:xfrm>
        </p:spPr>
        <p:txBody>
          <a:bodyPr/>
          <a:lstStyle>
            <a:lvl1pPr>
              <a:defRPr>
                <a:solidFill>
                  <a:srgbClr val="F4F2EA"/>
                </a:solidFill>
              </a:defRPr>
            </a:lvl1pPr>
            <a:lvl2pPr>
              <a:defRPr>
                <a:solidFill>
                  <a:srgbClr val="F4F2EA"/>
                </a:solidFill>
              </a:defRPr>
            </a:lvl2pPr>
            <a:lvl3pPr>
              <a:defRPr>
                <a:solidFill>
                  <a:srgbClr val="F4F2EA"/>
                </a:solidFill>
              </a:defRPr>
            </a:lvl3pPr>
            <a:lvl4pPr>
              <a:defRPr>
                <a:solidFill>
                  <a:srgbClr val="F4F2EA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8C53119-EAF3-FBE1-6552-2CE72D3A89F1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38200" y="4566821"/>
            <a:ext cx="10515600" cy="50022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AA83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034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 with Imagem, Brow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6841F-7C7E-33E1-3508-72B39B993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3606"/>
            <a:ext cx="4670675" cy="1070811"/>
          </a:xfrm>
        </p:spPr>
        <p:txBody>
          <a:bodyPr anchor="b"/>
          <a:lstStyle>
            <a:lvl1pPr>
              <a:defRPr sz="3200">
                <a:solidFill>
                  <a:srgbClr val="F4F2E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BB9CE2-C1E2-6E8C-C3BB-0A26FC855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52674" y="0"/>
            <a:ext cx="5839326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80E13-99ED-9816-93DD-61169F3D6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13021"/>
            <a:ext cx="4670675" cy="733926"/>
          </a:xfrm>
        </p:spPr>
        <p:txBody>
          <a:bodyPr anchor="ctr"/>
          <a:lstStyle>
            <a:lvl1pPr marL="0" indent="0">
              <a:buNone/>
              <a:defRPr sz="1600">
                <a:solidFill>
                  <a:srgbClr val="F4F2E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D6C8ACD-8670-9583-9114-2B608F302A0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7" y="3062037"/>
            <a:ext cx="4670675" cy="733926"/>
          </a:xfrm>
        </p:spPr>
        <p:txBody>
          <a:bodyPr anchor="ctr"/>
          <a:lstStyle>
            <a:lvl1pPr marL="0" indent="0">
              <a:buNone/>
              <a:defRPr sz="1600">
                <a:solidFill>
                  <a:srgbClr val="F4F2E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1C721D4-FC58-E108-8BE4-5D96653FA82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839786" y="4297279"/>
            <a:ext cx="4670675" cy="733926"/>
          </a:xfrm>
        </p:spPr>
        <p:txBody>
          <a:bodyPr anchor="ctr"/>
          <a:lstStyle>
            <a:lvl1pPr marL="0" indent="0">
              <a:buNone/>
              <a:defRPr sz="1600">
                <a:solidFill>
                  <a:srgbClr val="F4F2E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677E9E2-F22E-C310-AD2E-90B93578A5F7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839786" y="5532521"/>
            <a:ext cx="4670675" cy="733926"/>
          </a:xfrm>
        </p:spPr>
        <p:txBody>
          <a:bodyPr anchor="ctr"/>
          <a:lstStyle>
            <a:lvl1pPr marL="0" indent="0">
              <a:buNone/>
              <a:defRPr sz="1600">
                <a:solidFill>
                  <a:srgbClr val="F4F2E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5927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 with Imagem, Gree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6841F-7C7E-33E1-3508-72B39B993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3606"/>
            <a:ext cx="4670675" cy="1070811"/>
          </a:xfrm>
        </p:spPr>
        <p:txBody>
          <a:bodyPr anchor="b"/>
          <a:lstStyle>
            <a:lvl1pPr>
              <a:defRPr sz="3200">
                <a:solidFill>
                  <a:srgbClr val="F4F2E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BB9CE2-C1E2-6E8C-C3BB-0A26FC855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52674" y="0"/>
            <a:ext cx="5839326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80E13-99ED-9816-93DD-61169F3D6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13021"/>
            <a:ext cx="4670675" cy="733926"/>
          </a:xfrm>
        </p:spPr>
        <p:txBody>
          <a:bodyPr anchor="ctr"/>
          <a:lstStyle>
            <a:lvl1pPr marL="0" indent="0">
              <a:buNone/>
              <a:defRPr sz="1600">
                <a:solidFill>
                  <a:srgbClr val="F4F2E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D6C8ACD-8670-9583-9114-2B608F302A0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7" y="3062037"/>
            <a:ext cx="4670675" cy="733926"/>
          </a:xfrm>
        </p:spPr>
        <p:txBody>
          <a:bodyPr anchor="ctr"/>
          <a:lstStyle>
            <a:lvl1pPr marL="0" indent="0">
              <a:buNone/>
              <a:defRPr sz="1600">
                <a:solidFill>
                  <a:srgbClr val="F4F2E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1C721D4-FC58-E108-8BE4-5D96653FA82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839786" y="4297279"/>
            <a:ext cx="4670675" cy="733926"/>
          </a:xfrm>
        </p:spPr>
        <p:txBody>
          <a:bodyPr anchor="ctr"/>
          <a:lstStyle>
            <a:lvl1pPr marL="0" indent="0">
              <a:buNone/>
              <a:defRPr sz="1600">
                <a:solidFill>
                  <a:srgbClr val="F4F2E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677E9E2-F22E-C310-AD2E-90B93578A5F7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839786" y="5532521"/>
            <a:ext cx="4670675" cy="733926"/>
          </a:xfrm>
        </p:spPr>
        <p:txBody>
          <a:bodyPr anchor="ctr"/>
          <a:lstStyle>
            <a:lvl1pPr marL="0" indent="0">
              <a:buNone/>
              <a:defRPr sz="1600">
                <a:solidFill>
                  <a:srgbClr val="F4F2E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9777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 with Imagem, Blac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6841F-7C7E-33E1-3508-72B39B993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3606"/>
            <a:ext cx="4670675" cy="1070811"/>
          </a:xfrm>
        </p:spPr>
        <p:txBody>
          <a:bodyPr anchor="b"/>
          <a:lstStyle>
            <a:lvl1pPr>
              <a:defRPr sz="3200">
                <a:solidFill>
                  <a:srgbClr val="F4F2E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BB9CE2-C1E2-6E8C-C3BB-0A26FC855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52674" y="0"/>
            <a:ext cx="5839326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80E13-99ED-9816-93DD-61169F3D6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13021"/>
            <a:ext cx="4670675" cy="733926"/>
          </a:xfrm>
        </p:spPr>
        <p:txBody>
          <a:bodyPr anchor="ctr"/>
          <a:lstStyle>
            <a:lvl1pPr marL="0" indent="0">
              <a:buNone/>
              <a:defRPr sz="1600">
                <a:solidFill>
                  <a:srgbClr val="F4F2E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D6C8ACD-8670-9583-9114-2B608F302A0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7" y="3062037"/>
            <a:ext cx="4670675" cy="733926"/>
          </a:xfrm>
        </p:spPr>
        <p:txBody>
          <a:bodyPr anchor="ctr"/>
          <a:lstStyle>
            <a:lvl1pPr marL="0" indent="0">
              <a:buNone/>
              <a:defRPr sz="1600">
                <a:solidFill>
                  <a:srgbClr val="F4F2E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1C721D4-FC58-E108-8BE4-5D96653FA82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839786" y="4297279"/>
            <a:ext cx="4670675" cy="733926"/>
          </a:xfrm>
        </p:spPr>
        <p:txBody>
          <a:bodyPr anchor="ctr"/>
          <a:lstStyle>
            <a:lvl1pPr marL="0" indent="0">
              <a:buNone/>
              <a:defRPr sz="1600">
                <a:solidFill>
                  <a:srgbClr val="F4F2E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677E9E2-F22E-C310-AD2E-90B93578A5F7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839786" y="5532521"/>
            <a:ext cx="4670675" cy="733926"/>
          </a:xfrm>
        </p:spPr>
        <p:txBody>
          <a:bodyPr anchor="ctr"/>
          <a:lstStyle>
            <a:lvl1pPr marL="0" indent="0">
              <a:buNone/>
              <a:defRPr sz="1600">
                <a:solidFill>
                  <a:srgbClr val="F4F2E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7299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, Logo Cream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DDE9B-99F7-61D3-2FBB-DEDCC4377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883068"/>
          </a:xfrm>
        </p:spPr>
        <p:txBody>
          <a:bodyPr/>
          <a:lstStyle>
            <a:lvl1pPr>
              <a:defRPr>
                <a:solidFill>
                  <a:srgbClr val="AA834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729C08-9216-6A6E-4C50-2B3CC4DC6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2795"/>
            <a:ext cx="10515600" cy="109604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2E2E24"/>
                </a:solidFill>
              </a:defRPr>
            </a:lvl1pPr>
            <a:lvl2pPr>
              <a:defRPr sz="1600">
                <a:solidFill>
                  <a:srgbClr val="2E2E24"/>
                </a:solidFill>
              </a:defRPr>
            </a:lvl2pPr>
            <a:lvl3pPr>
              <a:defRPr sz="1400">
                <a:solidFill>
                  <a:srgbClr val="2E2E24"/>
                </a:solidFill>
              </a:defRPr>
            </a:lvl3pPr>
            <a:lvl4pPr>
              <a:defRPr sz="1200">
                <a:solidFill>
                  <a:srgbClr val="2E2E24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185FBD9-C468-56C0-FB2E-0300AE885E8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200" y="1845929"/>
            <a:ext cx="10515600" cy="391943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rgbClr val="2E2E2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0FBBECD-9B76-8A58-9E92-0840EF67D83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3951786"/>
            <a:ext cx="10515600" cy="109604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2E2E24"/>
                </a:solidFill>
              </a:defRPr>
            </a:lvl1pPr>
            <a:lvl2pPr>
              <a:defRPr sz="1600">
                <a:solidFill>
                  <a:srgbClr val="2E2E24"/>
                </a:solidFill>
              </a:defRPr>
            </a:lvl2pPr>
            <a:lvl3pPr>
              <a:defRPr sz="1400">
                <a:solidFill>
                  <a:srgbClr val="2E2E24"/>
                </a:solidFill>
              </a:defRPr>
            </a:lvl3pPr>
            <a:lvl4pPr>
              <a:defRPr sz="1200">
                <a:solidFill>
                  <a:srgbClr val="2E2E24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C045DDF-102D-FF62-0D39-7EEE0701F0D0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38200" y="3524920"/>
            <a:ext cx="10515600" cy="391943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rgbClr val="2E2E2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C20393-11FB-E83E-04AA-CF0A2C46339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640971"/>
            <a:ext cx="10515600" cy="109604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2E2E24"/>
                </a:solidFill>
              </a:defRPr>
            </a:lvl1pPr>
            <a:lvl2pPr>
              <a:defRPr sz="1600">
                <a:solidFill>
                  <a:srgbClr val="2E2E24"/>
                </a:solidFill>
              </a:defRPr>
            </a:lvl2pPr>
            <a:lvl3pPr>
              <a:defRPr sz="1400">
                <a:solidFill>
                  <a:srgbClr val="2E2E24"/>
                </a:solidFill>
              </a:defRPr>
            </a:lvl3pPr>
            <a:lvl4pPr>
              <a:defRPr sz="1200">
                <a:solidFill>
                  <a:srgbClr val="2E2E24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FAC552E-6B1B-E1D2-A279-80645525C63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200" y="5214105"/>
            <a:ext cx="10515600" cy="391943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rgbClr val="2E2E2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08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, Logo Brow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DDE9B-99F7-61D3-2FBB-DEDCC4377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883068"/>
          </a:xfrm>
        </p:spPr>
        <p:txBody>
          <a:bodyPr/>
          <a:lstStyle>
            <a:lvl1pPr>
              <a:defRPr>
                <a:solidFill>
                  <a:srgbClr val="F4F2E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729C08-9216-6A6E-4C50-2B3CC4DC6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2795"/>
            <a:ext cx="10515600" cy="109604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4F2EA"/>
                </a:solidFill>
              </a:defRPr>
            </a:lvl1pPr>
            <a:lvl2pPr>
              <a:defRPr sz="1600">
                <a:solidFill>
                  <a:srgbClr val="F4F2EA"/>
                </a:solidFill>
              </a:defRPr>
            </a:lvl2pPr>
            <a:lvl3pPr>
              <a:defRPr sz="1400">
                <a:solidFill>
                  <a:srgbClr val="F4F2EA"/>
                </a:solidFill>
              </a:defRPr>
            </a:lvl3pPr>
            <a:lvl4pPr>
              <a:defRPr sz="1200">
                <a:solidFill>
                  <a:srgbClr val="F4F2EA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185FBD9-C468-56C0-FB2E-0300AE885E8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200" y="1845929"/>
            <a:ext cx="10515600" cy="391943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rgbClr val="F4F2E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0FBBECD-9B76-8A58-9E92-0840EF67D83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3951786"/>
            <a:ext cx="10515600" cy="109604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4F2EA"/>
                </a:solidFill>
              </a:defRPr>
            </a:lvl1pPr>
            <a:lvl2pPr>
              <a:defRPr sz="1600">
                <a:solidFill>
                  <a:srgbClr val="F4F2EA"/>
                </a:solidFill>
              </a:defRPr>
            </a:lvl2pPr>
            <a:lvl3pPr>
              <a:defRPr sz="1400">
                <a:solidFill>
                  <a:srgbClr val="F4F2EA"/>
                </a:solidFill>
              </a:defRPr>
            </a:lvl3pPr>
            <a:lvl4pPr>
              <a:defRPr sz="1200">
                <a:solidFill>
                  <a:srgbClr val="F4F2EA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C045DDF-102D-FF62-0D39-7EEE0701F0D0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38200" y="3524920"/>
            <a:ext cx="10515600" cy="391943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rgbClr val="F4F2E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C20393-11FB-E83E-04AA-CF0A2C46339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640971"/>
            <a:ext cx="10515600" cy="109604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4F2EA"/>
                </a:solidFill>
              </a:defRPr>
            </a:lvl1pPr>
            <a:lvl2pPr>
              <a:defRPr sz="1600">
                <a:solidFill>
                  <a:srgbClr val="F4F2EA"/>
                </a:solidFill>
              </a:defRPr>
            </a:lvl2pPr>
            <a:lvl3pPr>
              <a:defRPr sz="1400">
                <a:solidFill>
                  <a:srgbClr val="F4F2EA"/>
                </a:solidFill>
              </a:defRPr>
            </a:lvl3pPr>
            <a:lvl4pPr>
              <a:defRPr sz="1200">
                <a:solidFill>
                  <a:srgbClr val="F4F2EA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FAC552E-6B1B-E1D2-A279-80645525C63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200" y="5214105"/>
            <a:ext cx="10515600" cy="391943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rgbClr val="F4F2E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845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, Logo Gree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DDE9B-99F7-61D3-2FBB-DEDCC4377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883068"/>
          </a:xfrm>
        </p:spPr>
        <p:txBody>
          <a:bodyPr/>
          <a:lstStyle>
            <a:lvl1pPr>
              <a:defRPr>
                <a:solidFill>
                  <a:srgbClr val="AA834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729C08-9216-6A6E-4C50-2B3CC4DC6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2795"/>
            <a:ext cx="10515600" cy="109604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4F2EA"/>
                </a:solidFill>
              </a:defRPr>
            </a:lvl1pPr>
            <a:lvl2pPr>
              <a:defRPr sz="1600">
                <a:solidFill>
                  <a:srgbClr val="F4F2EA"/>
                </a:solidFill>
              </a:defRPr>
            </a:lvl2pPr>
            <a:lvl3pPr>
              <a:defRPr sz="1400">
                <a:solidFill>
                  <a:srgbClr val="F4F2EA"/>
                </a:solidFill>
              </a:defRPr>
            </a:lvl3pPr>
            <a:lvl4pPr>
              <a:defRPr sz="1200">
                <a:solidFill>
                  <a:srgbClr val="F4F2EA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185FBD9-C468-56C0-FB2E-0300AE885E8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200" y="1845929"/>
            <a:ext cx="10515600" cy="391943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rgbClr val="F4F2E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0FBBECD-9B76-8A58-9E92-0840EF67D83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3951786"/>
            <a:ext cx="10515600" cy="109604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4F2EA"/>
                </a:solidFill>
              </a:defRPr>
            </a:lvl1pPr>
            <a:lvl2pPr>
              <a:defRPr sz="1600">
                <a:solidFill>
                  <a:srgbClr val="F4F2EA"/>
                </a:solidFill>
              </a:defRPr>
            </a:lvl2pPr>
            <a:lvl3pPr>
              <a:defRPr sz="1400">
                <a:solidFill>
                  <a:srgbClr val="F4F2EA"/>
                </a:solidFill>
              </a:defRPr>
            </a:lvl3pPr>
            <a:lvl4pPr>
              <a:defRPr sz="1200">
                <a:solidFill>
                  <a:srgbClr val="F4F2EA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C045DDF-102D-FF62-0D39-7EEE0701F0D0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38200" y="3524920"/>
            <a:ext cx="10515600" cy="391943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rgbClr val="F4F2E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C20393-11FB-E83E-04AA-CF0A2C46339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640971"/>
            <a:ext cx="10515600" cy="109604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4F2EA"/>
                </a:solidFill>
              </a:defRPr>
            </a:lvl1pPr>
            <a:lvl2pPr>
              <a:defRPr sz="1600">
                <a:solidFill>
                  <a:srgbClr val="F4F2EA"/>
                </a:solidFill>
              </a:defRPr>
            </a:lvl2pPr>
            <a:lvl3pPr>
              <a:defRPr sz="1400">
                <a:solidFill>
                  <a:srgbClr val="F4F2EA"/>
                </a:solidFill>
              </a:defRPr>
            </a:lvl3pPr>
            <a:lvl4pPr>
              <a:defRPr sz="1200">
                <a:solidFill>
                  <a:srgbClr val="F4F2EA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FAC552E-6B1B-E1D2-A279-80645525C63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200" y="5214105"/>
            <a:ext cx="10515600" cy="391943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rgbClr val="F4F2E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70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FF79A-4C1F-053C-4EC9-9C7030ADB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84645"/>
            <a:ext cx="5257800" cy="1325563"/>
          </a:xfrm>
        </p:spPr>
        <p:txBody>
          <a:bodyPr anchor="b">
            <a:normAutofit/>
          </a:bodyPr>
          <a:lstStyle>
            <a:lvl1pPr>
              <a:defRPr sz="5400">
                <a:solidFill>
                  <a:srgbClr val="F4F2E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FA26F40-9326-9602-5A76-D355089E17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23284" cy="685800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542DF41-836F-A55D-6351-2A6E5246B94F}"/>
              </a:ext>
            </a:extLst>
          </p:cNvPr>
          <p:cNvGrpSpPr/>
          <p:nvPr userDrawn="1"/>
        </p:nvGrpSpPr>
        <p:grpSpPr>
          <a:xfrm>
            <a:off x="6096000" y="1690688"/>
            <a:ext cx="5257800" cy="781550"/>
            <a:chOff x="6096000" y="1690688"/>
            <a:chExt cx="5257800" cy="781550"/>
          </a:xfrm>
        </p:grpSpPr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400C8BDF-1266-AD56-02DF-541EF08C948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096000" y="1690688"/>
              <a:ext cx="5257800" cy="39077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2500" dirty="0">
                <a:solidFill>
                  <a:srgbClr val="AA834B"/>
                </a:solidFill>
                <a:latin typeface="Optima LT Std" panose="020B0502050508020304" pitchFamily="34" charset="0"/>
              </a:endParaRPr>
            </a:p>
          </p:txBody>
        </p:sp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3DED739C-30E5-CE0C-2A3E-E89C9CED118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096000" y="2081463"/>
              <a:ext cx="5257800" cy="39077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2000" dirty="0">
                <a:solidFill>
                  <a:srgbClr val="AA834B"/>
                </a:solidFill>
                <a:latin typeface="Optima LT Std" panose="020B0502050508020304" pitchFamily="34" charset="0"/>
              </a:endParaRPr>
            </a:p>
          </p:txBody>
        </p:sp>
      </p:grpSp>
      <p:sp>
        <p:nvSpPr>
          <p:cNvPr id="26" name="Subtitle 2">
            <a:extLst>
              <a:ext uri="{FF2B5EF4-FFF2-40B4-BE49-F238E27FC236}">
                <a16:creationId xmlns:a16="http://schemas.microsoft.com/office/drawing/2014/main" id="{A95D6B0F-8143-2609-6B00-8842829B4F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1614087"/>
            <a:ext cx="5257800" cy="390776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spc="190" baseline="0">
                <a:solidFill>
                  <a:srgbClr val="AA834B"/>
                </a:solidFill>
                <a:latin typeface="Optima LT Std" panose="020B05020505080203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AE8AC89D-3B4B-F03A-F526-AD3AEF6A3BE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80221" y="2645455"/>
            <a:ext cx="5257800" cy="894012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rgbClr val="F4F2EA"/>
                </a:solidFill>
              </a:defRPr>
            </a:lvl1pPr>
            <a:lvl2pPr marL="457200" indent="0">
              <a:buNone/>
              <a:defRPr>
                <a:solidFill>
                  <a:srgbClr val="F4F2EA"/>
                </a:solidFill>
              </a:defRPr>
            </a:lvl2pPr>
            <a:lvl3pPr marL="914400" indent="0">
              <a:buNone/>
              <a:defRPr>
                <a:solidFill>
                  <a:srgbClr val="F4F2EA"/>
                </a:solidFill>
              </a:defRPr>
            </a:lvl3pPr>
            <a:lvl4pPr marL="1371600" indent="0">
              <a:buNone/>
              <a:defRPr>
                <a:solidFill>
                  <a:srgbClr val="F4F2EA"/>
                </a:solidFill>
              </a:defRPr>
            </a:lvl4pPr>
            <a:lvl5pPr marL="1828800" indent="0">
              <a:buNone/>
              <a:defRPr>
                <a:solidFill>
                  <a:srgbClr val="F4F2E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C3C0B61C-3980-BE26-458D-43BAC57CD59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180221" y="3868665"/>
            <a:ext cx="5257800" cy="894012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rgbClr val="F4F2EA"/>
                </a:solidFill>
              </a:defRPr>
            </a:lvl1pPr>
            <a:lvl2pPr marL="457200" indent="0">
              <a:buNone/>
              <a:defRPr>
                <a:solidFill>
                  <a:srgbClr val="F4F2EA"/>
                </a:solidFill>
              </a:defRPr>
            </a:lvl2pPr>
            <a:lvl3pPr marL="914400" indent="0">
              <a:buNone/>
              <a:defRPr>
                <a:solidFill>
                  <a:srgbClr val="F4F2EA"/>
                </a:solidFill>
              </a:defRPr>
            </a:lvl3pPr>
            <a:lvl4pPr marL="1371600" indent="0">
              <a:buNone/>
              <a:defRPr>
                <a:solidFill>
                  <a:srgbClr val="F4F2EA"/>
                </a:solidFill>
              </a:defRPr>
            </a:lvl4pPr>
            <a:lvl5pPr marL="1828800" indent="0">
              <a:buNone/>
              <a:defRPr>
                <a:solidFill>
                  <a:srgbClr val="F4F2E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4F10A4D8-2048-F4AF-96FD-79A9EEC8C4A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180221" y="5091875"/>
            <a:ext cx="5257800" cy="894012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rgbClr val="F4F2EA"/>
                </a:solidFill>
              </a:defRPr>
            </a:lvl1pPr>
            <a:lvl2pPr marL="457200" indent="0">
              <a:buNone/>
              <a:defRPr>
                <a:solidFill>
                  <a:srgbClr val="F4F2EA"/>
                </a:solidFill>
              </a:defRPr>
            </a:lvl2pPr>
            <a:lvl3pPr marL="914400" indent="0">
              <a:buNone/>
              <a:defRPr>
                <a:solidFill>
                  <a:srgbClr val="F4F2EA"/>
                </a:solidFill>
              </a:defRPr>
            </a:lvl3pPr>
            <a:lvl4pPr marL="1371600" indent="0">
              <a:buNone/>
              <a:defRPr>
                <a:solidFill>
                  <a:srgbClr val="F4F2EA"/>
                </a:solidFill>
              </a:defRPr>
            </a:lvl4pPr>
            <a:lvl5pPr marL="1828800" indent="0">
              <a:buNone/>
              <a:defRPr>
                <a:solidFill>
                  <a:srgbClr val="F4F2E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2541E56E-217D-27E4-B742-ACF134FE0F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5999" y="2033695"/>
            <a:ext cx="5009147" cy="390776"/>
          </a:xfrm>
        </p:spPr>
        <p:txBody>
          <a:bodyPr anchor="t">
            <a:normAutofit/>
          </a:bodyPr>
          <a:lstStyle>
            <a:lvl1pPr marL="0" indent="0">
              <a:buNone/>
              <a:defRPr sz="1400" spc="190" baseline="0">
                <a:solidFill>
                  <a:srgbClr val="AA834B"/>
                </a:solidFill>
                <a:latin typeface="Optima LT Std" panose="020B05020505080203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3692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, Logo Blac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DDE9B-99F7-61D3-2FBB-DEDCC4377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883068"/>
          </a:xfrm>
        </p:spPr>
        <p:txBody>
          <a:bodyPr/>
          <a:lstStyle>
            <a:lvl1pPr>
              <a:defRPr>
                <a:solidFill>
                  <a:srgbClr val="AA834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729C08-9216-6A6E-4C50-2B3CC4DC6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2795"/>
            <a:ext cx="10515600" cy="109604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4F2EA"/>
                </a:solidFill>
              </a:defRPr>
            </a:lvl1pPr>
            <a:lvl2pPr>
              <a:defRPr sz="1600">
                <a:solidFill>
                  <a:srgbClr val="F4F2EA"/>
                </a:solidFill>
              </a:defRPr>
            </a:lvl2pPr>
            <a:lvl3pPr>
              <a:defRPr sz="1400">
                <a:solidFill>
                  <a:srgbClr val="F4F2EA"/>
                </a:solidFill>
              </a:defRPr>
            </a:lvl3pPr>
            <a:lvl4pPr>
              <a:defRPr sz="1200">
                <a:solidFill>
                  <a:srgbClr val="F4F2EA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185FBD9-C468-56C0-FB2E-0300AE885E8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200" y="1845929"/>
            <a:ext cx="10515600" cy="391943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rgbClr val="F4F2E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0FBBECD-9B76-8A58-9E92-0840EF67D83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3951786"/>
            <a:ext cx="10515600" cy="109604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4F2EA"/>
                </a:solidFill>
              </a:defRPr>
            </a:lvl1pPr>
            <a:lvl2pPr>
              <a:defRPr sz="1600">
                <a:solidFill>
                  <a:srgbClr val="F4F2EA"/>
                </a:solidFill>
              </a:defRPr>
            </a:lvl2pPr>
            <a:lvl3pPr>
              <a:defRPr sz="1400">
                <a:solidFill>
                  <a:srgbClr val="F4F2EA"/>
                </a:solidFill>
              </a:defRPr>
            </a:lvl3pPr>
            <a:lvl4pPr>
              <a:defRPr sz="1200">
                <a:solidFill>
                  <a:srgbClr val="F4F2EA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C045DDF-102D-FF62-0D39-7EEE0701F0D0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38200" y="3524920"/>
            <a:ext cx="10515600" cy="391943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rgbClr val="F4F2E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C20393-11FB-E83E-04AA-CF0A2C46339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640971"/>
            <a:ext cx="10515600" cy="109604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4F2EA"/>
                </a:solidFill>
              </a:defRPr>
            </a:lvl1pPr>
            <a:lvl2pPr>
              <a:defRPr sz="1600">
                <a:solidFill>
                  <a:srgbClr val="F4F2EA"/>
                </a:solidFill>
              </a:defRPr>
            </a:lvl2pPr>
            <a:lvl3pPr>
              <a:defRPr sz="1400">
                <a:solidFill>
                  <a:srgbClr val="F4F2EA"/>
                </a:solidFill>
              </a:defRPr>
            </a:lvl3pPr>
            <a:lvl4pPr>
              <a:defRPr sz="1200">
                <a:solidFill>
                  <a:srgbClr val="F4F2EA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FAC552E-6B1B-E1D2-A279-80645525C63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200" y="5214105"/>
            <a:ext cx="10515600" cy="391943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rgbClr val="F4F2E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042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939AD-73B6-2337-D53D-E5266B5BB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3016" y="4589463"/>
            <a:ext cx="6845969" cy="1500187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4F2E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040459D-D362-7F27-0BBD-BE3E92C869E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736431" y="1118940"/>
            <a:ext cx="2719138" cy="20453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564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hand holding a glowing padlock&#10;&#10;AI-generated content may be incorrect.">
            <a:extLst>
              <a:ext uri="{FF2B5EF4-FFF2-40B4-BE49-F238E27FC236}">
                <a16:creationId xmlns:a16="http://schemas.microsoft.com/office/drawing/2014/main" id="{68AA69FA-3DF2-56E8-2FA1-590301E27D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B26E4B-6E73-B40B-D0F1-0FC87D215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572920"/>
            <a:ext cx="12191999" cy="1712159"/>
          </a:xfrm>
          <a:solidFill>
            <a:schemeClr val="bg1">
              <a:alpha val="88000"/>
            </a:schemeClr>
          </a:solidFill>
        </p:spPr>
        <p:txBody>
          <a:bodyPr anchor="ctr"/>
          <a:lstStyle>
            <a:lvl1pPr algn="ctr">
              <a:defRPr sz="6000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295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, Brow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DDE9B-99F7-61D3-2FBB-DEDCC4377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4F2E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D5FCC-A00E-7744-5425-7C221D726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4F2EA"/>
                </a:solidFill>
              </a:defRPr>
            </a:lvl1pPr>
            <a:lvl2pPr>
              <a:defRPr>
                <a:solidFill>
                  <a:srgbClr val="F4F2EA"/>
                </a:solidFill>
              </a:defRPr>
            </a:lvl2pPr>
            <a:lvl3pPr>
              <a:defRPr>
                <a:solidFill>
                  <a:srgbClr val="F4F2EA"/>
                </a:solidFill>
              </a:defRPr>
            </a:lvl3pPr>
            <a:lvl4pPr>
              <a:defRPr>
                <a:solidFill>
                  <a:srgbClr val="F4F2EA"/>
                </a:solidFill>
              </a:defRPr>
            </a:lvl4pPr>
            <a:lvl5pPr>
              <a:defRPr>
                <a:solidFill>
                  <a:srgbClr val="F4F2E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5938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, Gree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DDE9B-99F7-61D3-2FBB-DEDCC4377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4F2E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D5FCC-A00E-7744-5425-7C221D726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4F2EA"/>
                </a:solidFill>
              </a:defRPr>
            </a:lvl1pPr>
            <a:lvl2pPr>
              <a:defRPr>
                <a:solidFill>
                  <a:srgbClr val="F4F2EA"/>
                </a:solidFill>
              </a:defRPr>
            </a:lvl2pPr>
            <a:lvl3pPr>
              <a:defRPr>
                <a:solidFill>
                  <a:srgbClr val="F4F2EA"/>
                </a:solidFill>
              </a:defRPr>
            </a:lvl3pPr>
            <a:lvl4pPr>
              <a:defRPr>
                <a:solidFill>
                  <a:srgbClr val="F4F2EA"/>
                </a:solidFill>
              </a:defRPr>
            </a:lvl4pPr>
            <a:lvl5pPr>
              <a:defRPr>
                <a:solidFill>
                  <a:srgbClr val="F4F2E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814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, Blac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DDE9B-99F7-61D3-2FBB-DEDCC4377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4F2E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D5FCC-A00E-7744-5425-7C221D726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4F2EA"/>
                </a:solidFill>
              </a:defRPr>
            </a:lvl1pPr>
            <a:lvl2pPr>
              <a:defRPr>
                <a:solidFill>
                  <a:srgbClr val="F4F2EA"/>
                </a:solidFill>
              </a:defRPr>
            </a:lvl2pPr>
            <a:lvl3pPr>
              <a:defRPr>
                <a:solidFill>
                  <a:srgbClr val="F4F2EA"/>
                </a:solidFill>
              </a:defRPr>
            </a:lvl3pPr>
            <a:lvl4pPr>
              <a:defRPr>
                <a:solidFill>
                  <a:srgbClr val="F4F2EA"/>
                </a:solidFill>
              </a:defRPr>
            </a:lvl4pPr>
            <a:lvl5pPr>
              <a:defRPr>
                <a:solidFill>
                  <a:srgbClr val="F4F2E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0427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, Event Log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DDE9B-99F7-61D3-2FBB-DEDCC4377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61421" cy="1325563"/>
          </a:xfrm>
        </p:spPr>
        <p:txBody>
          <a:bodyPr anchor="b"/>
          <a:lstStyle>
            <a:lvl1pPr>
              <a:defRPr>
                <a:solidFill>
                  <a:srgbClr val="AA834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D5FCC-A00E-7744-5425-7C221D726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4441"/>
            <a:ext cx="8161421" cy="3722521"/>
          </a:xfrm>
        </p:spPr>
        <p:txBody>
          <a:bodyPr/>
          <a:lstStyle>
            <a:lvl1pPr>
              <a:defRPr>
                <a:solidFill>
                  <a:srgbClr val="2E2E24"/>
                </a:solidFill>
              </a:defRPr>
            </a:lvl1pPr>
            <a:lvl2pPr>
              <a:defRPr>
                <a:solidFill>
                  <a:srgbClr val="2E2E24"/>
                </a:solidFill>
              </a:defRPr>
            </a:lvl2pPr>
            <a:lvl3pPr>
              <a:defRPr>
                <a:solidFill>
                  <a:srgbClr val="2E2E24"/>
                </a:solidFill>
              </a:defRPr>
            </a:lvl3pPr>
            <a:lvl4pPr>
              <a:defRPr>
                <a:solidFill>
                  <a:srgbClr val="2E2E24"/>
                </a:solidFill>
              </a:defRPr>
            </a:lvl4pPr>
            <a:lvl5pPr>
              <a:defRPr>
                <a:solidFill>
                  <a:srgbClr val="2E2E2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033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, Event Log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638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 2, Brow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DDE9B-99F7-61D3-2FBB-DEDCC4377C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426450" y="2979903"/>
            <a:ext cx="5426242" cy="501149"/>
          </a:xfrm>
        </p:spPr>
        <p:txBody>
          <a:bodyPr>
            <a:normAutofit/>
          </a:bodyPr>
          <a:lstStyle>
            <a:lvl1pPr algn="r">
              <a:defRPr sz="1600">
                <a:solidFill>
                  <a:srgbClr val="AA834B"/>
                </a:solidFill>
                <a:latin typeface="Optima LT Std" panose="020B0502050508020304" pitchFamily="34" charset="0"/>
              </a:defRPr>
            </a:lvl1pPr>
          </a:lstStyle>
          <a:p>
            <a:r>
              <a:rPr lang="en-US" dirty="0"/>
              <a:t>TITLE GOES HERE AND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D5FCC-A00E-7744-5425-7C221D726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2938"/>
            <a:ext cx="10515600" cy="4900029"/>
          </a:xfrm>
        </p:spPr>
        <p:txBody>
          <a:bodyPr/>
          <a:lstStyle>
            <a:lvl1pPr>
              <a:defRPr>
                <a:solidFill>
                  <a:srgbClr val="F4F2EA"/>
                </a:solidFill>
              </a:defRPr>
            </a:lvl1pPr>
            <a:lvl2pPr>
              <a:defRPr>
                <a:solidFill>
                  <a:srgbClr val="F4F2EA"/>
                </a:solidFill>
              </a:defRPr>
            </a:lvl2pPr>
            <a:lvl3pPr>
              <a:defRPr>
                <a:solidFill>
                  <a:srgbClr val="F4F2EA"/>
                </a:solidFill>
              </a:defRPr>
            </a:lvl3pPr>
            <a:lvl4pPr>
              <a:defRPr>
                <a:solidFill>
                  <a:srgbClr val="F4F2EA"/>
                </a:solidFill>
              </a:defRPr>
            </a:lvl4pPr>
            <a:lvl5pPr>
              <a:defRPr>
                <a:solidFill>
                  <a:srgbClr val="F4F2E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954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 2, Gree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DDE9B-99F7-61D3-2FBB-DEDCC4377C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426450" y="2979903"/>
            <a:ext cx="5426242" cy="501149"/>
          </a:xfrm>
        </p:spPr>
        <p:txBody>
          <a:bodyPr>
            <a:normAutofit/>
          </a:bodyPr>
          <a:lstStyle>
            <a:lvl1pPr algn="r">
              <a:defRPr sz="1600">
                <a:solidFill>
                  <a:srgbClr val="AA834B"/>
                </a:solidFill>
                <a:latin typeface="Optima LT Std" panose="020B0502050508020304" pitchFamily="34" charset="0"/>
              </a:defRPr>
            </a:lvl1pPr>
          </a:lstStyle>
          <a:p>
            <a:r>
              <a:rPr lang="en-US" dirty="0"/>
              <a:t>TITLE GOES HERE AND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D5FCC-A00E-7744-5425-7C221D726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2938"/>
            <a:ext cx="10515600" cy="4900029"/>
          </a:xfrm>
        </p:spPr>
        <p:txBody>
          <a:bodyPr/>
          <a:lstStyle>
            <a:lvl1pPr>
              <a:defRPr>
                <a:solidFill>
                  <a:srgbClr val="F4F2EA"/>
                </a:solidFill>
              </a:defRPr>
            </a:lvl1pPr>
            <a:lvl2pPr>
              <a:defRPr>
                <a:solidFill>
                  <a:srgbClr val="F4F2EA"/>
                </a:solidFill>
              </a:defRPr>
            </a:lvl2pPr>
            <a:lvl3pPr>
              <a:defRPr>
                <a:solidFill>
                  <a:srgbClr val="F4F2EA"/>
                </a:solidFill>
              </a:defRPr>
            </a:lvl3pPr>
            <a:lvl4pPr>
              <a:defRPr>
                <a:solidFill>
                  <a:srgbClr val="F4F2EA"/>
                </a:solidFill>
              </a:defRPr>
            </a:lvl4pPr>
            <a:lvl5pPr>
              <a:defRPr>
                <a:solidFill>
                  <a:srgbClr val="F4F2E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380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43457-1184-A639-6015-F5FCB7359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2340A-CB79-76B8-5EBA-2854DE35B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28A08-A776-DA94-BD3D-C43B78B6C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F848A-C250-4DF3-B3B2-707E516F62AD}" type="datetimeFigureOut">
              <a:rPr lang="en-US" smtClean="0"/>
              <a:t>5/6/2026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15400-AB31-ABDF-788D-01DD26B0B4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051DA-6E52-E37B-51D5-29243214D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28429-1C19-427A-A691-1C9984D8C1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42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57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51" r:id="rId21"/>
    <p:sldLayoutId id="2147483677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jschwartz@connmaciel.com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sv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B5288-E8D1-A06D-EE21-06DB91002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526" y="2151528"/>
            <a:ext cx="11790947" cy="2213087"/>
          </a:xfrm>
        </p:spPr>
        <p:txBody>
          <a:bodyPr>
            <a:normAutofit/>
          </a:bodyPr>
          <a:lstStyle/>
          <a:p>
            <a:r>
              <a:rPr lang="en-US" sz="5000" b="1" dirty="0"/>
              <a:t>Trade Secrets and Restrictive Covenants: </a:t>
            </a:r>
            <a:br>
              <a:rPr lang="en-US" sz="4800" dirty="0"/>
            </a:br>
            <a:r>
              <a:rPr lang="en-US" sz="3200" dirty="0"/>
              <a:t>Best Practices to Safeguard Your Company’s Critical Assets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DB1C51-D676-C501-4AB2-C0A14CBEC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5038170"/>
            <a:ext cx="9144000" cy="694113"/>
          </a:xfrm>
        </p:spPr>
        <p:txBody>
          <a:bodyPr>
            <a:noAutofit/>
          </a:bodyPr>
          <a:lstStyle/>
          <a:p>
            <a:r>
              <a:rPr lang="en-US" sz="2200" i="0" dirty="0"/>
              <a:t>Jordan B. Schwartz</a:t>
            </a:r>
          </a:p>
          <a:p>
            <a:r>
              <a:rPr lang="en-US" sz="2200" dirty="0"/>
              <a:t>Conn Maciel Carey LLP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35FD5D1A-8C15-8157-6E47-94C627B51C92}"/>
              </a:ext>
            </a:extLst>
          </p:cNvPr>
          <p:cNvSpPr txBox="1"/>
          <p:nvPr/>
        </p:nvSpPr>
        <p:spPr>
          <a:xfrm>
            <a:off x="4668937" y="6405837"/>
            <a:ext cx="2854127" cy="272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333"/>
              </a:lnSpc>
            </a:pPr>
            <a:r>
              <a:rPr lang="en-US" sz="1666" spc="125" dirty="0">
                <a:solidFill>
                  <a:srgbClr val="AA834B"/>
                </a:solidFill>
                <a:latin typeface="Optician Sans"/>
                <a:ea typeface="Optician Sans"/>
                <a:cs typeface="Optician Sans"/>
                <a:sym typeface="Optician Sans"/>
              </a:rPr>
              <a:t>May 13 - 14, 2026</a:t>
            </a:r>
          </a:p>
        </p:txBody>
      </p:sp>
    </p:spTree>
    <p:extLst>
      <p:ext uri="{BB962C8B-B14F-4D97-AF65-F5344CB8AC3E}">
        <p14:creationId xmlns:p14="http://schemas.microsoft.com/office/powerpoint/2010/main" val="3641927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5C14D-E64D-0C43-6D3B-5F606A796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01" y="336249"/>
            <a:ext cx="11075069" cy="1325563"/>
          </a:xfrm>
        </p:spPr>
        <p:txBody>
          <a:bodyPr>
            <a:normAutofit/>
          </a:bodyPr>
          <a:lstStyle/>
          <a:p>
            <a:r>
              <a:rPr lang="en-US" sz="4000" dirty="0"/>
              <a:t>Federal Status of Non-Compete Agreements in 2026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22068CF-7D02-A5D8-80E1-719C642E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015" y="2035510"/>
            <a:ext cx="10734575" cy="435133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b="1" dirty="0"/>
              <a:t>Non-competes remain valid under federal law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🛑 </a:t>
            </a:r>
            <a:r>
              <a:rPr lang="en-US" sz="2400" b="1" dirty="0"/>
              <a:t>FTC’s 2024 Ban Blocked</a:t>
            </a:r>
            <a:endParaRPr lang="en-US" sz="2400" dirty="0"/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–"/>
            </a:pPr>
            <a:r>
              <a:rPr lang="en-US" dirty="0"/>
              <a:t>Attempted to ban all non-competes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–"/>
            </a:pPr>
            <a:r>
              <a:rPr lang="en-US" dirty="0"/>
              <a:t>Blocked by federal courts (TX &amp; FL)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Calibri" panose="020F0502020204030204" pitchFamily="34" charset="0"/>
              <a:buChar char="–"/>
            </a:pPr>
            <a:r>
              <a:rPr lang="en-US" dirty="0"/>
              <a:t>Appeals unlikely to proceed under Trump administration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📄 </a:t>
            </a:r>
            <a:r>
              <a:rPr lang="en-US" sz="2400" b="1" dirty="0"/>
              <a:t>NLRB Opposition Reversed</a:t>
            </a:r>
            <a:endParaRPr lang="en-US" sz="2400" dirty="0"/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–"/>
            </a:pPr>
            <a:r>
              <a:rPr lang="en-US" dirty="0"/>
              <a:t>Former GC Abruzzo (Biden appointee) opposed non-competes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–"/>
            </a:pPr>
            <a:r>
              <a:rPr lang="en-US" dirty="0"/>
              <a:t>Pushed for damages for affected employees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–"/>
            </a:pPr>
            <a:r>
              <a:rPr lang="en-US" dirty="0"/>
              <a:t>Abruzzo terminated Jan 2025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Calibri" panose="020F0502020204030204" pitchFamily="34" charset="0"/>
              <a:buChar char="–"/>
            </a:pPr>
            <a:r>
              <a:rPr lang="en-US" dirty="0"/>
              <a:t>Position rescinded under new Trump-appointed GC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🔒 </a:t>
            </a:r>
            <a:r>
              <a:rPr lang="en-US" sz="2400" b="1" dirty="0"/>
              <a:t>Bottom Line</a:t>
            </a:r>
            <a:r>
              <a:rPr lang="en-US" sz="2400" dirty="0"/>
              <a:t>: Federal efforts to invalidate non-competes have failed—for now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5000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44A247-1C75-BD1A-3169-8C4F980AF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05" y="360947"/>
            <a:ext cx="8486274" cy="1325563"/>
          </a:xfrm>
        </p:spPr>
        <p:txBody>
          <a:bodyPr>
            <a:noAutofit/>
          </a:bodyPr>
          <a:lstStyle/>
          <a:p>
            <a:r>
              <a:rPr lang="en-US" sz="4000" dirty="0"/>
              <a:t>Validity and Enforceability of Non-Compete Agreements Vary By State Law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14500EC-B368-D2B6-FC56-7291703BA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05" y="2213811"/>
            <a:ext cx="9127958" cy="428324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Restrictions continue to expand at the state level: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Over the past 3 years, more than 150 bills have been introduced in more than 35 states restricting non-competes to at least some degree.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 states (CA, OK, MN, ND, MT &amp; WY) ban non-competes outright. In June 2027, Washington State will become the seventh.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33 states and D.C. have laws limiting their use, often with salary thresholds (e.g., DC: $154,200; IL: $75,000; MD: $46,800).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US" sz="2200" dirty="0"/>
              <a:t>Virginia is expanding prohibitions to require that new covenants are only enforceable if the employee is terminated for "cause" or receives severance. VA also now bans </a:t>
            </a:r>
            <a:r>
              <a:rPr lang="en-US" sz="2200" dirty="0" err="1"/>
              <a:t>noncompetes</a:t>
            </a:r>
            <a:r>
              <a:rPr lang="en-US" sz="2200" dirty="0"/>
              <a:t> for employees entitled to overtime under the FLSA regardless of their weekly income.</a:t>
            </a:r>
          </a:p>
        </p:txBody>
      </p:sp>
    </p:spTree>
    <p:extLst>
      <p:ext uri="{BB962C8B-B14F-4D97-AF65-F5344CB8AC3E}">
        <p14:creationId xmlns:p14="http://schemas.microsoft.com/office/powerpoint/2010/main" val="794834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2EB24-2C8B-17FB-E0D7-54C4A2FF9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F6DC60-D9CB-EEB9-D846-F711DD6EA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05" y="360947"/>
            <a:ext cx="8486274" cy="1325563"/>
          </a:xfrm>
        </p:spPr>
        <p:txBody>
          <a:bodyPr>
            <a:noAutofit/>
          </a:bodyPr>
          <a:lstStyle/>
          <a:p>
            <a:r>
              <a:rPr lang="en-US" sz="4000" dirty="0"/>
              <a:t>Validity and Enforceability of Non-Compete Agreements Vary By State Law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2633BC-C137-CE55-340D-4677A4021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05" y="2213811"/>
            <a:ext cx="9127958" cy="4283242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US" dirty="0"/>
              <a:t>Pending legislation in New York aims to ban non-competes for most workers earning less than $500,000 annually.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Healthcare professionals face increasing protections—20 states, including PA and MD, now limit or ban non-competes for these workers.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US" dirty="0"/>
              <a:t>Contrary to the national trend, Florida enacted the "CHOICE Act," which strengthens the enforceability of non-competes up to 4 years for higher income employees.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US" sz="2400" dirty="0"/>
              <a:t>It presumes agreements are valid, removes strict geographic limitations, and mandates that courts issue injunctions against departing employees.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905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7D35A1-E081-5855-135F-70F8B7807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2"/>
                </a:solidFill>
              </a:rPr>
              <a:t>Hiring Employees</a:t>
            </a:r>
            <a:br>
              <a:rPr lang="en-US" sz="5400" b="1" dirty="0">
                <a:solidFill>
                  <a:schemeClr val="tx2"/>
                </a:solidFill>
              </a:rPr>
            </a:br>
            <a:r>
              <a:rPr lang="en-US" sz="5400" b="1" dirty="0">
                <a:solidFill>
                  <a:schemeClr val="tx2"/>
                </a:solidFill>
              </a:rPr>
              <a:t>With Non-Compete Agreements</a:t>
            </a:r>
            <a:endParaRPr lang="en-US" sz="7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057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B3BBC-8962-39BD-4408-508968C6C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15" y="365125"/>
            <a:ext cx="10776285" cy="1325563"/>
          </a:xfrm>
        </p:spPr>
        <p:txBody>
          <a:bodyPr/>
          <a:lstStyle/>
          <a:p>
            <a:r>
              <a:rPr lang="en-US" altLang="en-US" dirty="0"/>
              <a:t>Hiring Employees with Restrictive Covenants</a:t>
            </a:r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A4785CC-033F-C683-9AB6-5A1F30E26C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7515" y="1992429"/>
            <a:ext cx="10904621" cy="4184534"/>
          </a:xfrm>
        </p:spPr>
        <p:txBody>
          <a:bodyPr>
            <a:noAutofit/>
          </a:bodyPr>
          <a:lstStyle/>
          <a:p>
            <a:pPr marL="806450" indent="-8064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200" b="1" dirty="0"/>
              <a:t>KEY </a:t>
            </a:r>
            <a:r>
              <a:rPr lang="en-US" altLang="en-US" sz="2200" b="1" dirty="0">
                <a:sym typeface="Wingdings" panose="05000000000000000000" pitchFamily="2" charset="2"/>
              </a:rPr>
              <a:t> </a:t>
            </a:r>
            <a:r>
              <a:rPr lang="en-US" altLang="en-US" sz="2200" b="1" dirty="0"/>
              <a:t>Take reasonable steps to protect your business from interfering with competitors’ restrictive covenants.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200" b="1" dirty="0"/>
              <a:t>Interview Stage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200" dirty="0"/>
              <a:t>When considering a new hire, ask during the interview whether the individual is subject to any employment agreement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200" dirty="0"/>
              <a:t>Obtain copies of the employment agreement pre-hire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200" dirty="0"/>
              <a:t>Inform the applicant that Company insists on full compliance with employment agreements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200" dirty="0"/>
              <a:t>Company does not want applicant to disclose or use any of the competitor’s confidential or proprietary data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200" b="1" dirty="0"/>
              <a:t>Hire Stage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200" dirty="0"/>
              <a:t>In an offer letter, confirm that Company expects employees to comply with former employer’s agreements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endParaRPr lang="en-US" altLang="en-US" sz="2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32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C8CB8-42D9-436A-BD0C-A59018F75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59248"/>
            <a:ext cx="10515600" cy="1325563"/>
          </a:xfrm>
        </p:spPr>
        <p:txBody>
          <a:bodyPr>
            <a:normAutofit/>
          </a:bodyPr>
          <a:lstStyle/>
          <a:p>
            <a:br>
              <a:rPr lang="en-US" altLang="en-US" dirty="0"/>
            </a:br>
            <a:r>
              <a:rPr lang="en-US" altLang="en-US" dirty="0"/>
              <a:t>Hiring Employees with Restrictive Covenants</a:t>
            </a:r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490ADA1-76AB-700D-F375-56E2EDB6E6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199" y="2518611"/>
            <a:ext cx="10968789" cy="39742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400" b="1" dirty="0"/>
              <a:t>Post-Hire Stage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dirty="0"/>
              <a:t>Review restrictive covenants with employees to ensure everyone understands how to comply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dirty="0"/>
              <a:t>Have new employees create a comprehensive customer list that the employee serviced while at former employer or about whom the employee has information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/>
              <a:t>Update list regularly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dirty="0"/>
              <a:t>Create ethical wall between business that employee serviced at former employer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dirty="0"/>
              <a:t>Avoid allegations of flipping </a:t>
            </a:r>
          </a:p>
          <a:p>
            <a:pPr lvl="1" eaLnBrk="1" hangingPunct="1">
              <a:lnSpc>
                <a:spcPct val="100000"/>
              </a:lnSpc>
              <a:spcAft>
                <a:spcPts val="1200"/>
              </a:spcAft>
            </a:pPr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55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D728D-73A5-C715-2D74-1D69E9F21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solidFill>
                  <a:schemeClr val="tx2"/>
                </a:solidFill>
              </a:rPr>
              <a:t>What Are Trade Secrets?</a:t>
            </a:r>
          </a:p>
        </p:txBody>
      </p:sp>
    </p:spTree>
    <p:extLst>
      <p:ext uri="{BB962C8B-B14F-4D97-AF65-F5344CB8AC3E}">
        <p14:creationId xmlns:p14="http://schemas.microsoft.com/office/powerpoint/2010/main" val="2561803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30486-4F2E-2718-CCF9-E02A460B4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Are “Trade Secrets”?</a:t>
            </a:r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FE5D78D-8B7B-7FD2-AE9A-DE8FDB8A78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63328" y="2598821"/>
            <a:ext cx="10515600" cy="3894054"/>
          </a:xfrm>
        </p:spPr>
        <p:txBody>
          <a:bodyPr>
            <a:noAutofit/>
          </a:bodyPr>
          <a:lstStyle/>
          <a:p>
            <a:pPr eaLnBrk="1" hangingPunct="1">
              <a:spcAft>
                <a:spcPct val="50000"/>
              </a:spcAft>
            </a:pPr>
            <a:r>
              <a:rPr lang="en-US" altLang="en-US" sz="2400" dirty="0"/>
              <a:t>Information not generally known to others that gives an employer a competitive advantage</a:t>
            </a:r>
          </a:p>
          <a:p>
            <a:pPr lvl="1" eaLnBrk="1" hangingPunct="1">
              <a:spcAft>
                <a:spcPct val="50000"/>
              </a:spcAft>
            </a:pPr>
            <a:r>
              <a:rPr lang="en-US" altLang="en-US" dirty="0"/>
              <a:t>Confidential information</a:t>
            </a:r>
          </a:p>
          <a:p>
            <a:pPr lvl="1" eaLnBrk="1" hangingPunct="1">
              <a:spcAft>
                <a:spcPct val="50000"/>
              </a:spcAft>
            </a:pPr>
            <a:r>
              <a:rPr lang="en-US" altLang="en-US" dirty="0"/>
              <a:t>Information has economic value</a:t>
            </a:r>
          </a:p>
          <a:p>
            <a:pPr>
              <a:spcAft>
                <a:spcPct val="50000"/>
              </a:spcAft>
            </a:pPr>
            <a:r>
              <a:rPr lang="en-US" altLang="en-US" sz="2400" dirty="0"/>
              <a:t>Subject of reasonable efforts to maintain its secrecy</a:t>
            </a:r>
          </a:p>
          <a:p>
            <a:pPr>
              <a:spcAft>
                <a:spcPct val="50000"/>
              </a:spcAft>
            </a:pPr>
            <a:r>
              <a:rPr lang="en-US" altLang="en-US" sz="2400" dirty="0"/>
              <a:t>Generally defined by state law – a large majority of states have adopted the Uniform Trade Secret Act</a:t>
            </a:r>
          </a:p>
          <a:p>
            <a:pPr>
              <a:spcAft>
                <a:spcPct val="50000"/>
              </a:spcAft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6991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DF6BC18-A5B8-F742-3152-2C3B6BC70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Are “Trade Secrets”?</a:t>
            </a:r>
            <a:endParaRPr lang="en-US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F06AC14A-10B1-F74C-1201-BA44158DE558}"/>
              </a:ext>
            </a:extLst>
          </p:cNvPr>
          <p:cNvSpPr>
            <a:spLocks noGrp="1" noChangeArrowheads="1"/>
          </p:cNvSpPr>
          <p:nvPr>
            <p:ph idx="11"/>
          </p:nvPr>
        </p:nvSpPr>
        <p:spPr>
          <a:xfrm>
            <a:off x="838200" y="2422358"/>
            <a:ext cx="10515600" cy="419751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/>
              <a:t>Fact-specific inquiry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/>
              <a:t>Factors courts consider include:</a:t>
            </a:r>
          </a:p>
          <a:p>
            <a:pPr marL="688975" lvl="1" indent="-342900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–"/>
            </a:pPr>
            <a:r>
              <a:rPr lang="en-US" altLang="en-US" spc="-80" dirty="0"/>
              <a:t>Whether the information is known outside of the owner’s business</a:t>
            </a:r>
          </a:p>
          <a:p>
            <a:pPr marL="688975" lvl="1" indent="-342900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–"/>
            </a:pPr>
            <a:r>
              <a:rPr lang="en-US" altLang="en-US" dirty="0"/>
              <a:t>Measures taken by the owner to guard the secrecy of the information</a:t>
            </a:r>
          </a:p>
          <a:p>
            <a:pPr marL="688975" lvl="1" indent="-342900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–"/>
            </a:pPr>
            <a:r>
              <a:rPr lang="en-US" altLang="en-US" spc="-60" dirty="0"/>
              <a:t>The value of the information to the owner and to the competitor</a:t>
            </a:r>
          </a:p>
          <a:p>
            <a:pPr marL="688975" lvl="1" indent="-342900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–"/>
            </a:pPr>
            <a:r>
              <a:rPr lang="en-US" altLang="en-US" dirty="0"/>
              <a:t>The amount of effort or money expended by the owner in developing the information</a:t>
            </a:r>
          </a:p>
          <a:p>
            <a:pPr marL="688975" lvl="1" indent="-342900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–"/>
            </a:pPr>
            <a:r>
              <a:rPr lang="en-US" altLang="en-US" dirty="0"/>
              <a:t>The ease or difficulty with which the information could properly be acquired or duplicated by others</a:t>
            </a:r>
          </a:p>
        </p:txBody>
      </p:sp>
    </p:spTree>
    <p:extLst>
      <p:ext uri="{BB962C8B-B14F-4D97-AF65-F5344CB8AC3E}">
        <p14:creationId xmlns:p14="http://schemas.microsoft.com/office/powerpoint/2010/main" val="2325119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4AEB971-F5A6-9A0B-1D9E-69016231E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45" y="365125"/>
            <a:ext cx="10515600" cy="1325563"/>
          </a:xfrm>
        </p:spPr>
        <p:txBody>
          <a:bodyPr/>
          <a:lstStyle/>
          <a:p>
            <a:r>
              <a:rPr lang="en-US" altLang="en-US" dirty="0"/>
              <a:t>Examples of Trade Secrets</a:t>
            </a:r>
            <a:endParaRPr lang="en-US" dirty="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78C7009B-E99F-2D41-782C-506A9DFCB2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077509"/>
            <a:ext cx="10515600" cy="43321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/>
              <a:t>Customer lists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/>
              <a:t>Formulas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/>
              <a:t>Manufacturing processes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/>
              <a:t>Marketing plans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/>
              <a:t>Pricing information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/>
              <a:t>Research studies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/>
              <a:t>Strategic business plans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/>
              <a:t>Testing data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/>
              <a:t>Training manuals</a:t>
            </a: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48B9E459-9A81-2880-5440-95F6302028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994265"/>
            <a:ext cx="4835930" cy="4498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7167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80A58-E7D5-3285-043C-C3BDEE108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Jordan B. Schwartz</a:t>
            </a:r>
          </a:p>
        </p:txBody>
      </p:sp>
      <p:pic>
        <p:nvPicPr>
          <p:cNvPr id="12" name="Picture Placeholder 11" descr="The image depicts a person dressed in a white shirt and tie, standing in a modern, well-lit office space with green plants and large windows.&#10;&#10;AI-generated content may be incorrect.">
            <a:extLst>
              <a:ext uri="{FF2B5EF4-FFF2-40B4-BE49-F238E27FC236}">
                <a16:creationId xmlns:a16="http://schemas.microsoft.com/office/drawing/2014/main" id="{EBE96DB3-12D7-7967-B706-68B24C8F185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66"/>
          <a:stretch>
            <a:fillRect/>
          </a:stretch>
        </p:blipFill>
        <p:spPr>
          <a:xfrm>
            <a:off x="0" y="0"/>
            <a:ext cx="5819887" cy="7058526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79B304BB-B488-6438-1F38-18E450E706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spc="190" dirty="0"/>
              <a:t>Partner, </a:t>
            </a:r>
            <a:r>
              <a:rPr lang="en-US" sz="2000" b="1" spc="190" dirty="0"/>
              <a:t>Conn Maciel Carey LLP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4A3202-6E45-1C5A-0AD7-5BB9CC6BE300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As a Partner at </a:t>
            </a:r>
            <a:r>
              <a:rPr lang="en-US" sz="1600" b="1" dirty="0"/>
              <a:t>Conn Maciel Carey LLP</a:t>
            </a:r>
            <a:r>
              <a:rPr lang="en-US" sz="1600" dirty="0"/>
              <a:t>, Jordan B. Schwartz represents employers across all aspects of the employment relationship within the Labor and Employment Practice.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779409-75D1-9EF8-3B67-737A033FCFA8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He defends employers in federal and state litigation involving complex matters such as the </a:t>
            </a:r>
            <a:r>
              <a:rPr lang="en-US" sz="1600" b="1" dirty="0"/>
              <a:t>ADA</a:t>
            </a:r>
            <a:r>
              <a:rPr lang="en-US" sz="1600" dirty="0"/>
              <a:t>, </a:t>
            </a:r>
            <a:r>
              <a:rPr lang="en-US" sz="1600" b="1" dirty="0"/>
              <a:t>FLSA</a:t>
            </a:r>
            <a:r>
              <a:rPr lang="en-US" sz="1600" dirty="0"/>
              <a:t>, </a:t>
            </a:r>
            <a:r>
              <a:rPr lang="en-US" sz="1600" b="1" dirty="0"/>
              <a:t>FMLA</a:t>
            </a:r>
            <a:r>
              <a:rPr lang="en-US" sz="1600" dirty="0"/>
              <a:t>, </a:t>
            </a:r>
            <a:r>
              <a:rPr lang="en-US" sz="1600" b="1" dirty="0"/>
              <a:t>Title VII</a:t>
            </a:r>
            <a:r>
              <a:rPr lang="en-US" sz="1600" dirty="0"/>
              <a:t>, and restrictive covenants or trade secrets.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001A72-DF3D-D777-15AF-27FEEA30AA57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>
            <a:normAutofit lnSpcReduction="10000"/>
          </a:bodyPr>
          <a:lstStyle/>
          <a:p>
            <a:r>
              <a:rPr lang="en-US" sz="1600" dirty="0"/>
              <a:t>He provides expert guidance to hotels, restaurants, and retail stores on </a:t>
            </a:r>
            <a:r>
              <a:rPr lang="en-US" sz="1600" b="1" dirty="0"/>
              <a:t>ADA accessibility</a:t>
            </a:r>
            <a:r>
              <a:rPr lang="en-US" sz="1600" dirty="0"/>
              <a:t> (both physical and digital), as well as general compliance regarding hiring, discipline, and internal investigations.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6FA43C-07B0-C70B-CB10-19F378C5BA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Washington, DC</a:t>
            </a:r>
            <a:endParaRPr lang="en-US" sz="1800" spc="190" dirty="0"/>
          </a:p>
        </p:txBody>
      </p:sp>
    </p:spTree>
    <p:extLst>
      <p:ext uri="{BB962C8B-B14F-4D97-AF65-F5344CB8AC3E}">
        <p14:creationId xmlns:p14="http://schemas.microsoft.com/office/powerpoint/2010/main" val="3944022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D434A-A5DA-C358-6B31-A0F711C62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EAE5E-8A8C-2C9A-4F59-E33F441EB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solidFill>
                  <a:schemeClr val="tx2"/>
                </a:solidFill>
              </a:rPr>
              <a:t>Threats to Trade Secrets</a:t>
            </a:r>
            <a:br>
              <a:rPr lang="en-US" sz="5400" b="1" dirty="0">
                <a:solidFill>
                  <a:schemeClr val="tx2"/>
                </a:solidFill>
              </a:rPr>
            </a:br>
            <a:r>
              <a:rPr lang="en-US" sz="5400" b="1" dirty="0">
                <a:solidFill>
                  <a:schemeClr val="tx2"/>
                </a:solidFill>
              </a:rPr>
              <a:t>and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3567388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4483EC6-F93D-4968-1963-244B4A80A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16" y="316999"/>
            <a:ext cx="10776284" cy="1325563"/>
          </a:xfrm>
        </p:spPr>
        <p:txBody>
          <a:bodyPr/>
          <a:lstStyle/>
          <a:p>
            <a:r>
              <a:rPr lang="en-US" dirty="0"/>
              <a:t>Poll: Top Threats to Trade Secrets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1DD69C9-BA68-946D-2AF9-A6260C2DD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16" y="1328286"/>
            <a:ext cx="10776284" cy="4367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“What do you regard to be the most significant threats to your organization’s trade secrets?”</a:t>
            </a:r>
          </a:p>
          <a:p>
            <a:endParaRPr lang="en-US" sz="2000" dirty="0"/>
          </a:p>
        </p:txBody>
      </p:sp>
      <p:pic>
        <p:nvPicPr>
          <p:cNvPr id="13" name="Picture 12" descr="The diagram displays a pie chart indicating the distribution of various weaknesses in employee leaks, with the highest percentages attributed to competitive intelligence, third-party service, and cybersecurity.&#10;&#10;AI-generated content may be incorrect.">
            <a:extLst>
              <a:ext uri="{FF2B5EF4-FFF2-40B4-BE49-F238E27FC236}">
                <a16:creationId xmlns:a16="http://schemas.microsoft.com/office/drawing/2014/main" id="{88F9C564-340F-9402-FE9D-1DE899002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11" y="2005263"/>
            <a:ext cx="10515600" cy="448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66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7D67A51F-75CC-2BD6-513F-8BD41A8F1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42" y="365125"/>
            <a:ext cx="10728158" cy="1325563"/>
          </a:xfrm>
        </p:spPr>
        <p:txBody>
          <a:bodyPr/>
          <a:lstStyle/>
          <a:p>
            <a:r>
              <a:rPr lang="en-US" dirty="0"/>
              <a:t>Resource-Based Threats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F7458446-ADDB-45C9-8A38-C9BF64731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978" y="2005293"/>
            <a:ext cx="10808368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/>
              <a:t>Reduced Headcount = Increased Risk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Downsizing can strain organizational resources, creating vulnerabilities to external cyber threats and internal risks.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/>
              <a:t>Loss of Checks &amp; Balances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Eliminating roles in IT, HR, and management may lead to fewer safeguards and oversight in critical systems.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/>
              <a:t>Gaps in Supervision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Fewer IT staff may mean less coverage and weaker monitoring, increasing exposure to breaches.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/>
              <a:t>Access Management Concerns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Terminating employees with oversight responsibilities can result in poorly managed access to sensitive databases and confidential materials.</a:t>
            </a:r>
          </a:p>
        </p:txBody>
      </p:sp>
    </p:spTree>
    <p:extLst>
      <p:ext uri="{BB962C8B-B14F-4D97-AF65-F5344CB8AC3E}">
        <p14:creationId xmlns:p14="http://schemas.microsoft.com/office/powerpoint/2010/main" val="1175598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A35FEA-9E75-CA45-8D86-2A8FB32AD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Risks of BYOD and Remote Work:</a:t>
            </a:r>
            <a:br>
              <a:rPr lang="en-US" dirty="0"/>
            </a:br>
            <a:r>
              <a:rPr lang="en-US" dirty="0"/>
              <a:t>Trade Secrets at Risk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D3DA33-C1E6-0693-2DAB-9C4AB6221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402" y="2215020"/>
            <a:ext cx="10285398" cy="1096045"/>
          </a:xfrm>
        </p:spPr>
        <p:txBody>
          <a:bodyPr>
            <a:noAutofit/>
          </a:bodyPr>
          <a:lstStyle/>
          <a:p>
            <a:pPr lvl="1">
              <a:lnSpc>
                <a:spcPts val="2400"/>
              </a:lnSpc>
              <a:spcBef>
                <a:spcPts val="0"/>
              </a:spcBef>
              <a:buFont typeface="Calibri" panose="020F0502020204030204" pitchFamily="34" charset="0"/>
              <a:buChar char="–"/>
            </a:pPr>
            <a:r>
              <a:rPr lang="en-US" sz="2000" dirty="0"/>
              <a:t>Nearly 50% of employers with BYOD report data breaches</a:t>
            </a:r>
          </a:p>
          <a:p>
            <a:pPr lvl="1">
              <a:lnSpc>
                <a:spcPts val="2400"/>
              </a:lnSpc>
              <a:spcBef>
                <a:spcPts val="0"/>
              </a:spcBef>
              <a:buFont typeface="Calibri" panose="020F0502020204030204" pitchFamily="34" charset="0"/>
              <a:buChar char="–"/>
            </a:pPr>
            <a:r>
              <a:rPr lang="en-US" sz="2000" dirty="0"/>
              <a:t>Unsecured home networks &amp; personal devices increase risk</a:t>
            </a:r>
          </a:p>
          <a:p>
            <a:pPr lvl="1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Font typeface="Calibri" panose="020F0502020204030204" pitchFamily="34" charset="0"/>
              <a:buChar char="–"/>
            </a:pPr>
            <a:r>
              <a:rPr lang="en-US" sz="2000" dirty="0"/>
              <a:t>Trade secrets and proprietary info are vulnerable outside company firewall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4454FD-CD97-508A-17AE-7427BB8720F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068404" y="1836280"/>
            <a:ext cx="10285396" cy="391943"/>
          </a:xfrm>
        </p:spPr>
        <p:txBody>
          <a:bodyPr>
            <a:normAutofit/>
          </a:bodyPr>
          <a:lstStyle/>
          <a:p>
            <a:r>
              <a:rPr lang="en-US" sz="2000" dirty="0"/>
              <a:t>🔓 Data Breaches and Cyber Threats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E7EA9AD-4617-E246-C9E8-29A4D674224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68402" y="3942137"/>
            <a:ext cx="10285397" cy="1096045"/>
          </a:xfrm>
        </p:spPr>
        <p:txBody>
          <a:bodyPr>
            <a:normAutofit/>
          </a:bodyPr>
          <a:lstStyle/>
          <a:p>
            <a:pPr lvl="1">
              <a:lnSpc>
                <a:spcPts val="2400"/>
              </a:lnSpc>
              <a:spcBef>
                <a:spcPts val="0"/>
              </a:spcBef>
              <a:buFont typeface="Calibri" panose="020F0502020204030204" pitchFamily="34" charset="0"/>
              <a:buChar char="–"/>
            </a:pPr>
            <a:r>
              <a:rPr lang="en-US" sz="2000" dirty="0"/>
              <a:t>Blurred lines between personal and work use</a:t>
            </a:r>
          </a:p>
          <a:p>
            <a:pPr lvl="1">
              <a:lnSpc>
                <a:spcPts val="2400"/>
              </a:lnSpc>
              <a:spcBef>
                <a:spcPts val="0"/>
              </a:spcBef>
              <a:buFont typeface="Calibri" panose="020F0502020204030204" pitchFamily="34" charset="0"/>
              <a:buChar char="–"/>
            </a:pPr>
            <a:r>
              <a:rPr lang="en-US" sz="2000" dirty="0"/>
              <a:t>Legal complications with device searches and data access</a:t>
            </a:r>
          </a:p>
          <a:p>
            <a:pPr lvl="1">
              <a:lnSpc>
                <a:spcPts val="2400"/>
              </a:lnSpc>
              <a:spcBef>
                <a:spcPts val="0"/>
              </a:spcBef>
              <a:spcAft>
                <a:spcPts val="1800"/>
              </a:spcAft>
              <a:buFont typeface="Calibri" panose="020F0502020204030204" pitchFamily="34" charset="0"/>
              <a:buChar char="–"/>
            </a:pPr>
            <a:r>
              <a:rPr lang="en-US" sz="2000" dirty="0"/>
              <a:t>Difficult to track misuse or mishandling of confidential data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555308-68BE-F877-4CA1-4F5523733568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1068404" y="3499229"/>
            <a:ext cx="10285396" cy="391943"/>
          </a:xfrm>
        </p:spPr>
        <p:txBody>
          <a:bodyPr>
            <a:normAutofit/>
          </a:bodyPr>
          <a:lstStyle/>
          <a:p>
            <a:r>
              <a:rPr lang="en-US" sz="2000" dirty="0"/>
              <a:t>🕵️ Privacy and Monitoring Challenges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28E4892-747E-ECDF-102B-3AF78B281D6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68404" y="5640971"/>
            <a:ext cx="10285396" cy="1096045"/>
          </a:xfrm>
        </p:spPr>
        <p:txBody>
          <a:bodyPr>
            <a:noAutofit/>
          </a:bodyPr>
          <a:lstStyle/>
          <a:p>
            <a:pPr marL="690563" lvl="1" indent="-233363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</a:pPr>
            <a:r>
              <a:rPr lang="en-US" sz="2000" dirty="0"/>
              <a:t>Employees could engage in harmful or unauthorized actions</a:t>
            </a:r>
          </a:p>
          <a:p>
            <a:pPr marL="690563" lvl="1" indent="-233363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</a:pPr>
            <a:r>
              <a:rPr lang="en-US" sz="2000" dirty="0"/>
              <a:t>Trade secrets may be shared—accidentally or intentionally—via unsecure apps</a:t>
            </a:r>
          </a:p>
          <a:p>
            <a:pPr marL="690563" lvl="1" indent="-233363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–"/>
            </a:pPr>
            <a:r>
              <a:rPr lang="en-US" sz="2000" dirty="0"/>
              <a:t>Departing employee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697BCC-9FB2-E956-8F2C-667A238A541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164656" y="5214105"/>
            <a:ext cx="10189143" cy="391943"/>
          </a:xfrm>
        </p:spPr>
        <p:txBody>
          <a:bodyPr>
            <a:normAutofit/>
          </a:bodyPr>
          <a:lstStyle/>
          <a:p>
            <a:r>
              <a:rPr lang="en-US" sz="2000" dirty="0"/>
              <a:t>📱 Device Misuse and Vicarious Liability</a:t>
            </a:r>
          </a:p>
        </p:txBody>
      </p:sp>
    </p:spTree>
    <p:extLst>
      <p:ext uri="{BB962C8B-B14F-4D97-AF65-F5344CB8AC3E}">
        <p14:creationId xmlns:p14="http://schemas.microsoft.com/office/powerpoint/2010/main" val="4206111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DDF84-97C9-BED8-3175-42AF6572E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solidFill>
                  <a:schemeClr val="tx2"/>
                </a:solidFill>
              </a:rPr>
              <a:t>Protecting Trade Secrets</a:t>
            </a:r>
            <a:br>
              <a:rPr lang="en-US" sz="5400" b="1" dirty="0">
                <a:solidFill>
                  <a:schemeClr val="tx2"/>
                </a:solidFill>
              </a:rPr>
            </a:br>
            <a:r>
              <a:rPr lang="en-US" sz="5400" b="1" dirty="0">
                <a:solidFill>
                  <a:schemeClr val="tx2"/>
                </a:solidFill>
              </a:rPr>
              <a:t>and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170696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DDB96B-DB15-1C5C-B139-6A82EF404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95" y="401054"/>
            <a:ext cx="8161421" cy="1325563"/>
          </a:xfrm>
        </p:spPr>
        <p:txBody>
          <a:bodyPr/>
          <a:lstStyle/>
          <a:p>
            <a:r>
              <a:rPr lang="en-US" altLang="en-US" dirty="0"/>
              <a:t>How to Protect Trade Secrets</a:t>
            </a:r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9B166DC-D0EC-FB7A-2B31-1C2E00F985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46358" y="2454441"/>
            <a:ext cx="5438274" cy="372252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en-US" sz="2400" dirty="0"/>
              <a:t>Internal Steps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Tx/>
              <a:buChar char="─"/>
            </a:pPr>
            <a:r>
              <a:rPr lang="en-US" dirty="0"/>
              <a:t>Identify and value TSI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Tx/>
              <a:buChar char="─"/>
            </a:pPr>
            <a:r>
              <a:rPr lang="en-US" dirty="0"/>
              <a:t>Catalog and audit of TSI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Tx/>
              <a:buChar char="─"/>
            </a:pPr>
            <a:r>
              <a:rPr lang="en-US" dirty="0"/>
              <a:t>Implement of classification, tracking and security protocols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Tx/>
              <a:buChar char="─"/>
            </a:pPr>
            <a:r>
              <a:rPr lang="en-US" altLang="en-US" dirty="0"/>
              <a:t>Disseminate company policies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Tx/>
              <a:buChar char="─"/>
            </a:pPr>
            <a:r>
              <a:rPr lang="en-US" altLang="en-US" dirty="0"/>
              <a:t>Dispose of documents </a:t>
            </a:r>
            <a:r>
              <a:rPr lang="en-US" altLang="en-US" u="sng" dirty="0"/>
              <a:t>completely</a:t>
            </a:r>
          </a:p>
          <a:p>
            <a:pPr eaLnBrk="1" hangingPunct="1">
              <a:buFontTx/>
              <a:buNone/>
            </a:pPr>
            <a:endParaRPr lang="en-US" altLang="en-US" sz="2400" dirty="0">
              <a:latin typeface="+mj-lt"/>
            </a:endParaRPr>
          </a:p>
        </p:txBody>
      </p:sp>
      <p:pic>
        <p:nvPicPr>
          <p:cNvPr id="6" name="Picture Placeholder 4" descr="A picture containing person, suit, posing&#10;&#10;Description automatically generated">
            <a:extLst>
              <a:ext uri="{FF2B5EF4-FFF2-40B4-BE49-F238E27FC236}">
                <a16:creationId xmlns:a16="http://schemas.microsoft.com/office/drawing/2014/main" id="{C2CFFB49-E31B-BBF7-7D77-29FA1B9D92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9"/>
          <a:stretch/>
        </p:blipFill>
        <p:spPr>
          <a:xfrm>
            <a:off x="0" y="2050180"/>
            <a:ext cx="3801979" cy="48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85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0BBF10-C371-F1E1-1BB8-99739F0C6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17" y="365125"/>
            <a:ext cx="10737783" cy="1325563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Utilize Confidentiality: Non-Disclosure Agreements</a:t>
            </a:r>
            <a:endParaRPr lang="en-US" sz="4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7F4942-F71E-2578-34B4-525D5A554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95" y="2030931"/>
            <a:ext cx="10663989" cy="419549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Whether a non-disclosure agreement (NDA) is enforceable rests on the somewhat vague notion of “reasonableness.”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Should describe in detail the categories of confidential information.  Avoid boilerplate and tailor description to nature of business so employees understand obligation and are on notice.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/>
              <a:t>Require Signed Agreements</a:t>
            </a:r>
          </a:p>
          <a:p>
            <a:pPr marL="762000" lvl="1" indent="-304800">
              <a:lnSpc>
                <a:spcPct val="100000"/>
              </a:lnSpc>
              <a:spcBef>
                <a:spcPts val="0"/>
              </a:spcBef>
            </a:pPr>
            <a:r>
              <a:rPr lang="en-US" altLang="en-US" sz="2200" dirty="0"/>
              <a:t>Duty to Maintain Confidentiality</a:t>
            </a:r>
          </a:p>
          <a:p>
            <a:pPr marL="762000" lvl="1" indent="-304800">
              <a:lnSpc>
                <a:spcPct val="100000"/>
              </a:lnSpc>
              <a:spcBef>
                <a:spcPts val="0"/>
              </a:spcBef>
            </a:pPr>
            <a:r>
              <a:rPr lang="en-US" altLang="en-US" sz="2200" dirty="0"/>
              <a:t>Restrictions on Solicitations of Customers </a:t>
            </a:r>
          </a:p>
          <a:p>
            <a:pPr marL="762000" lvl="1" indent="-304800">
              <a:lnSpc>
                <a:spcPct val="100000"/>
              </a:lnSpc>
              <a:spcBef>
                <a:spcPts val="0"/>
              </a:spcBef>
            </a:pPr>
            <a:r>
              <a:rPr lang="en-US" altLang="en-US" sz="2200" dirty="0"/>
              <a:t>Restrictions on Solicitations of Employees</a:t>
            </a:r>
          </a:p>
          <a:p>
            <a:pPr marL="762000" lvl="1" indent="-304800">
              <a:lnSpc>
                <a:spcPct val="100000"/>
              </a:lnSpc>
              <a:spcBef>
                <a:spcPts val="0"/>
              </a:spcBef>
            </a:pPr>
            <a:r>
              <a:rPr lang="en-US" altLang="en-US" sz="2200" dirty="0"/>
              <a:t>Duty to Return Confidential and Proprietary Information</a:t>
            </a:r>
          </a:p>
          <a:p>
            <a:pPr marL="762000" lvl="1" indent="-304800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Interests of the public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32593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5753FE5-F6F9-438D-6D31-9D4B5CE3B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16" y="365125"/>
            <a:ext cx="1077628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Provide Training On Handling </a:t>
            </a:r>
            <a:br>
              <a:rPr lang="en-US" sz="4000" dirty="0"/>
            </a:br>
            <a:r>
              <a:rPr lang="en-US" sz="4000" dirty="0"/>
              <a:t>Confidential Information / Trade Secrets</a:t>
            </a:r>
          </a:p>
        </p:txBody>
      </p:sp>
      <p:pic>
        <p:nvPicPr>
          <p:cNvPr id="8" name="Picture Placeholder 6" descr="A finger touching a screen&#10;&#10;AI-generated content may be incorrect.">
            <a:extLst>
              <a:ext uri="{FF2B5EF4-FFF2-40B4-BE49-F238E27FC236}">
                <a16:creationId xmlns:a16="http://schemas.microsoft.com/office/drawing/2014/main" id="{33CE37DC-156A-493B-DAEA-AC0949509C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5"/>
          <a:stretch/>
        </p:blipFill>
        <p:spPr>
          <a:xfrm>
            <a:off x="7693793" y="1870135"/>
            <a:ext cx="3481137" cy="46120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6583506-9D64-44AC-9DA3-6B59F1AD1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864" y="2175309"/>
            <a:ext cx="7263063" cy="4001653"/>
          </a:xfrm>
        </p:spPr>
        <p:txBody>
          <a:bodyPr>
            <a:normAutofit lnSpcReduction="10000"/>
          </a:bodyPr>
          <a:lstStyle/>
          <a:p>
            <a:pPr algn="l">
              <a:spcAft>
                <a:spcPts val="1200"/>
              </a:spcAft>
            </a:pPr>
            <a:r>
              <a:rPr lang="en-US" dirty="0"/>
              <a:t>Periodic training, review and acceptance of: </a:t>
            </a:r>
          </a:p>
          <a:p>
            <a:pPr lvl="1">
              <a:spcAft>
                <a:spcPts val="1200"/>
              </a:spcAft>
            </a:pPr>
            <a:r>
              <a:rPr lang="en-US" sz="2800" dirty="0"/>
              <a:t>terms of use for: devices, systems, data, access</a:t>
            </a:r>
          </a:p>
          <a:p>
            <a:pPr lvl="1">
              <a:spcAft>
                <a:spcPts val="1200"/>
              </a:spcAft>
            </a:pPr>
            <a:r>
              <a:rPr lang="en-US" sz="2800" dirty="0"/>
              <a:t>non-disclosure agreements</a:t>
            </a:r>
          </a:p>
          <a:p>
            <a:pPr lvl="1">
              <a:spcAft>
                <a:spcPts val="1200"/>
              </a:spcAft>
            </a:pPr>
            <a:r>
              <a:rPr lang="en-US" sz="2800" dirty="0"/>
              <a:t>non-compete agreements </a:t>
            </a:r>
          </a:p>
          <a:p>
            <a:pPr lvl="1">
              <a:spcAft>
                <a:spcPts val="1200"/>
              </a:spcAft>
            </a:pPr>
            <a:r>
              <a:rPr lang="en-US" sz="2800" dirty="0"/>
              <a:t>assignment agreements</a:t>
            </a:r>
          </a:p>
          <a:p>
            <a:pPr lvl="1">
              <a:spcAft>
                <a:spcPts val="1200"/>
              </a:spcAft>
            </a:pPr>
            <a:r>
              <a:rPr lang="en-US" sz="2800" dirty="0"/>
              <a:t> security awareness training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684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CEA8B1-BB1E-C321-805B-951AEFF70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66" y="365125"/>
            <a:ext cx="1075703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Specific Employees:</a:t>
            </a:r>
            <a:br>
              <a:rPr lang="en-US" sz="4000" dirty="0"/>
            </a:br>
            <a:r>
              <a:rPr lang="en-US" sz="4000" dirty="0"/>
              <a:t>Insider Threat Indicators – “Personal”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A836A4F-506D-FB99-E389-C8F782B75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32" y="1825625"/>
            <a:ext cx="5257800" cy="4351338"/>
          </a:xfrm>
        </p:spPr>
        <p:txBody>
          <a:bodyPr anchor="ctr"/>
          <a:lstStyle/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/>
              <a:t>Disgruntled. 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/>
              <a:t>Poor performance ratings. 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/>
              <a:t>Exhibits “above the rules attitude”. 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/>
              <a:t>Routinely goes to executives and by-passes supervisor. 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/>
              <a:t>Undisclosed foreign travel.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/>
              <a:t>Excessive or unusual foreign travel.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65305A7B-E6E4-48FB-D99E-2CD309EE8D0E}"/>
              </a:ext>
            </a:extLst>
          </p:cNvPr>
          <p:cNvSpPr txBox="1">
            <a:spLocks/>
          </p:cNvSpPr>
          <p:nvPr/>
        </p:nvSpPr>
        <p:spPr>
          <a:xfrm>
            <a:off x="6513092" y="2147804"/>
            <a:ext cx="5180664" cy="4351338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 startAt="7"/>
            </a:pPr>
            <a:r>
              <a:rPr lang="en-US" sz="2400" dirty="0">
                <a:solidFill>
                  <a:srgbClr val="F4F2EA"/>
                </a:solidFill>
              </a:rPr>
              <a:t>Unjustified work pattern (nights, weekends). 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 startAt="7"/>
            </a:pPr>
            <a:r>
              <a:rPr lang="en-US" sz="2400" dirty="0">
                <a:solidFill>
                  <a:srgbClr val="F4F2EA"/>
                </a:solidFill>
              </a:rPr>
              <a:t>Numerous security infractions. 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 startAt="7"/>
            </a:pPr>
            <a:r>
              <a:rPr lang="en-US" sz="2400" dirty="0">
                <a:solidFill>
                  <a:srgbClr val="F4F2EA"/>
                </a:solidFill>
              </a:rPr>
              <a:t>Excessive use of copier, scanners or faxes. 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 startAt="7"/>
            </a:pPr>
            <a:r>
              <a:rPr lang="en-US" sz="2400" dirty="0">
                <a:solidFill>
                  <a:srgbClr val="F4F2EA"/>
                </a:solidFill>
              </a:rPr>
              <a:t>Chronic expression of being under recognized at work. 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 startAt="7"/>
            </a:pPr>
            <a:r>
              <a:rPr lang="en-US" sz="2400" dirty="0">
                <a:solidFill>
                  <a:srgbClr val="F4F2EA"/>
                </a:solidFill>
              </a:rPr>
              <a:t>Unexplained affluence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 startAt="7"/>
            </a:pPr>
            <a:endParaRPr lang="en-US" sz="2400" dirty="0">
              <a:solidFill>
                <a:srgbClr val="F4F2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93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CC80C7C-2B5A-3A20-5F6C-D6DAAE9E9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17" y="365125"/>
            <a:ext cx="10737783" cy="1325563"/>
          </a:xfrm>
        </p:spPr>
        <p:txBody>
          <a:bodyPr/>
          <a:lstStyle/>
          <a:p>
            <a:r>
              <a:rPr lang="en-US" dirty="0"/>
              <a:t>Insider Threat Indicators – “Technology”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765CE9E-D280-09FE-2A96-BBF38033B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225" y="2223435"/>
            <a:ext cx="4961422" cy="4195495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en-US" sz="2200" dirty="0"/>
              <a:t>Increased non-business-related activities on internet (web surfing, job hunting, social media). 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en-US" sz="2200" dirty="0"/>
              <a:t>Increased foreign IP traffic. 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en-US" sz="2200" dirty="0"/>
              <a:t>Increased e-mail and USB storage/transfers. 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en-US" sz="2200" dirty="0"/>
              <a:t>Repeated responder to phishing attacks. 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en-US" sz="2200" dirty="0"/>
              <a:t>Purging or wiping system prior to termination.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2000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582F13D4-B8EB-E12D-B363-1FAB23700453}"/>
              </a:ext>
            </a:extLst>
          </p:cNvPr>
          <p:cNvSpPr txBox="1">
            <a:spLocks/>
          </p:cNvSpPr>
          <p:nvPr/>
        </p:nvSpPr>
        <p:spPr>
          <a:xfrm>
            <a:off x="5832910" y="2223435"/>
            <a:ext cx="5920740" cy="43828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 startAt="6"/>
            </a:pPr>
            <a:r>
              <a:rPr lang="en-US" sz="2200" dirty="0">
                <a:solidFill>
                  <a:srgbClr val="F4F2EA"/>
                </a:solidFill>
              </a:rPr>
              <a:t>Posting sensitive information on social media. 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 startAt="6"/>
            </a:pPr>
            <a:r>
              <a:rPr lang="en-US" sz="2200" dirty="0">
                <a:solidFill>
                  <a:srgbClr val="F4F2EA"/>
                </a:solidFill>
              </a:rPr>
              <a:t>Speaks out against company leadership or company on social media. 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 startAt="6"/>
            </a:pPr>
            <a:r>
              <a:rPr lang="en-US" sz="2200" dirty="0">
                <a:solidFill>
                  <a:srgbClr val="F4F2EA"/>
                </a:solidFill>
              </a:rPr>
              <a:t>Conducting unexplained network or company database searches. 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 startAt="6"/>
            </a:pPr>
            <a:r>
              <a:rPr lang="en-US" sz="2200" dirty="0">
                <a:solidFill>
                  <a:srgbClr val="F4F2EA"/>
                </a:solidFill>
              </a:rPr>
              <a:t>Attempting remote access after being laid off or terminated. 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 startAt="6"/>
            </a:pPr>
            <a:r>
              <a:rPr lang="en-US" sz="2200" dirty="0">
                <a:solidFill>
                  <a:srgbClr val="F4F2EA"/>
                </a:solidFill>
              </a:rPr>
              <a:t>Encrypting e-mails to private or personal accounts.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Font typeface="+mj-lt"/>
              <a:buAutoNum type="arabicPeriod" startAt="6"/>
            </a:pPr>
            <a:endParaRPr lang="en-US" sz="2200" dirty="0">
              <a:solidFill>
                <a:srgbClr val="F4F2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407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EB4A75-AA11-3E6A-47FF-A95B727A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2"/>
                </a:solidFill>
              </a:rPr>
              <a:t>The Current Legal Landscape</a:t>
            </a:r>
            <a:br>
              <a:rPr lang="en-US" sz="5400" b="1" dirty="0">
                <a:solidFill>
                  <a:schemeClr val="tx2"/>
                </a:solidFill>
              </a:rPr>
            </a:br>
            <a:r>
              <a:rPr lang="en-US" sz="5400" b="1" dirty="0">
                <a:solidFill>
                  <a:schemeClr val="tx2"/>
                </a:solidFill>
              </a:rPr>
              <a:t>of Non-Compete Agreements</a:t>
            </a:r>
          </a:p>
        </p:txBody>
      </p:sp>
    </p:spTree>
    <p:extLst>
      <p:ext uri="{BB962C8B-B14F-4D97-AF65-F5344CB8AC3E}">
        <p14:creationId xmlns:p14="http://schemas.microsoft.com/office/powerpoint/2010/main" val="2407078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7515A5-0592-4490-C582-A36BD518B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41" y="365125"/>
            <a:ext cx="10766659" cy="1325563"/>
          </a:xfrm>
        </p:spPr>
        <p:txBody>
          <a:bodyPr>
            <a:normAutofit/>
          </a:bodyPr>
          <a:lstStyle/>
          <a:p>
            <a:r>
              <a:rPr lang="en-US" dirty="0"/>
              <a:t>Maintain Physical Security </a:t>
            </a:r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8E41CD7C-9DD5-0478-7814-504765E59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02" y="2137417"/>
            <a:ext cx="10766659" cy="411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508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2F1790-FFD3-22DB-9486-37AD99AF6B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055"/>
          <a:stretch>
            <a:fillRect/>
          </a:stretch>
        </p:blipFill>
        <p:spPr>
          <a:xfrm>
            <a:off x="545432" y="2046920"/>
            <a:ext cx="7491664" cy="48003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C1A9AD-ED05-993E-B9DD-F0B949B5A588}"/>
              </a:ext>
            </a:extLst>
          </p:cNvPr>
          <p:cNvSpPr txBox="1"/>
          <p:nvPr/>
        </p:nvSpPr>
        <p:spPr>
          <a:xfrm>
            <a:off x="545432" y="745776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+mj-lt"/>
              </a:rPr>
              <a:t>Maintain Cyber Security</a:t>
            </a:r>
          </a:p>
        </p:txBody>
      </p:sp>
    </p:spTree>
    <p:extLst>
      <p:ext uri="{BB962C8B-B14F-4D97-AF65-F5344CB8AC3E}">
        <p14:creationId xmlns:p14="http://schemas.microsoft.com/office/powerpoint/2010/main" val="170459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EFA12-06F0-AF29-FF76-69B2F413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42" y="365125"/>
            <a:ext cx="10728158" cy="1325563"/>
          </a:xfrm>
        </p:spPr>
        <p:txBody>
          <a:bodyPr>
            <a:normAutofit/>
          </a:bodyPr>
          <a:lstStyle/>
          <a:p>
            <a:r>
              <a:rPr lang="en-US" dirty="0"/>
              <a:t>TSI Policies and Plans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859C19-BF0E-9999-C17E-86069E876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41" y="2079057"/>
            <a:ext cx="10982425" cy="409790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dirty="0"/>
              <a:t>Plan and roadmap for onboarding and offboarding, responding to a potential insider threat incident, and periodic review: </a:t>
            </a:r>
          </a:p>
          <a:p>
            <a:pPr marL="0" indent="0">
              <a:spcBef>
                <a:spcPts val="800"/>
              </a:spcBef>
              <a:buNone/>
            </a:pPr>
            <a:endParaRPr lang="en-US" dirty="0"/>
          </a:p>
          <a:p>
            <a:pPr lvl="1">
              <a:spcBef>
                <a:spcPts val="800"/>
              </a:spcBef>
            </a:pPr>
            <a:r>
              <a:rPr lang="en-US" dirty="0"/>
              <a:t>Granting and cutting access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Preservation of data, equipment and logs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When to call counsel and the importance of privilege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When to call law enforcement 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Entry and exit interviews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Employee termination procedures</a:t>
            </a:r>
          </a:p>
          <a:p>
            <a:pPr marL="0" indent="0">
              <a:spcBef>
                <a:spcPts val="8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3588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A1B6-E75C-D9C4-8B19-1F5848199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2"/>
                </a:solidFill>
              </a:rPr>
              <a:t>Legal Recourse and Response Options</a:t>
            </a:r>
          </a:p>
        </p:txBody>
      </p:sp>
    </p:spTree>
    <p:extLst>
      <p:ext uri="{BB962C8B-B14F-4D97-AF65-F5344CB8AC3E}">
        <p14:creationId xmlns:p14="http://schemas.microsoft.com/office/powerpoint/2010/main" val="21213121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5BF633-E2B3-12DD-000E-9CCC7921B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67" y="365125"/>
            <a:ext cx="10718533" cy="1325563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Play Detective: Investigating </a:t>
            </a:r>
            <a:br>
              <a:rPr lang="en-US" altLang="en-US" sz="4000" dirty="0"/>
            </a:br>
            <a:r>
              <a:rPr lang="en-US" altLang="en-US" sz="4000" dirty="0"/>
              <a:t>Potential Theft of Confidential Information</a:t>
            </a:r>
            <a:endParaRPr lang="en-US" sz="40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3E20490-783F-9BC2-5E0B-17C70F0953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5268" y="2059806"/>
            <a:ext cx="6583680" cy="4257762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4400" dirty="0">
                <a:solidFill>
                  <a:schemeClr val="bg2"/>
                </a:solidFill>
              </a:rPr>
              <a:t>Key Steps to investigate potential theft of confidential information include: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4400" dirty="0">
                <a:solidFill>
                  <a:schemeClr val="bg2"/>
                </a:solidFill>
              </a:rPr>
              <a:t>Securing back up tapes / drives of emails and network servers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4400" dirty="0">
                <a:solidFill>
                  <a:schemeClr val="bg2"/>
                </a:solidFill>
              </a:rPr>
              <a:t>Developing internal forensic protocol for searching back up tapes and drives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4400" dirty="0">
                <a:solidFill>
                  <a:schemeClr val="bg2"/>
                </a:solidFill>
              </a:rPr>
              <a:t>Treating theft allegations as confidential – i.e. share on a “need to know” basis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4400" dirty="0">
                <a:solidFill>
                  <a:schemeClr val="bg2"/>
                </a:solidFill>
              </a:rPr>
              <a:t>Avoiding invasion of privacy</a:t>
            </a:r>
          </a:p>
          <a:p>
            <a:pPr eaLnBrk="1" hangingPunct="1">
              <a:lnSpc>
                <a:spcPts val="3300"/>
              </a:lnSpc>
              <a:spcBef>
                <a:spcPts val="0"/>
              </a:spcBef>
              <a:spcAft>
                <a:spcPts val="1200"/>
              </a:spcAft>
            </a:pP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hangingPunct="1">
              <a:lnSpc>
                <a:spcPts val="3300"/>
              </a:lnSpc>
              <a:spcBef>
                <a:spcPts val="0"/>
              </a:spcBef>
              <a:spcAft>
                <a:spcPts val="1200"/>
              </a:spcAft>
            </a:pP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hangingPunct="1">
              <a:lnSpc>
                <a:spcPts val="3300"/>
              </a:lnSpc>
              <a:spcBef>
                <a:spcPts val="0"/>
              </a:spcBef>
              <a:spcAft>
                <a:spcPts val="1200"/>
              </a:spcAft>
            </a:pP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hangingPunct="1">
              <a:lnSpc>
                <a:spcPts val="3300"/>
              </a:lnSpc>
              <a:spcBef>
                <a:spcPts val="0"/>
              </a:spcBef>
              <a:spcAft>
                <a:spcPts val="1200"/>
              </a:spcAft>
            </a:pP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hangingPunct="1">
              <a:lnSpc>
                <a:spcPts val="3300"/>
              </a:lnSpc>
              <a:spcBef>
                <a:spcPts val="0"/>
              </a:spcBef>
              <a:spcAft>
                <a:spcPts val="1200"/>
              </a:spcAft>
            </a:pP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hangingPunct="1">
              <a:lnSpc>
                <a:spcPts val="3300"/>
              </a:lnSpc>
              <a:spcBef>
                <a:spcPts val="0"/>
              </a:spcBef>
              <a:spcAft>
                <a:spcPts val="1200"/>
              </a:spcAft>
            </a:pP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hangingPunct="1">
              <a:lnSpc>
                <a:spcPts val="3300"/>
              </a:lnSpc>
              <a:spcBef>
                <a:spcPts val="0"/>
              </a:spcBef>
              <a:spcAft>
                <a:spcPts val="1200"/>
              </a:spcAft>
            </a:pP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Placeholder 7" descr="A person looking at a person in a mask through a magnifying glass&#10;&#10;AI-generated content may be incorrect.">
            <a:extLst>
              <a:ext uri="{FF2B5EF4-FFF2-40B4-BE49-F238E27FC236}">
                <a16:creationId xmlns:a16="http://schemas.microsoft.com/office/drawing/2014/main" id="{C788F3D3-47C0-2DC1-32C0-DBE0A39739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4"/>
          <a:stretch/>
        </p:blipFill>
        <p:spPr>
          <a:xfrm>
            <a:off x="7648358" y="1790924"/>
            <a:ext cx="3549032" cy="470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016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A943F1-9EC2-0B8A-6474-569D7615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17" y="365125"/>
            <a:ext cx="10737783" cy="1325563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Investigating Theft of Confidential Information: Technology-Based</a:t>
            </a:r>
            <a:endParaRPr lang="en-US" sz="40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9FF67EC-3AFA-7D02-BE92-63127657F60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240228"/>
            <a:ext cx="10515600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Clr>
                <a:srgbClr val="F4F2EA"/>
              </a:buClr>
            </a:pPr>
            <a:r>
              <a:rPr lang="en-US" altLang="en-US" sz="2800" dirty="0">
                <a:solidFill>
                  <a:schemeClr val="bg2"/>
                </a:solidFill>
              </a:rPr>
              <a:t>Every internal investigation should include a survey of the following potential sources of information: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EDC9A99-27E5-B6DA-9534-F4CCF5658ECA}"/>
              </a:ext>
            </a:extLst>
          </p:cNvPr>
          <p:cNvSpPr txBox="1">
            <a:spLocks/>
          </p:cNvSpPr>
          <p:nvPr/>
        </p:nvSpPr>
        <p:spPr>
          <a:xfrm>
            <a:off x="1283368" y="3429000"/>
            <a:ext cx="4864768" cy="2747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4F2E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4F2E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4F2E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4F2E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4F2E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altLang="en-US" sz="2400" dirty="0">
                <a:solidFill>
                  <a:schemeClr val="bg2"/>
                </a:solidFill>
              </a:rPr>
              <a:t>Office personal computer</a:t>
            </a:r>
          </a:p>
          <a:p>
            <a:pPr marL="400050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altLang="en-US" sz="2400" dirty="0">
                <a:solidFill>
                  <a:schemeClr val="bg2"/>
                </a:solidFill>
              </a:rPr>
              <a:t>E-mail</a:t>
            </a:r>
          </a:p>
          <a:p>
            <a:pPr marL="400050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altLang="en-US" sz="2400" dirty="0">
                <a:solidFill>
                  <a:schemeClr val="bg2"/>
                </a:solidFill>
              </a:rPr>
              <a:t>Voicemail</a:t>
            </a:r>
          </a:p>
          <a:p>
            <a:pPr marL="400050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altLang="en-US" sz="2400" dirty="0">
                <a:solidFill>
                  <a:schemeClr val="bg2"/>
                </a:solidFill>
              </a:rPr>
              <a:t>Company Smart Phone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B4870BEC-AC04-A429-F61A-A70FC69EA3F9}"/>
              </a:ext>
            </a:extLst>
          </p:cNvPr>
          <p:cNvSpPr txBox="1">
            <a:spLocks/>
          </p:cNvSpPr>
          <p:nvPr/>
        </p:nvSpPr>
        <p:spPr>
          <a:xfrm>
            <a:off x="6141318" y="3429000"/>
            <a:ext cx="6195060" cy="30688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 startAt="5"/>
            </a:pPr>
            <a:r>
              <a:rPr lang="en-US" altLang="en-US" sz="2400" dirty="0">
                <a:solidFill>
                  <a:schemeClr val="bg2"/>
                </a:solidFill>
              </a:rPr>
              <a:t>Cellular phone records</a:t>
            </a:r>
          </a:p>
          <a:p>
            <a:pPr marL="45720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 startAt="5"/>
            </a:pPr>
            <a:r>
              <a:rPr lang="en-US" altLang="en-US" sz="2400" dirty="0">
                <a:solidFill>
                  <a:schemeClr val="bg2"/>
                </a:solidFill>
              </a:rPr>
              <a:t>Telephone dial-out/dial-in records</a:t>
            </a:r>
          </a:p>
          <a:p>
            <a:pPr marL="45720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 startAt="5"/>
            </a:pPr>
            <a:r>
              <a:rPr lang="en-US" altLang="en-US" sz="2400" dirty="0">
                <a:solidFill>
                  <a:schemeClr val="bg2"/>
                </a:solidFill>
              </a:rPr>
              <a:t>Card access records</a:t>
            </a:r>
          </a:p>
          <a:p>
            <a:pPr marL="45720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 startAt="5"/>
            </a:pPr>
            <a:r>
              <a:rPr lang="en-US" altLang="en-US" sz="2400" dirty="0">
                <a:solidFill>
                  <a:schemeClr val="bg2"/>
                </a:solidFill>
              </a:rPr>
              <a:t>Video surveillance cameras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0827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A694C5-7AA3-A9A4-AF6C-EBDE93EF6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42" y="365125"/>
            <a:ext cx="10728158" cy="1325563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Incident Response Plan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F7204C09-2E65-7E0E-3308-84A4285DE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3061"/>
            <a:ext cx="10515600" cy="3943902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2"/>
                </a:solidFill>
              </a:rPr>
              <a:t>Outline steps to be executed in the event of an intrusion or theft of IP. 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2"/>
                </a:solidFill>
              </a:rPr>
              <a:t>Identify the information that has been stolen. 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2"/>
                </a:solidFill>
              </a:rPr>
              <a:t>Determine how much of the network needs to be shutdown, quarantined or isolated. 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2"/>
                </a:solidFill>
              </a:rPr>
              <a:t>Secure or archive all relevant security activity.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2"/>
                </a:solidFill>
              </a:rPr>
              <a:t>Document who discovered the theft or intrusion. 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2"/>
                </a:solidFill>
              </a:rPr>
              <a:t>Have a reporting system. 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2"/>
                </a:solidFill>
              </a:rPr>
              <a:t>Determine when the theft occurred and is it ongoing. 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2"/>
                </a:solidFill>
              </a:rPr>
              <a:t>Have an employee termination procedure in place.</a:t>
            </a:r>
          </a:p>
        </p:txBody>
      </p:sp>
    </p:spTree>
    <p:extLst>
      <p:ext uri="{BB962C8B-B14F-4D97-AF65-F5344CB8AC3E}">
        <p14:creationId xmlns:p14="http://schemas.microsoft.com/office/powerpoint/2010/main" val="664464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0E3AC8-E135-7D1C-DDE1-395415C4C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74" y="365125"/>
            <a:ext cx="8438147" cy="1325563"/>
          </a:xfrm>
        </p:spPr>
        <p:txBody>
          <a:bodyPr/>
          <a:lstStyle/>
          <a:p>
            <a:r>
              <a:rPr lang="en-US" dirty="0"/>
              <a:t>Initial Response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2D737F3-6D72-78A3-DAC8-A5032CC7E8A9}"/>
              </a:ext>
            </a:extLst>
          </p:cNvPr>
          <p:cNvSpPr txBox="1">
            <a:spLocks/>
          </p:cNvSpPr>
          <p:nvPr/>
        </p:nvSpPr>
        <p:spPr>
          <a:xfrm>
            <a:off x="561474" y="2406316"/>
            <a:ext cx="7844590" cy="47745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Conduct Investigation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Ideally Under Direction of Counsel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Use internal or external cybersecurity professionals to gather facts around what data was taken / exfiltrated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Preserve Trade Secrets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Seek Injunctive relief using the Defend Trade Secrets Act or a state version of the Uniform Trade Secrets Act</a:t>
            </a:r>
          </a:p>
        </p:txBody>
      </p:sp>
    </p:spTree>
    <p:extLst>
      <p:ext uri="{BB962C8B-B14F-4D97-AF65-F5344CB8AC3E}">
        <p14:creationId xmlns:p14="http://schemas.microsoft.com/office/powerpoint/2010/main" val="25174575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46E9A5-C82E-BB41-5358-68F25D3F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41" y="365125"/>
            <a:ext cx="10766659" cy="1325563"/>
          </a:xfrm>
        </p:spPr>
        <p:txBody>
          <a:bodyPr/>
          <a:lstStyle/>
          <a:p>
            <a:r>
              <a:rPr lang="en-US" dirty="0"/>
              <a:t>Civil Lawsuit Remedies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98C3ED-DDFD-9C47-73C2-4AF2C81AD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58" y="2071879"/>
            <a:ext cx="10515600" cy="418251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Tort: Conversion, Trespass</a:t>
            </a:r>
          </a:p>
          <a:p>
            <a:r>
              <a:rPr lang="en-US" sz="2400" dirty="0">
                <a:solidFill>
                  <a:schemeClr val="bg2"/>
                </a:solidFill>
              </a:rPr>
              <a:t>Breach of Contract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Violation of Non-Disclosure Agreement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 Confidentiality Agreement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Employment Agreement</a:t>
            </a:r>
          </a:p>
          <a:p>
            <a:r>
              <a:rPr lang="en-US" sz="2400" dirty="0">
                <a:solidFill>
                  <a:schemeClr val="bg2"/>
                </a:solidFill>
              </a:rPr>
              <a:t>Computer Fraud and Abuse Act</a:t>
            </a:r>
          </a:p>
          <a:p>
            <a:r>
              <a:rPr lang="en-US" sz="2400" dirty="0">
                <a:solidFill>
                  <a:schemeClr val="bg2"/>
                </a:solidFill>
              </a:rPr>
              <a:t>Trade Secret Claim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UTSA/ State Law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DTSA</a:t>
            </a:r>
          </a:p>
        </p:txBody>
      </p:sp>
      <p:pic>
        <p:nvPicPr>
          <p:cNvPr id="7" name="Picture Placeholder 8" descr="A gavel and a paper on a table&#10;&#10;AI-generated content may be incorrect.">
            <a:extLst>
              <a:ext uri="{FF2B5EF4-FFF2-40B4-BE49-F238E27FC236}">
                <a16:creationId xmlns:a16="http://schemas.microsoft.com/office/drawing/2014/main" id="{5943801F-9E60-BD9C-4850-7C9508C5AD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1940" y="2071880"/>
            <a:ext cx="4625396" cy="397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839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CONN MACIEL CAREY&#10;&#10;AI-generated content may be incorrect.">
            <a:extLst>
              <a:ext uri="{FF2B5EF4-FFF2-40B4-BE49-F238E27FC236}">
                <a16:creationId xmlns:a16="http://schemas.microsoft.com/office/drawing/2014/main" id="{69D7FAB2-393D-CB8A-90A6-533D84BE4FBF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82" r="-3962"/>
          <a:stretch>
            <a:fillRect/>
          </a:stretch>
        </p:blipFill>
        <p:spPr>
          <a:xfrm>
            <a:off x="4475747" y="1118940"/>
            <a:ext cx="3145100" cy="2169692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68F7BFF1-3451-B8E4-F508-409F2D0BC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3350" y="4523873"/>
            <a:ext cx="6845300" cy="203734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2300" b="1" dirty="0">
                <a:solidFill>
                  <a:schemeClr val="bg2"/>
                </a:solidFill>
              </a:rPr>
              <a:t>Jordan B. Schwartz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en-US" sz="2300" b="1" dirty="0">
              <a:solidFill>
                <a:schemeClr val="bg2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2300" i="1" dirty="0">
                <a:solidFill>
                  <a:schemeClr val="bg2"/>
                </a:solidFill>
              </a:rPr>
              <a:t>Conn Maciel Carey LLP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2300" dirty="0">
                <a:solidFill>
                  <a:schemeClr val="bg2"/>
                </a:solidFill>
              </a:rPr>
              <a:t>202.909.2731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2300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jschwartz@connmaciel.com</a:t>
            </a:r>
            <a:r>
              <a:rPr lang="en-US" sz="2300" dirty="0">
                <a:solidFill>
                  <a:schemeClr val="bg2"/>
                </a:solidFill>
              </a:rPr>
              <a:t>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2300" dirty="0">
              <a:solidFill>
                <a:schemeClr val="bg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137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928B07D-4BFE-F26E-57DC-2F9BB39C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246791"/>
            <a:ext cx="10515600" cy="1325563"/>
          </a:xfrm>
        </p:spPr>
        <p:txBody>
          <a:bodyPr/>
          <a:lstStyle/>
          <a:p>
            <a:r>
              <a:rPr lang="en-US" dirty="0"/>
              <a:t>Brief Primer on Non-Compete Agreements</a:t>
            </a:r>
          </a:p>
        </p:txBody>
      </p:sp>
      <p:pic>
        <p:nvPicPr>
          <p:cNvPr id="2" name="Content Placeholder 4" descr="A cartoon of a person talking to a person at a desk&#10;&#10;Description automatically generated">
            <a:extLst>
              <a:ext uri="{FF2B5EF4-FFF2-40B4-BE49-F238E27FC236}">
                <a16:creationId xmlns:a16="http://schemas.microsoft.com/office/drawing/2014/main" id="{5C53E397-00A3-9E13-8470-0B79AD71E9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6973" y="2001428"/>
            <a:ext cx="8520032" cy="46097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2236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C0BAC-64DD-0832-2428-127AC70EA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593" y="257548"/>
            <a:ext cx="10515600" cy="1325563"/>
          </a:xfrm>
        </p:spPr>
        <p:txBody>
          <a:bodyPr/>
          <a:lstStyle/>
          <a:p>
            <a:r>
              <a:rPr lang="en-US" dirty="0"/>
              <a:t>Non-Compete Agreements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07A8A2FA-C1A0-8F45-19CB-F692B323F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017" y="1990165"/>
            <a:ext cx="10963175" cy="418679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600" dirty="0"/>
              <a:t>A restrictive covenant designed to prevent workers from competing with a prior employer, directly or indirectly, for a specific period while employed and/or after the employment has ended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600" dirty="0"/>
              <a:t>Typically requires the employee to enter into a non-competition agreement before beginning work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600" dirty="0"/>
              <a:t>Common prohibitions: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600" dirty="0"/>
              <a:t>Working for a competitor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600" dirty="0"/>
              <a:t>Starting a company that competes with the former employer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600" dirty="0"/>
              <a:t>Developing competing products</a:t>
            </a:r>
          </a:p>
        </p:txBody>
      </p:sp>
    </p:spTree>
    <p:extLst>
      <p:ext uri="{BB962C8B-B14F-4D97-AF65-F5344CB8AC3E}">
        <p14:creationId xmlns:p14="http://schemas.microsoft.com/office/powerpoint/2010/main" val="3852402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1139D-0B8C-43A7-F8F2-E6A046548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1359" y="365125"/>
            <a:ext cx="7407443" cy="1325563"/>
          </a:xfrm>
        </p:spPr>
        <p:txBody>
          <a:bodyPr/>
          <a:lstStyle/>
          <a:p>
            <a:r>
              <a:rPr lang="en-US" dirty="0"/>
              <a:t>Non-Compete Agreements</a:t>
            </a:r>
          </a:p>
        </p:txBody>
      </p:sp>
      <p:pic>
        <p:nvPicPr>
          <p:cNvPr id="11" name="Picture Placeholder 5" descr="A hand holding a clipboard&#10;&#10;AI-generated content may be incorrect.">
            <a:extLst>
              <a:ext uri="{FF2B5EF4-FFF2-40B4-BE49-F238E27FC236}">
                <a16:creationId xmlns:a16="http://schemas.microsoft.com/office/drawing/2014/main" id="{61E92D01-ACEA-EFC1-AE1D-26ABCBBA9B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6"/>
          <a:stretch/>
        </p:blipFill>
        <p:spPr>
          <a:xfrm>
            <a:off x="-1" y="0"/>
            <a:ext cx="4077149" cy="68580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321F07D-F0C9-E310-EE52-76DBB234A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359" y="2042820"/>
            <a:ext cx="7407275" cy="4155658"/>
          </a:xfrm>
        </p:spPr>
        <p:txBody>
          <a:bodyPr>
            <a:normAutofit/>
          </a:bodyPr>
          <a:lstStyle/>
          <a:p>
            <a:r>
              <a:rPr lang="en-US" dirty="0"/>
              <a:t>Generally, in order to be considered valid, a non-competition agreement must:</a:t>
            </a:r>
          </a:p>
          <a:p>
            <a:pPr lvl="1"/>
            <a:r>
              <a:rPr lang="en-US" sz="2800" kern="1200" dirty="0"/>
              <a:t>Be supported by consideration at the time it is signed</a:t>
            </a:r>
          </a:p>
          <a:p>
            <a:pPr lvl="1"/>
            <a:r>
              <a:rPr lang="en-US" sz="2800" kern="1200" spc="-30" dirty="0"/>
              <a:t>Protect a legitimate business interest of the employer</a:t>
            </a:r>
          </a:p>
          <a:p>
            <a:pPr lvl="1"/>
            <a:r>
              <a:rPr lang="en-US" sz="2800" kern="1200" dirty="0"/>
              <a:t>Be reasonable in scope, geography, and duration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149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5BF770-8421-27C7-EB2A-4C8AED93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62" y="236034"/>
            <a:ext cx="10515600" cy="1325563"/>
          </a:xfrm>
        </p:spPr>
        <p:txBody>
          <a:bodyPr/>
          <a:lstStyle/>
          <a:p>
            <a:r>
              <a:rPr lang="en-US" dirty="0"/>
              <a:t>Legitimate Business Interest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78B652-B3BC-30C2-2A32-D97C9CFEC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562" y="2076225"/>
            <a:ext cx="10709238" cy="41007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Regardless of how well a non-compete agreement is written; courts will not enforce it unless the employer can identify a legitimate business interest that the restrictive covenant seeks to protect.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pc="-20" dirty="0"/>
              <a:t>Case law has expanded upon the meaning of legitimate business interest, but this also varies by jurisdiction.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Typically, courts will apply a totality of the circumstances review to determine whether the employer has identified a protected business interest.</a:t>
            </a:r>
          </a:p>
        </p:txBody>
      </p:sp>
    </p:spTree>
    <p:extLst>
      <p:ext uri="{BB962C8B-B14F-4D97-AF65-F5344CB8AC3E}">
        <p14:creationId xmlns:p14="http://schemas.microsoft.com/office/powerpoint/2010/main" val="1283953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D162F22-A268-4717-6E27-F5CF54D36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87056"/>
            <a:ext cx="10515600" cy="1325563"/>
          </a:xfrm>
        </p:spPr>
        <p:txBody>
          <a:bodyPr/>
          <a:lstStyle/>
          <a:p>
            <a:r>
              <a:rPr lang="en-US" dirty="0"/>
              <a:t>Protected, Legitimate Business Interest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79B9B8-C7CB-A67B-1277-2FD37AC39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054709"/>
            <a:ext cx="11438966" cy="410073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600" dirty="0"/>
              <a:t>Courts have identified the following as potential legitimate business interests: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529AA3-CC30-9903-920E-BDED346EC2DD}"/>
              </a:ext>
            </a:extLst>
          </p:cNvPr>
          <p:cNvSpPr txBox="1"/>
          <p:nvPr/>
        </p:nvSpPr>
        <p:spPr>
          <a:xfrm>
            <a:off x="609599" y="3047618"/>
            <a:ext cx="5089237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F2E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4F2E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Trade secrets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F2E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4F2E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Intellectual property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F2E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4F2E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Customer lists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F2E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4F2E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Goodwill with customers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F2E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4F2E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 of business practices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F2E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600" dirty="0">
                <a:solidFill>
                  <a:srgbClr val="F4F2EA"/>
                </a:solidFill>
                <a:latin typeface="Calibri" panose="020F0502020204030204"/>
              </a:rPr>
              <a:t>Methods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4F2E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1DB858-0FCE-CE0D-415B-B927626AB081}"/>
              </a:ext>
            </a:extLst>
          </p:cNvPr>
          <p:cNvSpPr txBox="1"/>
          <p:nvPr/>
        </p:nvSpPr>
        <p:spPr>
          <a:xfrm>
            <a:off x="5671130" y="3047618"/>
            <a:ext cx="5911271" cy="312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F2E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4F2E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Profit margins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F2E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4F2E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F2E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4F2E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information (that is confidential, proprietary, and increases in value from not being known by a competitor)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F2E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4F2E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Training and education</a:t>
            </a:r>
          </a:p>
        </p:txBody>
      </p:sp>
    </p:spTree>
    <p:extLst>
      <p:ext uri="{BB962C8B-B14F-4D97-AF65-F5344CB8AC3E}">
        <p14:creationId xmlns:p14="http://schemas.microsoft.com/office/powerpoint/2010/main" val="108125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1A578-ED05-F3DD-CAE8-944519B4D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944" y="311335"/>
            <a:ext cx="11005072" cy="1325563"/>
          </a:xfrm>
        </p:spPr>
        <p:txBody>
          <a:bodyPr>
            <a:noAutofit/>
          </a:bodyPr>
          <a:lstStyle/>
          <a:p>
            <a:r>
              <a:rPr lang="en-US" dirty="0"/>
              <a:t>Reasonable in Scope, Geography, and Duration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C7DCD3A-AE42-3F35-1F0A-6D61997A2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68" y="2037363"/>
            <a:ext cx="10865223" cy="41330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b="1" dirty="0"/>
              <a:t>Key consideration: Are the non-compete provisions “overbroad?”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Inquiry is generally based on the totality of the circumstances.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Non-compete agreements must be limited with respect to duration and scope in a manner that is not greater/broader than necessary to defend the protectable business interest of the employer. 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b="1" u="sng" dirty="0"/>
              <a:t>Time:</a:t>
            </a:r>
            <a:r>
              <a:rPr lang="en-US" sz="2200" dirty="0"/>
              <a:t> 1 to 2 years is presumptively reasonable in many jurisdictions; potentially 5 years if it involves the sale of a business.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b="1" u="sng" dirty="0"/>
              <a:t>Geography:</a:t>
            </a:r>
            <a:r>
              <a:rPr lang="en-US" sz="2200" dirty="0"/>
              <a:t> Is it feasible?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b="1" u="sng" dirty="0"/>
              <a:t>Scope/Unduly Harsh:</a:t>
            </a:r>
            <a:r>
              <a:rPr lang="en-US" sz="2200" b="1" dirty="0"/>
              <a:t> </a:t>
            </a:r>
            <a:r>
              <a:rPr lang="en-US" sz="2200" dirty="0"/>
              <a:t>Is it unreasonably necessary to protect the employer’s legitimate business interest?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200" dirty="0"/>
          </a:p>
        </p:txBody>
      </p:sp>
      <p:pic>
        <p:nvPicPr>
          <p:cNvPr id="5" name="Graphic 4" descr="Clock outline">
            <a:extLst>
              <a:ext uri="{FF2B5EF4-FFF2-40B4-BE49-F238E27FC236}">
                <a16:creationId xmlns:a16="http://schemas.microsoft.com/office/drawing/2014/main" id="{34BCB2AD-A7F0-CC0A-EA98-953D0FE961D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90972" y="4194830"/>
            <a:ext cx="629226" cy="629226"/>
          </a:xfrm>
          <a:prstGeom prst="rect">
            <a:avLst/>
          </a:prstGeom>
        </p:spPr>
      </p:pic>
      <p:pic>
        <p:nvPicPr>
          <p:cNvPr id="6" name="Graphic 5" descr="Globe outline">
            <a:extLst>
              <a:ext uri="{FF2B5EF4-FFF2-40B4-BE49-F238E27FC236}">
                <a16:creationId xmlns:a16="http://schemas.microsoft.com/office/drawing/2014/main" id="{9AFAD35B-AFA9-3CCA-7351-D67793430D6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972" y="4824056"/>
            <a:ext cx="629226" cy="629226"/>
          </a:xfrm>
          <a:prstGeom prst="rect">
            <a:avLst/>
          </a:prstGeom>
        </p:spPr>
      </p:pic>
      <p:pic>
        <p:nvPicPr>
          <p:cNvPr id="7" name="Graphic 6" descr="Magnifying glass outline">
            <a:extLst>
              <a:ext uri="{FF2B5EF4-FFF2-40B4-BE49-F238E27FC236}">
                <a16:creationId xmlns:a16="http://schemas.microsoft.com/office/drawing/2014/main" id="{F18EEE0F-8622-8C1A-6A71-85F8D6B745F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972" y="5541147"/>
            <a:ext cx="629226" cy="62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60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ormorant"/>
        <a:ea typeface=""/>
        <a:cs typeface=""/>
      </a:majorFont>
      <a:minorFont>
        <a:latin typeface="Noto Serif JP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1466</TotalTime>
  <Words>2240</Words>
  <Application>Microsoft Office PowerPoint</Application>
  <PresentationFormat>Widescreen</PresentationFormat>
  <Paragraphs>266</Paragraphs>
  <Slides>39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Aptos</vt:lpstr>
      <vt:lpstr>Arial</vt:lpstr>
      <vt:lpstr>Calibri</vt:lpstr>
      <vt:lpstr>Cormorant</vt:lpstr>
      <vt:lpstr>Noto Serif JP</vt:lpstr>
      <vt:lpstr>Optician Sans</vt:lpstr>
      <vt:lpstr>Optima LT Std</vt:lpstr>
      <vt:lpstr>Times New Roman</vt:lpstr>
      <vt:lpstr>Wingdings</vt:lpstr>
      <vt:lpstr>Office Theme</vt:lpstr>
      <vt:lpstr>Trade Secrets and Restrictive Covenants:  Best Practices to Safeguard Your Company’s Critical Assets</vt:lpstr>
      <vt:lpstr>Jordan B. Schwartz</vt:lpstr>
      <vt:lpstr>The Current Legal Landscape of Non-Compete Agreements</vt:lpstr>
      <vt:lpstr>Brief Primer on Non-Compete Agreements</vt:lpstr>
      <vt:lpstr>Non-Compete Agreements</vt:lpstr>
      <vt:lpstr>Non-Compete Agreements</vt:lpstr>
      <vt:lpstr>Legitimate Business Interest</vt:lpstr>
      <vt:lpstr>Protected, Legitimate Business Interest </vt:lpstr>
      <vt:lpstr>Reasonable in Scope, Geography, and Duration</vt:lpstr>
      <vt:lpstr>Federal Status of Non-Compete Agreements in 2026</vt:lpstr>
      <vt:lpstr>Validity and Enforceability of Non-Compete Agreements Vary By State Law</vt:lpstr>
      <vt:lpstr>Validity and Enforceability of Non-Compete Agreements Vary By State Law</vt:lpstr>
      <vt:lpstr>Hiring Employees With Non-Compete Agreements</vt:lpstr>
      <vt:lpstr>Hiring Employees with Restrictive Covenants</vt:lpstr>
      <vt:lpstr> Hiring Employees with Restrictive Covenants</vt:lpstr>
      <vt:lpstr>What Are Trade Secrets?</vt:lpstr>
      <vt:lpstr>What Are “Trade Secrets”?</vt:lpstr>
      <vt:lpstr>What Are “Trade Secrets”?</vt:lpstr>
      <vt:lpstr>Examples of Trade Secrets</vt:lpstr>
      <vt:lpstr>Threats to Trade Secrets and Proprietary Information</vt:lpstr>
      <vt:lpstr>Poll: Top Threats to Trade Secrets</vt:lpstr>
      <vt:lpstr>Resource-Based Threats</vt:lpstr>
      <vt:lpstr>Risks of BYOD and Remote Work: Trade Secrets at Risk</vt:lpstr>
      <vt:lpstr>Protecting Trade Secrets and Proprietary Information</vt:lpstr>
      <vt:lpstr>How to Protect Trade Secrets</vt:lpstr>
      <vt:lpstr>Utilize Confidentiality: Non-Disclosure Agreements</vt:lpstr>
      <vt:lpstr>Provide Training On Handling  Confidential Information / Trade Secrets</vt:lpstr>
      <vt:lpstr>Specific Employees: Insider Threat Indicators – “Personal”</vt:lpstr>
      <vt:lpstr>Insider Threat Indicators – “Technology”</vt:lpstr>
      <vt:lpstr>Maintain Physical Security </vt:lpstr>
      <vt:lpstr>PowerPoint Presentation</vt:lpstr>
      <vt:lpstr>TSI Policies and Plans</vt:lpstr>
      <vt:lpstr>Legal Recourse and Response Options</vt:lpstr>
      <vt:lpstr>Play Detective: Investigating  Potential Theft of Confidential Information</vt:lpstr>
      <vt:lpstr>Investigating Theft of Confidential Information: Technology-Based</vt:lpstr>
      <vt:lpstr>Incident Response Plan</vt:lpstr>
      <vt:lpstr>Initial Response</vt:lpstr>
      <vt:lpstr>Civil Lawsuit Remedies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Marilyn Faz</dc:creator>
  <cp:lastModifiedBy>Erin Maglione</cp:lastModifiedBy>
  <cp:revision>13</cp:revision>
  <dcterms:created xsi:type="dcterms:W3CDTF">2022-07-25T17:34:42Z</dcterms:created>
  <dcterms:modified xsi:type="dcterms:W3CDTF">2026-05-06T15:42:50Z</dcterms:modified>
</cp:coreProperties>
</file>