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3.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notesSlides/notesSlide16.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2.xml" ContentType="application/vnd.openxmlformats-officedocument.presentationml.notesSl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01" r:id="rId2"/>
    <p:sldId id="850" r:id="rId3"/>
    <p:sldId id="3411" r:id="rId4"/>
    <p:sldId id="905" r:id="rId5"/>
    <p:sldId id="3387" r:id="rId6"/>
    <p:sldId id="3414" r:id="rId7"/>
    <p:sldId id="3388" r:id="rId8"/>
    <p:sldId id="3396" r:id="rId9"/>
    <p:sldId id="3397" r:id="rId10"/>
    <p:sldId id="991" r:id="rId11"/>
    <p:sldId id="983" r:id="rId12"/>
    <p:sldId id="3398" r:id="rId13"/>
    <p:sldId id="1038" r:id="rId14"/>
    <p:sldId id="3412" r:id="rId15"/>
    <p:sldId id="997" r:id="rId16"/>
    <p:sldId id="3373" r:id="rId17"/>
    <p:sldId id="3390" r:id="rId18"/>
    <p:sldId id="1030" r:id="rId19"/>
    <p:sldId id="3410" r:id="rId20"/>
    <p:sldId id="1023" r:id="rId21"/>
    <p:sldId id="3391" r:id="rId22"/>
    <p:sldId id="3392" r:id="rId23"/>
    <p:sldId id="925" r:id="rId24"/>
    <p:sldId id="3416" r:id="rId25"/>
    <p:sldId id="3393" r:id="rId26"/>
    <p:sldId id="3394" r:id="rId27"/>
    <p:sldId id="3395" r:id="rId28"/>
    <p:sldId id="3415" r:id="rId29"/>
    <p:sldId id="92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E90E46-5C08-9506-2D0A-F2580B16F1DE}" name="Lizzette Casarin" initials="LC" userId="S::lcasarin@hvs.com::00d7ec0f-3501-4343-b535-7e4afdc4f59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3DBE7"/>
    <a:srgbClr val="E5A565"/>
    <a:srgbClr val="B11C11"/>
    <a:srgbClr val="C46457"/>
    <a:srgbClr val="44546A"/>
    <a:srgbClr val="CEBD83"/>
    <a:srgbClr val="CFE8E6"/>
    <a:srgbClr val="E1E6E6"/>
    <a:srgbClr val="F336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3341" autoAdjust="0"/>
  </p:normalViewPr>
  <p:slideViewPr>
    <p:cSldViewPr snapToGrid="0">
      <p:cViewPr varScale="1">
        <p:scale>
          <a:sx n="104" d="100"/>
          <a:sy n="104" d="100"/>
        </p:scale>
        <p:origin x="786" y="10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70" d="100"/>
        <a:sy n="170" d="100"/>
      </p:scale>
      <p:origin x="0" y="0"/>
    </p:cViewPr>
  </p:sorterViewPr>
  <p:notesViewPr>
    <p:cSldViewPr snapToGrid="0">
      <p:cViewPr varScale="1">
        <p:scale>
          <a:sx n="79" d="100"/>
          <a:sy n="79" d="100"/>
        </p:scale>
        <p:origin x="394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oleObject" Target="file:///\\US-FS01\Information\05%20-%20Promotion\03_HVS%20Promotional%20Materials\06_HVS%20Sales%20and%20Marketing%20Materials%20Archive\2024\Presentations\04%20Luigi%20-%20Meet%20the%20Money%20-%20May\PPK%20-%20RCA_TrendTracker_Chart_433021%20(2).xls" TargetMode="External"/><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oleObject" Target="file:///\\US-FS01\Information\05%20-%20Promotion\03_HVS%20Promotional%20Materials\06_HVS%20Sales%20and%20Marketing%20Materials%20Archive\2025\Presentations\04%20Rod%20-%201Tourism%20World%20-%20February\HVS%20Supply%20Forecasts%20-%20February%202025.xls"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oleObject" Target="file:///\\US-FS01\Information\02%20-%20HVS%20Research%20Reports\02%20-%20Broker%20Survey\17%20Spring%202026%20Broker%20Survey\Source%20Data\Spring%202026%20-%20Broker%20Survey%20Data%20and%20Charts.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US-FS01\Information\02%20-%20HVS%20Research%20Reports\02%20-%20Broker%20Survey\13%20Spring%202024%20Broker%20Survey\Source%20Data\Spring%202024%20-%20Broker%20Survey%20Data%20and%20Charts.xls" TargetMode="Externa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839332053567483E-2"/>
          <c:y val="6.6875212712221549E-2"/>
          <c:w val="0.91134565387338096"/>
          <c:h val="0.7718271395531785"/>
        </c:manualLayout>
      </c:layout>
      <c:barChart>
        <c:barDir val="col"/>
        <c:grouping val="clustered"/>
        <c:varyColors val="0"/>
        <c:ser>
          <c:idx val="1"/>
          <c:order val="1"/>
          <c:tx>
            <c:strRef>
              <c:f>Sheet1!$C$1</c:f>
              <c:strCache>
                <c:ptCount val="1"/>
                <c:pt idx="0">
                  <c:v>Forecast</c:v>
                </c:pt>
              </c:strCache>
            </c:strRef>
          </c:tx>
          <c:spPr>
            <a:solidFill>
              <a:schemeClr val="accent3">
                <a:alpha val="17000"/>
              </a:schemeClr>
            </a:solidFill>
            <a:ln>
              <a:noFill/>
            </a:ln>
            <a:effectLst/>
          </c:spPr>
          <c:invertIfNegative val="0"/>
          <c:dPt>
            <c:idx val="6"/>
            <c:invertIfNegative val="0"/>
            <c:bubble3D val="0"/>
            <c:spPr>
              <a:solidFill>
                <a:schemeClr val="accent3">
                  <a:alpha val="17000"/>
                </a:schemeClr>
              </a:solidFill>
              <a:ln>
                <a:noFill/>
              </a:ln>
              <a:effectLst/>
            </c:spPr>
            <c:extLst>
              <c:ext xmlns:c16="http://schemas.microsoft.com/office/drawing/2014/chart" uri="{C3380CC4-5D6E-409C-BE32-E72D297353CC}">
                <c16:uniqueId val="{00000000-A8C4-4399-9207-FE41C97B5A00}"/>
              </c:ext>
            </c:extLst>
          </c:dPt>
          <c:dPt>
            <c:idx val="7"/>
            <c:invertIfNegative val="0"/>
            <c:bubble3D val="0"/>
            <c:spPr>
              <a:solidFill>
                <a:schemeClr val="accent3">
                  <a:alpha val="17000"/>
                </a:schemeClr>
              </a:solidFill>
              <a:ln>
                <a:noFill/>
              </a:ln>
              <a:effectLst/>
            </c:spPr>
            <c:extLst>
              <c:ext xmlns:c16="http://schemas.microsoft.com/office/drawing/2014/chart" uri="{C3380CC4-5D6E-409C-BE32-E72D297353CC}">
                <c16:uniqueId val="{00000002-F3F2-47AB-92F3-F89F54B0FD1E}"/>
              </c:ext>
            </c:extLst>
          </c:dPt>
          <c:dPt>
            <c:idx val="8"/>
            <c:invertIfNegative val="0"/>
            <c:bubble3D val="0"/>
            <c:spPr>
              <a:solidFill>
                <a:schemeClr val="accent3">
                  <a:alpha val="17000"/>
                </a:schemeClr>
              </a:solidFill>
              <a:ln>
                <a:noFill/>
              </a:ln>
              <a:effectLst/>
            </c:spPr>
            <c:extLst>
              <c:ext xmlns:c16="http://schemas.microsoft.com/office/drawing/2014/chart" uri="{C3380CC4-5D6E-409C-BE32-E72D297353CC}">
                <c16:uniqueId val="{00000003-F3F2-47AB-92F3-F89F54B0FD1E}"/>
              </c:ext>
            </c:extLst>
          </c:dPt>
          <c:dPt>
            <c:idx val="9"/>
            <c:invertIfNegative val="0"/>
            <c:bubble3D val="0"/>
            <c:spPr>
              <a:solidFill>
                <a:schemeClr val="accent3">
                  <a:alpha val="17000"/>
                </a:schemeClr>
              </a:solidFill>
              <a:ln>
                <a:noFill/>
              </a:ln>
              <a:effectLst/>
            </c:spPr>
            <c:extLst>
              <c:ext xmlns:c16="http://schemas.microsoft.com/office/drawing/2014/chart" uri="{C3380CC4-5D6E-409C-BE32-E72D297353CC}">
                <c16:uniqueId val="{00000004-F3F2-47AB-92F3-F89F54B0FD1E}"/>
              </c:ext>
            </c:extLst>
          </c:dPt>
          <c:dPt>
            <c:idx val="10"/>
            <c:invertIfNegative val="0"/>
            <c:bubble3D val="0"/>
            <c:spPr>
              <a:solidFill>
                <a:schemeClr val="accent3">
                  <a:alpha val="17000"/>
                </a:schemeClr>
              </a:solidFill>
              <a:ln>
                <a:noFill/>
              </a:ln>
              <a:effectLst/>
            </c:spPr>
            <c:extLst>
              <c:ext xmlns:c16="http://schemas.microsoft.com/office/drawing/2014/chart" uri="{C3380CC4-5D6E-409C-BE32-E72D297353CC}">
                <c16:uniqueId val="{00000005-F3F2-47AB-92F3-F89F54B0FD1E}"/>
              </c:ext>
            </c:extLst>
          </c:dPt>
          <c:cat>
            <c:strRef>
              <c:f>Sheet1!$A$5:$A$15</c:f>
              <c:strCache>
                <c:ptCount val="11"/>
                <c:pt idx="0">
                  <c:v>2018</c:v>
                </c:pt>
                <c:pt idx="1">
                  <c:v>2019</c:v>
                </c:pt>
                <c:pt idx="2">
                  <c:v>2020</c:v>
                </c:pt>
                <c:pt idx="3">
                  <c:v>2021</c:v>
                </c:pt>
                <c:pt idx="4">
                  <c:v>2022</c:v>
                </c:pt>
                <c:pt idx="5">
                  <c:v>2023</c:v>
                </c:pt>
                <c:pt idx="6">
                  <c:v>2024</c:v>
                </c:pt>
                <c:pt idx="7">
                  <c:v>2025</c:v>
                </c:pt>
                <c:pt idx="8">
                  <c:v>2026 f</c:v>
                </c:pt>
                <c:pt idx="9">
                  <c:v>2027 f</c:v>
                </c:pt>
                <c:pt idx="10">
                  <c:v>2028 f</c:v>
                </c:pt>
              </c:strCache>
            </c:strRef>
          </c:cat>
          <c:val>
            <c:numRef>
              <c:f>Sheet1!$C$5:$C$15</c:f>
              <c:numCache>
                <c:formatCode>General</c:formatCode>
                <c:ptCount val="11"/>
                <c:pt idx="0">
                  <c:v>-1</c:v>
                </c:pt>
                <c:pt idx="1">
                  <c:v>-1</c:v>
                </c:pt>
                <c:pt idx="2">
                  <c:v>-1</c:v>
                </c:pt>
                <c:pt idx="3">
                  <c:v>-1</c:v>
                </c:pt>
                <c:pt idx="4">
                  <c:v>-1</c:v>
                </c:pt>
                <c:pt idx="5">
                  <c:v>-1</c:v>
                </c:pt>
                <c:pt idx="6">
                  <c:v>-1</c:v>
                </c:pt>
                <c:pt idx="7">
                  <c:v>-1</c:v>
                </c:pt>
                <c:pt idx="8">
                  <c:v>1</c:v>
                </c:pt>
                <c:pt idx="9">
                  <c:v>1</c:v>
                </c:pt>
                <c:pt idx="10">
                  <c:v>1</c:v>
                </c:pt>
              </c:numCache>
            </c:numRef>
          </c:val>
          <c:extLst>
            <c:ext xmlns:c16="http://schemas.microsoft.com/office/drawing/2014/chart" uri="{C3380CC4-5D6E-409C-BE32-E72D297353CC}">
              <c16:uniqueId val="{00000000-DDFD-4EA2-BDD8-63B981C9BB34}"/>
            </c:ext>
          </c:extLst>
        </c:ser>
        <c:dLbls>
          <c:showLegendKey val="0"/>
          <c:showVal val="0"/>
          <c:showCatName val="0"/>
          <c:showSerName val="0"/>
          <c:showPercent val="0"/>
          <c:showBubbleSize val="0"/>
        </c:dLbls>
        <c:gapWidth val="0"/>
        <c:axId val="1134823183"/>
        <c:axId val="974084896"/>
      </c:barChart>
      <c:lineChart>
        <c:grouping val="standard"/>
        <c:varyColors val="0"/>
        <c:ser>
          <c:idx val="0"/>
          <c:order val="0"/>
          <c:tx>
            <c:strRef>
              <c:f>Sheet1!$B$1</c:f>
              <c:strCache>
                <c:ptCount val="1"/>
                <c:pt idx="0">
                  <c:v>Occupancy</c:v>
                </c:pt>
              </c:strCache>
            </c:strRef>
          </c:tx>
          <c:spPr>
            <a:ln w="28575" cap="rnd">
              <a:noFill/>
              <a:prstDash val="sysDot"/>
              <a:round/>
            </a:ln>
            <a:effectLst/>
          </c:spPr>
          <c:marker>
            <c:symbol val="circle"/>
            <c:size val="55"/>
            <c:spPr>
              <a:gradFill flip="none" rotWithShape="1">
                <a:gsLst>
                  <a:gs pos="28000">
                    <a:schemeClr val="accent4">
                      <a:lumMod val="73000"/>
                    </a:schemeClr>
                  </a:gs>
                  <a:gs pos="0">
                    <a:schemeClr val="accent4">
                      <a:lumMod val="20000"/>
                      <a:lumOff val="80000"/>
                    </a:schemeClr>
                  </a:gs>
                </a:gsLst>
                <a:lin ang="2700000" scaled="1"/>
                <a:tileRect/>
              </a:gradFill>
              <a:ln w="38100">
                <a:noFill/>
              </a:ln>
              <a:effectLst/>
            </c:spPr>
          </c:marker>
          <c:dLbls>
            <c:dLbl>
              <c:idx val="0"/>
              <c:layout>
                <c:manualLayout>
                  <c:x val="-6.4672777864423533E-2"/>
                  <c:y val="6.7681319615678934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37A-432A-8E49-87823D966140}"/>
                </c:ext>
              </c:extLst>
            </c:dLbl>
            <c:dLbl>
              <c:idx val="1"/>
              <c:layout>
                <c:manualLayout>
                  <c:x val="-6.3438683230743143E-2"/>
                  <c:y val="6.7681319615673665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7A-432A-8E49-87823D966140}"/>
                </c:ext>
              </c:extLst>
            </c:dLbl>
            <c:dLbl>
              <c:idx val="2"/>
              <c:layout>
                <c:manualLayout>
                  <c:x val="-6.60791598827902E-2"/>
                  <c:y val="2.9158518266576752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070-453D-97A0-B4CD27C0AE98}"/>
                </c:ext>
              </c:extLst>
            </c:dLbl>
            <c:dLbl>
              <c:idx val="3"/>
              <c:layout>
                <c:manualLayout>
                  <c:x val="-6.5906872498104008E-2"/>
                  <c:y val="-5.082334268628003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37A-432A-8E49-87823D966140}"/>
                </c:ext>
              </c:extLst>
            </c:dLbl>
            <c:dLbl>
              <c:idx val="4"/>
              <c:layout>
                <c:manualLayout>
                  <c:x val="-6.8375061765464734E-2"/>
                  <c:y val="-2.202760536235580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37A-432A-8E49-87823D966140}"/>
                </c:ext>
              </c:extLst>
            </c:dLbl>
            <c:dLbl>
              <c:idx val="5"/>
              <c:layout>
                <c:manualLayout>
                  <c:x val="-6.5906872498103911E-2"/>
                  <c:y val="-5.082334268627951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37A-432A-8E49-87823D966140}"/>
                </c:ext>
              </c:extLst>
            </c:dLbl>
            <c:dLbl>
              <c:idx val="6"/>
              <c:layout>
                <c:manualLayout>
                  <c:x val="-6.4672777864423533E-2"/>
                  <c:y val="-2.202760536235580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37A-432A-8E49-87823D966140}"/>
                </c:ext>
              </c:extLst>
            </c:dLbl>
            <c:dLbl>
              <c:idx val="7"/>
              <c:layout>
                <c:manualLayout>
                  <c:x val="-6.5906872498104008E-2"/>
                  <c:y val="-7.9619080010203212E-3"/>
                </c:manualLayout>
              </c:layout>
              <c:tx>
                <c:rich>
                  <a:bodyPr/>
                  <a:lstStyle/>
                  <a:p>
                    <a:r>
                      <a:rPr lang="en-US" dirty="0"/>
                      <a:t>62.2%</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437A-432A-8E49-87823D966140}"/>
                </c:ext>
              </c:extLst>
            </c:dLbl>
            <c:dLbl>
              <c:idx val="8"/>
              <c:layout>
                <c:manualLayout>
                  <c:x val="-6.4672777864423533E-2"/>
                  <c:y val="-5.0823342686279515E-3"/>
                </c:manualLayout>
              </c:layout>
              <c:tx>
                <c:rich>
                  <a:bodyPr/>
                  <a:lstStyle/>
                  <a:p>
                    <a:r>
                      <a:rPr lang="en-US" dirty="0"/>
                      <a:t>62.7%</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437A-432A-8E49-87823D966140}"/>
                </c:ext>
              </c:extLst>
            </c:dLbl>
            <c:dLbl>
              <c:idx val="9"/>
              <c:layout>
                <c:manualLayout>
                  <c:x val="-6.2588615525590696E-2"/>
                  <c:y val="6.7681319615676299E-4"/>
                </c:manualLayout>
              </c:layout>
              <c:tx>
                <c:rich>
                  <a:bodyPr/>
                  <a:lstStyle/>
                  <a:p>
                    <a:r>
                      <a:rPr lang="en-US" dirty="0"/>
                      <a:t>63.1%</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437A-432A-8E49-87823D966140}"/>
                </c:ext>
              </c:extLst>
            </c:dLbl>
            <c:dLbl>
              <c:idx val="10"/>
              <c:layout>
                <c:manualLayout>
                  <c:x val="-3.6689050422483251E-2"/>
                  <c:y val="-1.08414817334126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1F-45CC-8228-41AC2CD3DAA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FFFF"/>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Sheet1!$A$5:$A$15</c:f>
              <c:strCache>
                <c:ptCount val="11"/>
                <c:pt idx="0">
                  <c:v>2018</c:v>
                </c:pt>
                <c:pt idx="1">
                  <c:v>2019</c:v>
                </c:pt>
                <c:pt idx="2">
                  <c:v>2020</c:v>
                </c:pt>
                <c:pt idx="3">
                  <c:v>2021</c:v>
                </c:pt>
                <c:pt idx="4">
                  <c:v>2022</c:v>
                </c:pt>
                <c:pt idx="5">
                  <c:v>2023</c:v>
                </c:pt>
                <c:pt idx="6">
                  <c:v>2024</c:v>
                </c:pt>
                <c:pt idx="7">
                  <c:v>2025</c:v>
                </c:pt>
                <c:pt idx="8">
                  <c:v>2026 f</c:v>
                </c:pt>
                <c:pt idx="9">
                  <c:v>2027 f</c:v>
                </c:pt>
                <c:pt idx="10">
                  <c:v>2028 f</c:v>
                </c:pt>
              </c:strCache>
            </c:strRef>
          </c:cat>
          <c:val>
            <c:numRef>
              <c:f>Sheet1!$B$5:$B$15</c:f>
              <c:numCache>
                <c:formatCode>0.0%</c:formatCode>
                <c:ptCount val="11"/>
                <c:pt idx="0">
                  <c:v>0.66</c:v>
                </c:pt>
                <c:pt idx="1">
                  <c:v>0.65900000000000003</c:v>
                </c:pt>
                <c:pt idx="2">
                  <c:v>0.44</c:v>
                </c:pt>
                <c:pt idx="3">
                  <c:v>0.57499999999999996</c:v>
                </c:pt>
                <c:pt idx="4">
                  <c:v>0.626</c:v>
                </c:pt>
                <c:pt idx="5">
                  <c:v>0.63</c:v>
                </c:pt>
                <c:pt idx="6">
                  <c:v>0.63</c:v>
                </c:pt>
                <c:pt idx="7">
                  <c:v>0.623</c:v>
                </c:pt>
                <c:pt idx="8">
                  <c:v>0.627</c:v>
                </c:pt>
                <c:pt idx="9">
                  <c:v>0.63100000000000001</c:v>
                </c:pt>
                <c:pt idx="10">
                  <c:v>0.63600000000000001</c:v>
                </c:pt>
              </c:numCache>
            </c:numRef>
          </c:val>
          <c:smooth val="0"/>
          <c:extLst>
            <c:ext xmlns:c16="http://schemas.microsoft.com/office/drawing/2014/chart" uri="{C3380CC4-5D6E-409C-BE32-E72D297353CC}">
              <c16:uniqueId val="{00000002-DDFD-4EA2-BDD8-63B981C9BB34}"/>
            </c:ext>
          </c:extLst>
        </c:ser>
        <c:dLbls>
          <c:showLegendKey val="0"/>
          <c:showVal val="0"/>
          <c:showCatName val="0"/>
          <c:showSerName val="0"/>
          <c:showPercent val="0"/>
          <c:showBubbleSize val="0"/>
        </c:dLbls>
        <c:marker val="1"/>
        <c:smooth val="0"/>
        <c:axId val="746963039"/>
        <c:axId val="817358016"/>
      </c:lineChart>
      <c:catAx>
        <c:axId val="746963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817358016"/>
        <c:crosses val="autoZero"/>
        <c:auto val="1"/>
        <c:lblAlgn val="ctr"/>
        <c:lblOffset val="100"/>
        <c:noMultiLvlLbl val="0"/>
      </c:catAx>
      <c:valAx>
        <c:axId val="817358016"/>
        <c:scaling>
          <c:orientation val="minMax"/>
          <c:max val="0.70000000000000007"/>
          <c:min val="0.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tx1"/>
                    </a:solidFill>
                    <a:latin typeface="+mn-lt"/>
                    <a:ea typeface="+mn-ea"/>
                    <a:cs typeface="+mn-cs"/>
                  </a:defRPr>
                </a:pPr>
                <a:r>
                  <a:rPr lang="en-US" sz="2400" b="1" dirty="0"/>
                  <a:t>Occupancy</a:t>
                </a:r>
              </a:p>
            </c:rich>
          </c:tx>
          <c:layout>
            <c:manualLayout>
              <c:xMode val="edge"/>
              <c:yMode val="edge"/>
              <c:x val="6.0572668496430603E-3"/>
              <c:y val="0.34419159368534424"/>
            </c:manualLayout>
          </c:layout>
          <c:overlay val="0"/>
          <c:spPr>
            <a:noFill/>
            <a:ln>
              <a:noFill/>
            </a:ln>
            <a:effectLst/>
          </c:spPr>
          <c:txPr>
            <a:bodyPr rot="-54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rgbClr val="FFFFFF"/>
                </a:solidFill>
                <a:latin typeface="+mn-lt"/>
                <a:ea typeface="+mn-ea"/>
                <a:cs typeface="+mn-cs"/>
              </a:defRPr>
            </a:pPr>
            <a:endParaRPr lang="en-US"/>
          </a:p>
        </c:txPr>
        <c:crossAx val="746963039"/>
        <c:crosses val="autoZero"/>
        <c:crossBetween val="between"/>
        <c:majorUnit val="0.1"/>
        <c:minorUnit val="1.0000000000000002E-2"/>
      </c:valAx>
      <c:valAx>
        <c:axId val="974084896"/>
        <c:scaling>
          <c:orientation val="minMax"/>
          <c:max val="0.51"/>
          <c:min val="0.5"/>
        </c:scaling>
        <c:delete val="1"/>
        <c:axPos val="r"/>
        <c:numFmt formatCode="General" sourceLinked="1"/>
        <c:majorTickMark val="out"/>
        <c:minorTickMark val="none"/>
        <c:tickLblPos val="none"/>
        <c:crossAx val="1134823183"/>
        <c:crosses val="max"/>
        <c:crossBetween val="between"/>
      </c:valAx>
      <c:catAx>
        <c:axId val="1134823183"/>
        <c:scaling>
          <c:orientation val="minMax"/>
        </c:scaling>
        <c:delete val="1"/>
        <c:axPos val="b"/>
        <c:numFmt formatCode="General" sourceLinked="1"/>
        <c:majorTickMark val="out"/>
        <c:minorTickMark val="none"/>
        <c:tickLblPos val="nextTo"/>
        <c:crossAx val="97408489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tx1"/>
          </a:solidFill>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757547957680904"/>
          <c:y val="5.5054360989409835E-2"/>
          <c:w val="0.52985592427208461"/>
          <c:h val="0.80390362070033961"/>
        </c:manualLayout>
      </c:layout>
      <c:lineChart>
        <c:grouping val="standard"/>
        <c:varyColors val="0"/>
        <c:ser>
          <c:idx val="0"/>
          <c:order val="0"/>
          <c:tx>
            <c:strRef>
              <c:f>Sheet1!$B$1</c:f>
              <c:strCache>
                <c:ptCount val="1"/>
                <c:pt idx="0">
                  <c:v> PWC - Limited-Service Hotels</c:v>
                </c:pt>
              </c:strCache>
            </c:strRef>
          </c:tx>
          <c:spPr>
            <a:ln w="28575" cap="rnd">
              <a:solidFill>
                <a:schemeClr val="accent1"/>
              </a:solidFill>
              <a:round/>
            </a:ln>
            <a:effectLst/>
          </c:spPr>
          <c:marker>
            <c:symbol val="none"/>
          </c:marker>
          <c:cat>
            <c:strRef>
              <c:f>Sheet1!$A$2:$A$27</c:f>
              <c:strCache>
                <c:ptCount val="16"/>
                <c:pt idx="0">
                  <c:v>2018</c:v>
                </c:pt>
                <c:pt idx="1">
                  <c:v>2018 - 2</c:v>
                </c:pt>
                <c:pt idx="2">
                  <c:v>2019</c:v>
                </c:pt>
                <c:pt idx="3">
                  <c:v>2019 - 2</c:v>
                </c:pt>
                <c:pt idx="4">
                  <c:v>2020</c:v>
                </c:pt>
                <c:pt idx="5">
                  <c:v>2020 - 2</c:v>
                </c:pt>
                <c:pt idx="6">
                  <c:v>2021</c:v>
                </c:pt>
                <c:pt idx="7">
                  <c:v>2021 - 2</c:v>
                </c:pt>
                <c:pt idx="8">
                  <c:v>2022</c:v>
                </c:pt>
                <c:pt idx="9">
                  <c:v>2022 - 2</c:v>
                </c:pt>
                <c:pt idx="10">
                  <c:v>2023</c:v>
                </c:pt>
                <c:pt idx="11">
                  <c:v>2023 - 2</c:v>
                </c:pt>
                <c:pt idx="12">
                  <c:v>2024</c:v>
                </c:pt>
                <c:pt idx="13">
                  <c:v>2024 - 2</c:v>
                </c:pt>
                <c:pt idx="14">
                  <c:v>2025</c:v>
                </c:pt>
                <c:pt idx="15">
                  <c:v>2025 - 2</c:v>
                </c:pt>
              </c:strCache>
            </c:strRef>
          </c:cat>
          <c:val>
            <c:numRef>
              <c:f>Sheet1!$B$2:$B$27</c:f>
            </c:numRef>
          </c:val>
          <c:smooth val="0"/>
          <c:extLst>
            <c:ext xmlns:c16="http://schemas.microsoft.com/office/drawing/2014/chart" uri="{C3380CC4-5D6E-409C-BE32-E72D297353CC}">
              <c16:uniqueId val="{00000000-C01A-4657-9EE4-7FD8F375B7BA}"/>
            </c:ext>
          </c:extLst>
        </c:ser>
        <c:ser>
          <c:idx val="1"/>
          <c:order val="1"/>
          <c:tx>
            <c:strRef>
              <c:f>Sheet1!$C$1</c:f>
              <c:strCache>
                <c:ptCount val="1"/>
                <c:pt idx="0">
                  <c:v> PWC - Select-Service Hotels</c:v>
                </c:pt>
              </c:strCache>
            </c:strRef>
          </c:tx>
          <c:spPr>
            <a:ln w="28575" cap="rnd">
              <a:solidFill>
                <a:schemeClr val="accent2"/>
              </a:solidFill>
              <a:round/>
            </a:ln>
            <a:effectLst/>
          </c:spPr>
          <c:marker>
            <c:symbol val="none"/>
          </c:marker>
          <c:cat>
            <c:strRef>
              <c:f>Sheet1!$A$2:$A$27</c:f>
              <c:strCache>
                <c:ptCount val="16"/>
                <c:pt idx="0">
                  <c:v>2018</c:v>
                </c:pt>
                <c:pt idx="1">
                  <c:v>2018 - 2</c:v>
                </c:pt>
                <c:pt idx="2">
                  <c:v>2019</c:v>
                </c:pt>
                <c:pt idx="3">
                  <c:v>2019 - 2</c:v>
                </c:pt>
                <c:pt idx="4">
                  <c:v>2020</c:v>
                </c:pt>
                <c:pt idx="5">
                  <c:v>2020 - 2</c:v>
                </c:pt>
                <c:pt idx="6">
                  <c:v>2021</c:v>
                </c:pt>
                <c:pt idx="7">
                  <c:v>2021 - 2</c:v>
                </c:pt>
                <c:pt idx="8">
                  <c:v>2022</c:v>
                </c:pt>
                <c:pt idx="9">
                  <c:v>2022 - 2</c:v>
                </c:pt>
                <c:pt idx="10">
                  <c:v>2023</c:v>
                </c:pt>
                <c:pt idx="11">
                  <c:v>2023 - 2</c:v>
                </c:pt>
                <c:pt idx="12">
                  <c:v>2024</c:v>
                </c:pt>
                <c:pt idx="13">
                  <c:v>2024 - 2</c:v>
                </c:pt>
                <c:pt idx="14">
                  <c:v>2025</c:v>
                </c:pt>
                <c:pt idx="15">
                  <c:v>2025 - 2</c:v>
                </c:pt>
              </c:strCache>
            </c:strRef>
          </c:cat>
          <c:val>
            <c:numRef>
              <c:f>Sheet1!$C$2:$C$27</c:f>
            </c:numRef>
          </c:val>
          <c:smooth val="0"/>
          <c:extLst>
            <c:ext xmlns:c16="http://schemas.microsoft.com/office/drawing/2014/chart" uri="{C3380CC4-5D6E-409C-BE32-E72D297353CC}">
              <c16:uniqueId val="{00000001-C01A-4657-9EE4-7FD8F375B7BA}"/>
            </c:ext>
          </c:extLst>
        </c:ser>
        <c:ser>
          <c:idx val="2"/>
          <c:order val="2"/>
          <c:tx>
            <c:strRef>
              <c:f>Sheet1!$D$1</c:f>
              <c:strCache>
                <c:ptCount val="1"/>
                <c:pt idx="0">
                  <c:v>Limited-Service/Economy Hotels</c:v>
                </c:pt>
              </c:strCache>
            </c:strRef>
          </c:tx>
          <c:spPr>
            <a:ln w="38100" cap="rnd">
              <a:solidFill>
                <a:srgbClr val="656181">
                  <a:lumMod val="60000"/>
                  <a:lumOff val="40000"/>
                </a:srgbClr>
              </a:solidFill>
              <a:round/>
            </a:ln>
            <a:effectLst/>
          </c:spPr>
          <c:marker>
            <c:symbol val="none"/>
          </c:marker>
          <c:cat>
            <c:strRef>
              <c:f>Sheet1!$A$2:$A$27</c:f>
              <c:strCache>
                <c:ptCount val="16"/>
                <c:pt idx="0">
                  <c:v>2018</c:v>
                </c:pt>
                <c:pt idx="1">
                  <c:v>2018 - 2</c:v>
                </c:pt>
                <c:pt idx="2">
                  <c:v>2019</c:v>
                </c:pt>
                <c:pt idx="3">
                  <c:v>2019 - 2</c:v>
                </c:pt>
                <c:pt idx="4">
                  <c:v>2020</c:v>
                </c:pt>
                <c:pt idx="5">
                  <c:v>2020 - 2</c:v>
                </c:pt>
                <c:pt idx="6">
                  <c:v>2021</c:v>
                </c:pt>
                <c:pt idx="7">
                  <c:v>2021 - 2</c:v>
                </c:pt>
                <c:pt idx="8">
                  <c:v>2022</c:v>
                </c:pt>
                <c:pt idx="9">
                  <c:v>2022 - 2</c:v>
                </c:pt>
                <c:pt idx="10">
                  <c:v>2023</c:v>
                </c:pt>
                <c:pt idx="11">
                  <c:v>2023 - 2</c:v>
                </c:pt>
                <c:pt idx="12">
                  <c:v>2024</c:v>
                </c:pt>
                <c:pt idx="13">
                  <c:v>2024 - 2</c:v>
                </c:pt>
                <c:pt idx="14">
                  <c:v>2025</c:v>
                </c:pt>
                <c:pt idx="15">
                  <c:v>2025 - 2</c:v>
                </c:pt>
              </c:strCache>
            </c:strRef>
          </c:cat>
          <c:val>
            <c:numRef>
              <c:f>Sheet1!$D$2:$D$27</c:f>
              <c:numCache>
                <c:formatCode>General</c:formatCode>
                <c:ptCount val="16"/>
                <c:pt idx="0">
                  <c:v>12.4</c:v>
                </c:pt>
                <c:pt idx="1">
                  <c:v>12</c:v>
                </c:pt>
                <c:pt idx="2">
                  <c:v>12.2</c:v>
                </c:pt>
                <c:pt idx="3">
                  <c:v>11.8</c:v>
                </c:pt>
                <c:pt idx="4">
                  <c:v>11.6</c:v>
                </c:pt>
                <c:pt idx="5">
                  <c:v>11.2</c:v>
                </c:pt>
                <c:pt idx="6">
                  <c:v>10.3</c:v>
                </c:pt>
                <c:pt idx="7">
                  <c:v>9.9</c:v>
                </c:pt>
                <c:pt idx="8">
                  <c:v>10.9</c:v>
                </c:pt>
                <c:pt idx="9">
                  <c:v>10.5</c:v>
                </c:pt>
                <c:pt idx="10">
                  <c:v>11.6</c:v>
                </c:pt>
                <c:pt idx="11">
                  <c:v>11.2</c:v>
                </c:pt>
                <c:pt idx="12">
                  <c:v>11.5</c:v>
                </c:pt>
                <c:pt idx="13">
                  <c:v>11.3</c:v>
                </c:pt>
                <c:pt idx="14" formatCode="0.0">
                  <c:v>11</c:v>
                </c:pt>
                <c:pt idx="15" formatCode="0.0">
                  <c:v>11.2</c:v>
                </c:pt>
              </c:numCache>
            </c:numRef>
          </c:val>
          <c:smooth val="0"/>
          <c:extLst>
            <c:ext xmlns:c16="http://schemas.microsoft.com/office/drawing/2014/chart" uri="{C3380CC4-5D6E-409C-BE32-E72D297353CC}">
              <c16:uniqueId val="{00000002-C01A-4657-9EE4-7FD8F375B7BA}"/>
            </c:ext>
          </c:extLst>
        </c:ser>
        <c:ser>
          <c:idx val="3"/>
          <c:order val="3"/>
          <c:tx>
            <c:strRef>
              <c:f>Sheet1!$E$1</c:f>
              <c:strCache>
                <c:ptCount val="1"/>
                <c:pt idx="0">
                  <c:v>Select-Service Hotels</c:v>
                </c:pt>
              </c:strCache>
            </c:strRef>
          </c:tx>
          <c:spPr>
            <a:ln w="38100" cap="rnd">
              <a:solidFill>
                <a:srgbClr val="66989C">
                  <a:lumMod val="60000"/>
                  <a:lumOff val="40000"/>
                </a:srgbClr>
              </a:solidFill>
              <a:round/>
            </a:ln>
            <a:effectLst/>
          </c:spPr>
          <c:marker>
            <c:symbol val="none"/>
          </c:marker>
          <c:cat>
            <c:strRef>
              <c:f>Sheet1!$A$2:$A$27</c:f>
              <c:strCache>
                <c:ptCount val="16"/>
                <c:pt idx="0">
                  <c:v>2018</c:v>
                </c:pt>
                <c:pt idx="1">
                  <c:v>2018 - 2</c:v>
                </c:pt>
                <c:pt idx="2">
                  <c:v>2019</c:v>
                </c:pt>
                <c:pt idx="3">
                  <c:v>2019 - 2</c:v>
                </c:pt>
                <c:pt idx="4">
                  <c:v>2020</c:v>
                </c:pt>
                <c:pt idx="5">
                  <c:v>2020 - 2</c:v>
                </c:pt>
                <c:pt idx="6">
                  <c:v>2021</c:v>
                </c:pt>
                <c:pt idx="7">
                  <c:v>2021 - 2</c:v>
                </c:pt>
                <c:pt idx="8">
                  <c:v>2022</c:v>
                </c:pt>
                <c:pt idx="9">
                  <c:v>2022 - 2</c:v>
                </c:pt>
                <c:pt idx="10">
                  <c:v>2023</c:v>
                </c:pt>
                <c:pt idx="11">
                  <c:v>2023 - 2</c:v>
                </c:pt>
                <c:pt idx="12">
                  <c:v>2024</c:v>
                </c:pt>
                <c:pt idx="13">
                  <c:v>2024 - 2</c:v>
                </c:pt>
                <c:pt idx="14">
                  <c:v>2025</c:v>
                </c:pt>
                <c:pt idx="15">
                  <c:v>2025 - 2</c:v>
                </c:pt>
              </c:strCache>
            </c:strRef>
          </c:cat>
          <c:val>
            <c:numRef>
              <c:f>Sheet1!$E$2:$E$27</c:f>
              <c:numCache>
                <c:formatCode>General</c:formatCode>
                <c:ptCount val="16"/>
                <c:pt idx="0">
                  <c:v>11.6</c:v>
                </c:pt>
                <c:pt idx="1">
                  <c:v>10.9</c:v>
                </c:pt>
                <c:pt idx="2">
                  <c:v>11.2</c:v>
                </c:pt>
                <c:pt idx="3">
                  <c:v>11</c:v>
                </c:pt>
                <c:pt idx="4">
                  <c:v>10.8</c:v>
                </c:pt>
                <c:pt idx="5">
                  <c:v>11.6</c:v>
                </c:pt>
                <c:pt idx="6">
                  <c:v>10.1</c:v>
                </c:pt>
                <c:pt idx="7">
                  <c:v>9.5</c:v>
                </c:pt>
                <c:pt idx="8">
                  <c:v>10.3</c:v>
                </c:pt>
                <c:pt idx="9">
                  <c:v>10.4</c:v>
                </c:pt>
                <c:pt idx="10">
                  <c:v>11.1</c:v>
                </c:pt>
                <c:pt idx="11">
                  <c:v>10.8</c:v>
                </c:pt>
                <c:pt idx="12">
                  <c:v>11</c:v>
                </c:pt>
                <c:pt idx="13">
                  <c:v>10.9</c:v>
                </c:pt>
                <c:pt idx="14" formatCode="0.0">
                  <c:v>10.9</c:v>
                </c:pt>
                <c:pt idx="15" formatCode="0.0">
                  <c:v>10.7</c:v>
                </c:pt>
              </c:numCache>
            </c:numRef>
          </c:val>
          <c:smooth val="0"/>
          <c:extLst>
            <c:ext xmlns:c16="http://schemas.microsoft.com/office/drawing/2014/chart" uri="{C3380CC4-5D6E-409C-BE32-E72D297353CC}">
              <c16:uniqueId val="{00000003-C01A-4657-9EE4-7FD8F375B7BA}"/>
            </c:ext>
          </c:extLst>
        </c:ser>
        <c:ser>
          <c:idx val="4"/>
          <c:order val="4"/>
          <c:tx>
            <c:strRef>
              <c:f>Sheet1!$F$1</c:f>
              <c:strCache>
                <c:ptCount val="1"/>
                <c:pt idx="0">
                  <c:v>Full-Service Hotels</c:v>
                </c:pt>
              </c:strCache>
            </c:strRef>
          </c:tx>
          <c:spPr>
            <a:ln w="38100" cap="rnd">
              <a:solidFill>
                <a:srgbClr val="769E77"/>
              </a:solidFill>
              <a:round/>
            </a:ln>
            <a:effectLst/>
          </c:spPr>
          <c:marker>
            <c:symbol val="none"/>
          </c:marker>
          <c:cat>
            <c:strRef>
              <c:f>Sheet1!$A$2:$A$27</c:f>
              <c:strCache>
                <c:ptCount val="16"/>
                <c:pt idx="0">
                  <c:v>2018</c:v>
                </c:pt>
                <c:pt idx="1">
                  <c:v>2018 - 2</c:v>
                </c:pt>
                <c:pt idx="2">
                  <c:v>2019</c:v>
                </c:pt>
                <c:pt idx="3">
                  <c:v>2019 - 2</c:v>
                </c:pt>
                <c:pt idx="4">
                  <c:v>2020</c:v>
                </c:pt>
                <c:pt idx="5">
                  <c:v>2020 - 2</c:v>
                </c:pt>
                <c:pt idx="6">
                  <c:v>2021</c:v>
                </c:pt>
                <c:pt idx="7">
                  <c:v>2021 - 2</c:v>
                </c:pt>
                <c:pt idx="8">
                  <c:v>2022</c:v>
                </c:pt>
                <c:pt idx="9">
                  <c:v>2022 - 2</c:v>
                </c:pt>
                <c:pt idx="10">
                  <c:v>2023</c:v>
                </c:pt>
                <c:pt idx="11">
                  <c:v>2023 - 2</c:v>
                </c:pt>
                <c:pt idx="12">
                  <c:v>2024</c:v>
                </c:pt>
                <c:pt idx="13">
                  <c:v>2024 - 2</c:v>
                </c:pt>
                <c:pt idx="14">
                  <c:v>2025</c:v>
                </c:pt>
                <c:pt idx="15">
                  <c:v>2025 - 2</c:v>
                </c:pt>
              </c:strCache>
            </c:strRef>
          </c:cat>
          <c:val>
            <c:numRef>
              <c:f>Sheet1!$F$2:$F$27</c:f>
              <c:numCache>
                <c:formatCode>General</c:formatCode>
                <c:ptCount val="16"/>
                <c:pt idx="0">
                  <c:v>10.8</c:v>
                </c:pt>
                <c:pt idx="1">
                  <c:v>10.5</c:v>
                </c:pt>
                <c:pt idx="2">
                  <c:v>11.1</c:v>
                </c:pt>
                <c:pt idx="3">
                  <c:v>10.7</c:v>
                </c:pt>
                <c:pt idx="4">
                  <c:v>10.6</c:v>
                </c:pt>
                <c:pt idx="5">
                  <c:v>11.2</c:v>
                </c:pt>
                <c:pt idx="6">
                  <c:v>10.9</c:v>
                </c:pt>
                <c:pt idx="7">
                  <c:v>9.4</c:v>
                </c:pt>
                <c:pt idx="8">
                  <c:v>10.1</c:v>
                </c:pt>
                <c:pt idx="9">
                  <c:v>10.4</c:v>
                </c:pt>
                <c:pt idx="10">
                  <c:v>10.9</c:v>
                </c:pt>
                <c:pt idx="11">
                  <c:v>10.6</c:v>
                </c:pt>
                <c:pt idx="12">
                  <c:v>10.9</c:v>
                </c:pt>
                <c:pt idx="13">
                  <c:v>10.5</c:v>
                </c:pt>
                <c:pt idx="14" formatCode="0.0">
                  <c:v>11.1</c:v>
                </c:pt>
                <c:pt idx="15" formatCode="0.0">
                  <c:v>10.8</c:v>
                </c:pt>
              </c:numCache>
            </c:numRef>
          </c:val>
          <c:smooth val="0"/>
          <c:extLst>
            <c:ext xmlns:c16="http://schemas.microsoft.com/office/drawing/2014/chart" uri="{C3380CC4-5D6E-409C-BE32-E72D297353CC}">
              <c16:uniqueId val="{00000004-C01A-4657-9EE4-7FD8F375B7BA}"/>
            </c:ext>
          </c:extLst>
        </c:ser>
        <c:ser>
          <c:idx val="5"/>
          <c:order val="5"/>
          <c:tx>
            <c:strRef>
              <c:f>Sheet1!$G$1</c:f>
              <c:strCache>
                <c:ptCount val="1"/>
                <c:pt idx="0">
                  <c:v>Luxury/Upper-Upscale Hotels</c:v>
                </c:pt>
              </c:strCache>
            </c:strRef>
          </c:tx>
          <c:spPr>
            <a:ln w="38100" cap="rnd">
              <a:solidFill>
                <a:srgbClr val="E5A565">
                  <a:lumMod val="60000"/>
                  <a:lumOff val="40000"/>
                </a:srgbClr>
              </a:solidFill>
              <a:round/>
            </a:ln>
            <a:effectLst/>
          </c:spPr>
          <c:marker>
            <c:symbol val="none"/>
          </c:marker>
          <c:cat>
            <c:strRef>
              <c:f>Sheet1!$A$2:$A$27</c:f>
              <c:strCache>
                <c:ptCount val="16"/>
                <c:pt idx="0">
                  <c:v>2018</c:v>
                </c:pt>
                <c:pt idx="1">
                  <c:v>2018 - 2</c:v>
                </c:pt>
                <c:pt idx="2">
                  <c:v>2019</c:v>
                </c:pt>
                <c:pt idx="3">
                  <c:v>2019 - 2</c:v>
                </c:pt>
                <c:pt idx="4">
                  <c:v>2020</c:v>
                </c:pt>
                <c:pt idx="5">
                  <c:v>2020 - 2</c:v>
                </c:pt>
                <c:pt idx="6">
                  <c:v>2021</c:v>
                </c:pt>
                <c:pt idx="7">
                  <c:v>2021 - 2</c:v>
                </c:pt>
                <c:pt idx="8">
                  <c:v>2022</c:v>
                </c:pt>
                <c:pt idx="9">
                  <c:v>2022 - 2</c:v>
                </c:pt>
                <c:pt idx="10">
                  <c:v>2023</c:v>
                </c:pt>
                <c:pt idx="11">
                  <c:v>2023 - 2</c:v>
                </c:pt>
                <c:pt idx="12">
                  <c:v>2024</c:v>
                </c:pt>
                <c:pt idx="13">
                  <c:v>2024 - 2</c:v>
                </c:pt>
                <c:pt idx="14">
                  <c:v>2025</c:v>
                </c:pt>
                <c:pt idx="15">
                  <c:v>2025 - 2</c:v>
                </c:pt>
              </c:strCache>
            </c:strRef>
          </c:cat>
          <c:val>
            <c:numRef>
              <c:f>Sheet1!$G$2:$G$27</c:f>
              <c:numCache>
                <c:formatCode>General</c:formatCode>
                <c:ptCount val="16"/>
                <c:pt idx="0">
                  <c:v>9.6999999999999993</c:v>
                </c:pt>
                <c:pt idx="1">
                  <c:v>8.9</c:v>
                </c:pt>
                <c:pt idx="2">
                  <c:v>9</c:v>
                </c:pt>
                <c:pt idx="3">
                  <c:v>9.4</c:v>
                </c:pt>
                <c:pt idx="4">
                  <c:v>8.9</c:v>
                </c:pt>
                <c:pt idx="5">
                  <c:v>10.3</c:v>
                </c:pt>
                <c:pt idx="6">
                  <c:v>8.6999999999999993</c:v>
                </c:pt>
                <c:pt idx="7">
                  <c:v>8.1</c:v>
                </c:pt>
                <c:pt idx="8">
                  <c:v>9.6999999999999993</c:v>
                </c:pt>
                <c:pt idx="9">
                  <c:v>9.6</c:v>
                </c:pt>
                <c:pt idx="10">
                  <c:v>10.3</c:v>
                </c:pt>
                <c:pt idx="11">
                  <c:v>9.8000000000000007</c:v>
                </c:pt>
                <c:pt idx="12">
                  <c:v>10.1</c:v>
                </c:pt>
                <c:pt idx="13">
                  <c:v>10</c:v>
                </c:pt>
                <c:pt idx="14" formatCode="0.0">
                  <c:v>9.9</c:v>
                </c:pt>
                <c:pt idx="15" formatCode="0.0">
                  <c:v>10.199999999999999</c:v>
                </c:pt>
              </c:numCache>
            </c:numRef>
          </c:val>
          <c:smooth val="0"/>
          <c:extLst>
            <c:ext xmlns:c16="http://schemas.microsoft.com/office/drawing/2014/chart" uri="{C3380CC4-5D6E-409C-BE32-E72D297353CC}">
              <c16:uniqueId val="{00000005-C01A-4657-9EE4-7FD8F375B7BA}"/>
            </c:ext>
          </c:extLst>
        </c:ser>
        <c:ser>
          <c:idx val="6"/>
          <c:order val="6"/>
          <c:tx>
            <c:strRef>
              <c:f>Sheet1!$H$1</c:f>
              <c:strCache>
                <c:ptCount val="1"/>
                <c:pt idx="0">
                  <c:v> Situs RERC - Third-Tier Hotels</c:v>
                </c:pt>
              </c:strCache>
            </c:strRef>
          </c:tx>
          <c:spPr>
            <a:ln w="28575" cap="rnd">
              <a:solidFill>
                <a:schemeClr val="accent1">
                  <a:lumMod val="60000"/>
                </a:schemeClr>
              </a:solidFill>
              <a:round/>
            </a:ln>
            <a:effectLst/>
          </c:spPr>
          <c:marker>
            <c:symbol val="none"/>
          </c:marker>
          <c:cat>
            <c:strRef>
              <c:f>Sheet1!$A$2:$A$27</c:f>
              <c:strCache>
                <c:ptCount val="16"/>
                <c:pt idx="0">
                  <c:v>2018</c:v>
                </c:pt>
                <c:pt idx="1">
                  <c:v>2018 - 2</c:v>
                </c:pt>
                <c:pt idx="2">
                  <c:v>2019</c:v>
                </c:pt>
                <c:pt idx="3">
                  <c:v>2019 - 2</c:v>
                </c:pt>
                <c:pt idx="4">
                  <c:v>2020</c:v>
                </c:pt>
                <c:pt idx="5">
                  <c:v>2020 - 2</c:v>
                </c:pt>
                <c:pt idx="6">
                  <c:v>2021</c:v>
                </c:pt>
                <c:pt idx="7">
                  <c:v>2021 - 2</c:v>
                </c:pt>
                <c:pt idx="8">
                  <c:v>2022</c:v>
                </c:pt>
                <c:pt idx="9">
                  <c:v>2022 - 2</c:v>
                </c:pt>
                <c:pt idx="10">
                  <c:v>2023</c:v>
                </c:pt>
                <c:pt idx="11">
                  <c:v>2023 - 2</c:v>
                </c:pt>
                <c:pt idx="12">
                  <c:v>2024</c:v>
                </c:pt>
                <c:pt idx="13">
                  <c:v>2024 - 2</c:v>
                </c:pt>
                <c:pt idx="14">
                  <c:v>2025</c:v>
                </c:pt>
                <c:pt idx="15">
                  <c:v>2025 - 2</c:v>
                </c:pt>
              </c:strCache>
            </c:strRef>
          </c:cat>
          <c:val>
            <c:numRef>
              <c:f>Sheet1!$H$2:$H$27</c:f>
            </c:numRef>
          </c:val>
          <c:smooth val="0"/>
          <c:extLst>
            <c:ext xmlns:c16="http://schemas.microsoft.com/office/drawing/2014/chart" uri="{C3380CC4-5D6E-409C-BE32-E72D297353CC}">
              <c16:uniqueId val="{00000006-C01A-4657-9EE4-7FD8F375B7BA}"/>
            </c:ext>
          </c:extLst>
        </c:ser>
        <c:ser>
          <c:idx val="7"/>
          <c:order val="7"/>
          <c:tx>
            <c:strRef>
              <c:f>Sheet1!$I$1</c:f>
              <c:strCache>
                <c:ptCount val="1"/>
                <c:pt idx="0">
                  <c:v> Average</c:v>
                </c:pt>
              </c:strCache>
            </c:strRef>
          </c:tx>
          <c:spPr>
            <a:ln w="28575" cap="rnd">
              <a:solidFill>
                <a:schemeClr val="accent2">
                  <a:lumMod val="60000"/>
                </a:schemeClr>
              </a:solidFill>
              <a:round/>
            </a:ln>
            <a:effectLst/>
          </c:spPr>
          <c:marker>
            <c:symbol val="none"/>
          </c:marker>
          <c:cat>
            <c:strRef>
              <c:f>Sheet1!$A$2:$A$27</c:f>
              <c:strCache>
                <c:ptCount val="16"/>
                <c:pt idx="0">
                  <c:v>2018</c:v>
                </c:pt>
                <c:pt idx="1">
                  <c:v>2018 - 2</c:v>
                </c:pt>
                <c:pt idx="2">
                  <c:v>2019</c:v>
                </c:pt>
                <c:pt idx="3">
                  <c:v>2019 - 2</c:v>
                </c:pt>
                <c:pt idx="4">
                  <c:v>2020</c:v>
                </c:pt>
                <c:pt idx="5">
                  <c:v>2020 - 2</c:v>
                </c:pt>
                <c:pt idx="6">
                  <c:v>2021</c:v>
                </c:pt>
                <c:pt idx="7">
                  <c:v>2021 - 2</c:v>
                </c:pt>
                <c:pt idx="8">
                  <c:v>2022</c:v>
                </c:pt>
                <c:pt idx="9">
                  <c:v>2022 - 2</c:v>
                </c:pt>
                <c:pt idx="10">
                  <c:v>2023</c:v>
                </c:pt>
                <c:pt idx="11">
                  <c:v>2023 - 2</c:v>
                </c:pt>
                <c:pt idx="12">
                  <c:v>2024</c:v>
                </c:pt>
                <c:pt idx="13">
                  <c:v>2024 - 2</c:v>
                </c:pt>
                <c:pt idx="14">
                  <c:v>2025</c:v>
                </c:pt>
                <c:pt idx="15">
                  <c:v>2025 - 2</c:v>
                </c:pt>
              </c:strCache>
            </c:strRef>
          </c:cat>
          <c:val>
            <c:numRef>
              <c:f>Sheet1!$I$2:$I$27</c:f>
            </c:numRef>
          </c:val>
          <c:smooth val="0"/>
          <c:extLst>
            <c:ext xmlns:c16="http://schemas.microsoft.com/office/drawing/2014/chart" uri="{C3380CC4-5D6E-409C-BE32-E72D297353CC}">
              <c16:uniqueId val="{00000007-C01A-4657-9EE4-7FD8F375B7BA}"/>
            </c:ext>
          </c:extLst>
        </c:ser>
        <c:dLbls>
          <c:showLegendKey val="0"/>
          <c:showVal val="0"/>
          <c:showCatName val="0"/>
          <c:showSerName val="0"/>
          <c:showPercent val="0"/>
          <c:showBubbleSize val="0"/>
        </c:dLbls>
        <c:smooth val="0"/>
        <c:axId val="740604592"/>
        <c:axId val="72963840"/>
      </c:lineChart>
      <c:catAx>
        <c:axId val="7406045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2000" b="0" i="0" u="none" strike="noStrike" kern="1200" baseline="0">
                <a:solidFill>
                  <a:schemeClr val="tx1"/>
                </a:solidFill>
                <a:latin typeface="+mn-lt"/>
                <a:ea typeface="+mn-ea"/>
                <a:cs typeface="+mn-cs"/>
              </a:defRPr>
            </a:pPr>
            <a:endParaRPr lang="en-US"/>
          </a:p>
        </c:txPr>
        <c:crossAx val="72963840"/>
        <c:crosses val="autoZero"/>
        <c:auto val="1"/>
        <c:lblAlgn val="ctr"/>
        <c:lblOffset val="100"/>
        <c:tickLblSkip val="2"/>
        <c:noMultiLvlLbl val="0"/>
      </c:catAx>
      <c:valAx>
        <c:axId val="72963840"/>
        <c:scaling>
          <c:orientation val="minMax"/>
          <c:max val="14"/>
          <c:min val="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a:t>Discount Rate % </a:t>
                </a:r>
              </a:p>
            </c:rich>
          </c:tx>
          <c:layout>
            <c:manualLayout>
              <c:xMode val="edge"/>
              <c:yMode val="edge"/>
              <c:x val="1.3745205412600171E-2"/>
              <c:y val="0.29179563570182843"/>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0.0" sourceLinked="0"/>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740604592"/>
        <c:crosses val="autoZero"/>
        <c:crossBetween val="between"/>
      </c:valAx>
      <c:spPr>
        <a:noFill/>
        <a:ln>
          <a:solidFill>
            <a:schemeClr val="bg1">
              <a:lumMod val="75000"/>
            </a:schemeClr>
          </a:solidFill>
        </a:ln>
        <a:effectLst/>
      </c:spPr>
    </c:plotArea>
    <c:legend>
      <c:legendPos val="r"/>
      <c:layout>
        <c:manualLayout>
          <c:xMode val="edge"/>
          <c:yMode val="edge"/>
          <c:x val="0.66953977864414216"/>
          <c:y val="0.16181138922190844"/>
          <c:w val="0.32796109309902138"/>
          <c:h val="0.66755791826325395"/>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tx1"/>
          </a:solidFill>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Sheet1!$B$6</c:f>
              <c:strCache>
                <c:ptCount val="1"/>
                <c:pt idx="0">
                  <c:v>US Hotel Number of Properties</c:v>
                </c:pt>
              </c:strCache>
            </c:strRef>
          </c:tx>
          <c:spPr>
            <a:solidFill>
              <a:schemeClr val="accent4"/>
            </a:solidFill>
            <a:ln>
              <a:noFill/>
            </a:ln>
            <a:effectLst/>
          </c:spPr>
          <c:invertIfNegative val="0"/>
          <c:cat>
            <c:strRef>
              <c:f>Sheet1!$A$55:$A$103</c:f>
              <c:strCache>
                <c:ptCount val="49"/>
                <c:pt idx="0">
                  <c:v>2014 Q1</c:v>
                </c:pt>
                <c:pt idx="1">
                  <c:v>6/30/2014</c:v>
                </c:pt>
                <c:pt idx="2">
                  <c:v>9/30/2014</c:v>
                </c:pt>
                <c:pt idx="3">
                  <c:v>12/31/2014</c:v>
                </c:pt>
                <c:pt idx="4">
                  <c:v>2015 Q1</c:v>
                </c:pt>
                <c:pt idx="5">
                  <c:v>6/30/2015</c:v>
                </c:pt>
                <c:pt idx="6">
                  <c:v>9/30/2015</c:v>
                </c:pt>
                <c:pt idx="7">
                  <c:v>12/31/2015</c:v>
                </c:pt>
                <c:pt idx="8">
                  <c:v>2016 Q1</c:v>
                </c:pt>
                <c:pt idx="9">
                  <c:v>6/30/2016</c:v>
                </c:pt>
                <c:pt idx="10">
                  <c:v>9/30/2016</c:v>
                </c:pt>
                <c:pt idx="11">
                  <c:v>12/31/2016</c:v>
                </c:pt>
                <c:pt idx="12">
                  <c:v>2017 Q1</c:v>
                </c:pt>
                <c:pt idx="13">
                  <c:v>6/30/2017</c:v>
                </c:pt>
                <c:pt idx="14">
                  <c:v>9/30/2017</c:v>
                </c:pt>
                <c:pt idx="15">
                  <c:v>12/31/2017</c:v>
                </c:pt>
                <c:pt idx="16">
                  <c:v>2018 Q1</c:v>
                </c:pt>
                <c:pt idx="17">
                  <c:v>6/30/2018</c:v>
                </c:pt>
                <c:pt idx="18">
                  <c:v>9/30/2018</c:v>
                </c:pt>
                <c:pt idx="19">
                  <c:v>12/31/2018</c:v>
                </c:pt>
                <c:pt idx="20">
                  <c:v>2019 Q1</c:v>
                </c:pt>
                <c:pt idx="21">
                  <c:v>6/30/2019</c:v>
                </c:pt>
                <c:pt idx="22">
                  <c:v>9/30/2019</c:v>
                </c:pt>
                <c:pt idx="23">
                  <c:v>12/31/2019</c:v>
                </c:pt>
                <c:pt idx="24">
                  <c:v>2020 Q1</c:v>
                </c:pt>
                <c:pt idx="25">
                  <c:v>6/30/2020</c:v>
                </c:pt>
                <c:pt idx="26">
                  <c:v>9/30/2020</c:v>
                </c:pt>
                <c:pt idx="27">
                  <c:v>12/31/2020</c:v>
                </c:pt>
                <c:pt idx="28">
                  <c:v>2021 Q1</c:v>
                </c:pt>
                <c:pt idx="29">
                  <c:v>6/30/2021</c:v>
                </c:pt>
                <c:pt idx="30">
                  <c:v>9/30/2021</c:v>
                </c:pt>
                <c:pt idx="31">
                  <c:v>12/31/2021</c:v>
                </c:pt>
                <c:pt idx="32">
                  <c:v>2022 Q1</c:v>
                </c:pt>
                <c:pt idx="33">
                  <c:v>6/30/2022</c:v>
                </c:pt>
                <c:pt idx="34">
                  <c:v>9/30/2022</c:v>
                </c:pt>
                <c:pt idx="35">
                  <c:v>12/31/2022</c:v>
                </c:pt>
                <c:pt idx="36">
                  <c:v>2023 Q1</c:v>
                </c:pt>
                <c:pt idx="37">
                  <c:v>6/30/2023</c:v>
                </c:pt>
                <c:pt idx="38">
                  <c:v>9/30/2023</c:v>
                </c:pt>
                <c:pt idx="39">
                  <c:v>12/31/2023</c:v>
                </c:pt>
                <c:pt idx="40">
                  <c:v>2024 Q1</c:v>
                </c:pt>
                <c:pt idx="41">
                  <c:v>6/30/2024</c:v>
                </c:pt>
                <c:pt idx="42">
                  <c:v>9/30/2024</c:v>
                </c:pt>
                <c:pt idx="43">
                  <c:v>12/31/2024</c:v>
                </c:pt>
                <c:pt idx="44">
                  <c:v>2025 Q1</c:v>
                </c:pt>
                <c:pt idx="45">
                  <c:v>6/30/2025</c:v>
                </c:pt>
                <c:pt idx="46">
                  <c:v>9/30/2025</c:v>
                </c:pt>
                <c:pt idx="47">
                  <c:v>12/31/2025</c:v>
                </c:pt>
                <c:pt idx="48">
                  <c:v>2026 Q1</c:v>
                </c:pt>
              </c:strCache>
            </c:strRef>
          </c:cat>
          <c:val>
            <c:numRef>
              <c:f>Sheet1!$B$55:$B$103</c:f>
              <c:numCache>
                <c:formatCode>General</c:formatCode>
                <c:ptCount val="49"/>
                <c:pt idx="0">
                  <c:v>1586</c:v>
                </c:pt>
                <c:pt idx="1">
                  <c:v>1567</c:v>
                </c:pt>
                <c:pt idx="2">
                  <c:v>1756</c:v>
                </c:pt>
                <c:pt idx="3">
                  <c:v>1872</c:v>
                </c:pt>
                <c:pt idx="4">
                  <c:v>2348</c:v>
                </c:pt>
                <c:pt idx="5">
                  <c:v>2424</c:v>
                </c:pt>
                <c:pt idx="6">
                  <c:v>2372</c:v>
                </c:pt>
                <c:pt idx="7">
                  <c:v>2409</c:v>
                </c:pt>
                <c:pt idx="8">
                  <c:v>1969</c:v>
                </c:pt>
                <c:pt idx="9">
                  <c:v>1848</c:v>
                </c:pt>
                <c:pt idx="10">
                  <c:v>1770</c:v>
                </c:pt>
                <c:pt idx="11">
                  <c:v>1630</c:v>
                </c:pt>
                <c:pt idx="12">
                  <c:v>1673</c:v>
                </c:pt>
                <c:pt idx="13">
                  <c:v>1730</c:v>
                </c:pt>
                <c:pt idx="14">
                  <c:v>1798</c:v>
                </c:pt>
                <c:pt idx="15">
                  <c:v>1758</c:v>
                </c:pt>
                <c:pt idx="16">
                  <c:v>1906</c:v>
                </c:pt>
                <c:pt idx="17">
                  <c:v>1914</c:v>
                </c:pt>
                <c:pt idx="18">
                  <c:v>1897</c:v>
                </c:pt>
                <c:pt idx="19">
                  <c:v>2108</c:v>
                </c:pt>
                <c:pt idx="20">
                  <c:v>1974</c:v>
                </c:pt>
                <c:pt idx="21">
                  <c:v>1952</c:v>
                </c:pt>
                <c:pt idx="22">
                  <c:v>2054</c:v>
                </c:pt>
                <c:pt idx="23">
                  <c:v>2137</c:v>
                </c:pt>
                <c:pt idx="24">
                  <c:v>2102</c:v>
                </c:pt>
                <c:pt idx="25">
                  <c:v>1724</c:v>
                </c:pt>
                <c:pt idx="26">
                  <c:v>1387</c:v>
                </c:pt>
                <c:pt idx="27">
                  <c:v>1076</c:v>
                </c:pt>
                <c:pt idx="28">
                  <c:v>1159</c:v>
                </c:pt>
                <c:pt idx="29">
                  <c:v>2173</c:v>
                </c:pt>
                <c:pt idx="30">
                  <c:v>2559</c:v>
                </c:pt>
                <c:pt idx="31">
                  <c:v>2902</c:v>
                </c:pt>
                <c:pt idx="32">
                  <c:v>3348</c:v>
                </c:pt>
                <c:pt idx="33">
                  <c:v>3020</c:v>
                </c:pt>
                <c:pt idx="34">
                  <c:v>3291</c:v>
                </c:pt>
                <c:pt idx="35">
                  <c:v>3353</c:v>
                </c:pt>
                <c:pt idx="36">
                  <c:v>2896</c:v>
                </c:pt>
                <c:pt idx="37">
                  <c:v>2600</c:v>
                </c:pt>
                <c:pt idx="38">
                  <c:v>2122</c:v>
                </c:pt>
                <c:pt idx="39">
                  <c:v>1877</c:v>
                </c:pt>
                <c:pt idx="40">
                  <c:v>1805</c:v>
                </c:pt>
                <c:pt idx="41">
                  <c:v>1729</c:v>
                </c:pt>
                <c:pt idx="42">
                  <c:v>1737</c:v>
                </c:pt>
                <c:pt idx="43">
                  <c:v>1681</c:v>
                </c:pt>
                <c:pt idx="44">
                  <c:v>1673</c:v>
                </c:pt>
                <c:pt idx="45">
                  <c:v>1715</c:v>
                </c:pt>
                <c:pt idx="46">
                  <c:v>1757</c:v>
                </c:pt>
                <c:pt idx="47">
                  <c:v>1865</c:v>
                </c:pt>
                <c:pt idx="48">
                  <c:v>1810</c:v>
                </c:pt>
              </c:numCache>
            </c:numRef>
          </c:val>
          <c:extLst>
            <c:ext xmlns:c16="http://schemas.microsoft.com/office/drawing/2014/chart" uri="{C3380CC4-5D6E-409C-BE32-E72D297353CC}">
              <c16:uniqueId val="{00000000-99A2-4FB7-BED8-DF32283F32D8}"/>
            </c:ext>
          </c:extLst>
        </c:ser>
        <c:dLbls>
          <c:showLegendKey val="0"/>
          <c:showVal val="0"/>
          <c:showCatName val="0"/>
          <c:showSerName val="0"/>
          <c:showPercent val="0"/>
          <c:showBubbleSize val="0"/>
        </c:dLbls>
        <c:gapWidth val="50"/>
        <c:overlap val="-27"/>
        <c:axId val="1169719840"/>
        <c:axId val="1169726288"/>
      </c:barChart>
      <c:catAx>
        <c:axId val="1169719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2000" b="0" i="0" u="none" strike="noStrike" kern="1200" baseline="0">
                <a:solidFill>
                  <a:schemeClr val="tx1"/>
                </a:solidFill>
                <a:latin typeface="+mn-lt"/>
                <a:ea typeface="+mn-ea"/>
                <a:cs typeface="+mn-cs"/>
              </a:defRPr>
            </a:pPr>
            <a:endParaRPr lang="en-US"/>
          </a:p>
        </c:txPr>
        <c:crossAx val="1169726288"/>
        <c:crosses val="autoZero"/>
        <c:auto val="1"/>
        <c:lblAlgn val="ctr"/>
        <c:lblOffset val="100"/>
        <c:tickLblSkip val="4"/>
        <c:noMultiLvlLbl val="0"/>
      </c:catAx>
      <c:valAx>
        <c:axId val="1169726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n-US" sz="2000" b="1" i="0" u="none" strike="noStrike" kern="1200" baseline="0" dirty="0">
                    <a:solidFill>
                      <a:srgbClr val="44546A"/>
                    </a:solidFill>
                  </a:rPr>
                  <a:t>Number of U.S. Transactions</a:t>
                </a:r>
              </a:p>
            </c:rich>
          </c:tx>
          <c:layout>
            <c:manualLayout>
              <c:xMode val="edge"/>
              <c:yMode val="edge"/>
              <c:x val="9.5238095238095247E-3"/>
              <c:y val="0.11585584853827667"/>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169719840"/>
        <c:crosses val="autoZero"/>
        <c:crossBetween val="between"/>
        <c:majorUnit val="5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1"/>
          <c:order val="1"/>
          <c:tx>
            <c:strRef>
              <c:f>Sheet1!$C$1</c:f>
              <c:strCache>
                <c:ptCount val="1"/>
                <c:pt idx="0">
                  <c:v>USD Transaction Volume (Billions)</c:v>
                </c:pt>
              </c:strCache>
            </c:strRef>
          </c:tx>
          <c:spPr>
            <a:solidFill>
              <a:schemeClr val="accent4">
                <a:lumMod val="60000"/>
                <a:lumOff val="40000"/>
              </a:schemeClr>
            </a:solidFill>
            <a:ln>
              <a:noFill/>
            </a:ln>
            <a:effectLst/>
          </c:spPr>
          <c:cat>
            <c:numRef>
              <c:f>Sheet1!$A$2:$A$104</c:f>
              <c:numCache>
                <c:formatCode>mm\-yyyy</c:formatCode>
                <c:ptCount val="83"/>
                <c:pt idx="0">
                  <c:v>38442</c:v>
                </c:pt>
                <c:pt idx="1">
                  <c:v>38533</c:v>
                </c:pt>
                <c:pt idx="2">
                  <c:v>38625</c:v>
                </c:pt>
                <c:pt idx="3">
                  <c:v>38717</c:v>
                </c:pt>
                <c:pt idx="4">
                  <c:v>38807</c:v>
                </c:pt>
                <c:pt idx="5">
                  <c:v>38898</c:v>
                </c:pt>
                <c:pt idx="6">
                  <c:v>38990</c:v>
                </c:pt>
                <c:pt idx="7">
                  <c:v>39082</c:v>
                </c:pt>
                <c:pt idx="8">
                  <c:v>39172</c:v>
                </c:pt>
                <c:pt idx="9">
                  <c:v>39263</c:v>
                </c:pt>
                <c:pt idx="10">
                  <c:v>39355</c:v>
                </c:pt>
                <c:pt idx="11">
                  <c:v>39447</c:v>
                </c:pt>
                <c:pt idx="12">
                  <c:v>39538</c:v>
                </c:pt>
                <c:pt idx="13">
                  <c:v>39629</c:v>
                </c:pt>
                <c:pt idx="14">
                  <c:v>39721</c:v>
                </c:pt>
                <c:pt idx="15">
                  <c:v>39813</c:v>
                </c:pt>
                <c:pt idx="16">
                  <c:v>39903</c:v>
                </c:pt>
                <c:pt idx="17">
                  <c:v>39994</c:v>
                </c:pt>
                <c:pt idx="18">
                  <c:v>40086</c:v>
                </c:pt>
                <c:pt idx="19">
                  <c:v>40178</c:v>
                </c:pt>
                <c:pt idx="20">
                  <c:v>40268</c:v>
                </c:pt>
                <c:pt idx="21">
                  <c:v>40359</c:v>
                </c:pt>
                <c:pt idx="22">
                  <c:v>40451</c:v>
                </c:pt>
                <c:pt idx="23">
                  <c:v>40543</c:v>
                </c:pt>
                <c:pt idx="24">
                  <c:v>40633</c:v>
                </c:pt>
                <c:pt idx="25">
                  <c:v>40724</c:v>
                </c:pt>
                <c:pt idx="26">
                  <c:v>40816</c:v>
                </c:pt>
                <c:pt idx="27">
                  <c:v>40908</c:v>
                </c:pt>
                <c:pt idx="28">
                  <c:v>40999</c:v>
                </c:pt>
                <c:pt idx="29">
                  <c:v>41090</c:v>
                </c:pt>
                <c:pt idx="30">
                  <c:v>41182</c:v>
                </c:pt>
                <c:pt idx="31">
                  <c:v>41274</c:v>
                </c:pt>
                <c:pt idx="32">
                  <c:v>41364</c:v>
                </c:pt>
                <c:pt idx="33">
                  <c:v>41455</c:v>
                </c:pt>
                <c:pt idx="34">
                  <c:v>41547</c:v>
                </c:pt>
                <c:pt idx="35">
                  <c:v>41639</c:v>
                </c:pt>
                <c:pt idx="36">
                  <c:v>41729</c:v>
                </c:pt>
                <c:pt idx="37">
                  <c:v>41820</c:v>
                </c:pt>
                <c:pt idx="38">
                  <c:v>41912</c:v>
                </c:pt>
                <c:pt idx="39">
                  <c:v>42004</c:v>
                </c:pt>
                <c:pt idx="40">
                  <c:v>42094</c:v>
                </c:pt>
                <c:pt idx="41">
                  <c:v>42185</c:v>
                </c:pt>
                <c:pt idx="42">
                  <c:v>42277</c:v>
                </c:pt>
                <c:pt idx="43">
                  <c:v>42369</c:v>
                </c:pt>
                <c:pt idx="44">
                  <c:v>42460</c:v>
                </c:pt>
                <c:pt idx="45">
                  <c:v>42551</c:v>
                </c:pt>
                <c:pt idx="46">
                  <c:v>42643</c:v>
                </c:pt>
                <c:pt idx="47">
                  <c:v>42735</c:v>
                </c:pt>
                <c:pt idx="48">
                  <c:v>42825</c:v>
                </c:pt>
                <c:pt idx="49">
                  <c:v>42916</c:v>
                </c:pt>
                <c:pt idx="50">
                  <c:v>43008</c:v>
                </c:pt>
                <c:pt idx="51">
                  <c:v>43100</c:v>
                </c:pt>
                <c:pt idx="52">
                  <c:v>43190</c:v>
                </c:pt>
                <c:pt idx="53">
                  <c:v>43281</c:v>
                </c:pt>
                <c:pt idx="54">
                  <c:v>43373</c:v>
                </c:pt>
                <c:pt idx="55">
                  <c:v>43465</c:v>
                </c:pt>
                <c:pt idx="56">
                  <c:v>43555</c:v>
                </c:pt>
                <c:pt idx="57">
                  <c:v>43646</c:v>
                </c:pt>
                <c:pt idx="58">
                  <c:v>43738</c:v>
                </c:pt>
                <c:pt idx="59">
                  <c:v>43830</c:v>
                </c:pt>
                <c:pt idx="60">
                  <c:v>43921</c:v>
                </c:pt>
                <c:pt idx="61">
                  <c:v>44012</c:v>
                </c:pt>
                <c:pt idx="62">
                  <c:v>44104</c:v>
                </c:pt>
                <c:pt idx="63">
                  <c:v>44196</c:v>
                </c:pt>
                <c:pt idx="64">
                  <c:v>44286</c:v>
                </c:pt>
                <c:pt idx="65">
                  <c:v>44377</c:v>
                </c:pt>
                <c:pt idx="66">
                  <c:v>44469</c:v>
                </c:pt>
                <c:pt idx="67">
                  <c:v>44561</c:v>
                </c:pt>
                <c:pt idx="68">
                  <c:v>44651</c:v>
                </c:pt>
                <c:pt idx="69">
                  <c:v>44742</c:v>
                </c:pt>
                <c:pt idx="70">
                  <c:v>44834</c:v>
                </c:pt>
                <c:pt idx="71">
                  <c:v>44926</c:v>
                </c:pt>
                <c:pt idx="72">
                  <c:v>45016</c:v>
                </c:pt>
                <c:pt idx="73">
                  <c:v>45107</c:v>
                </c:pt>
                <c:pt idx="74">
                  <c:v>45199</c:v>
                </c:pt>
                <c:pt idx="75">
                  <c:v>45291</c:v>
                </c:pt>
                <c:pt idx="76">
                  <c:v>45382</c:v>
                </c:pt>
                <c:pt idx="77">
                  <c:v>45473</c:v>
                </c:pt>
                <c:pt idx="78">
                  <c:v>45565</c:v>
                </c:pt>
                <c:pt idx="79">
                  <c:v>45657</c:v>
                </c:pt>
                <c:pt idx="80">
                  <c:v>45747</c:v>
                </c:pt>
                <c:pt idx="81">
                  <c:v>45838</c:v>
                </c:pt>
                <c:pt idx="82">
                  <c:v>45930</c:v>
                </c:pt>
              </c:numCache>
            </c:numRef>
          </c:cat>
          <c:val>
            <c:numRef>
              <c:f>Sheet1!$C$22:$C$106</c:f>
              <c:numCache>
                <c:formatCode>"$"#,##0.00</c:formatCode>
                <c:ptCount val="85"/>
                <c:pt idx="0">
                  <c:v>6.5666418576117991</c:v>
                </c:pt>
                <c:pt idx="1">
                  <c:v>9.8586708883727994</c:v>
                </c:pt>
                <c:pt idx="2">
                  <c:v>7.0196913517175998</c:v>
                </c:pt>
                <c:pt idx="3">
                  <c:v>13.5366842981978</c:v>
                </c:pt>
                <c:pt idx="4">
                  <c:v>13.290584590374408</c:v>
                </c:pt>
                <c:pt idx="5">
                  <c:v>15.1666300480406</c:v>
                </c:pt>
                <c:pt idx="6">
                  <c:v>8.1669636329816004</c:v>
                </c:pt>
                <c:pt idx="7">
                  <c:v>6.0835656356136987</c:v>
                </c:pt>
                <c:pt idx="8">
                  <c:v>8.8021688203088004</c:v>
                </c:pt>
                <c:pt idx="9">
                  <c:v>27.755130155987374</c:v>
                </c:pt>
                <c:pt idx="10">
                  <c:v>11.5314838089161</c:v>
                </c:pt>
                <c:pt idx="11">
                  <c:v>32.864380038280594</c:v>
                </c:pt>
                <c:pt idx="12">
                  <c:v>4.8378826074659003</c:v>
                </c:pt>
                <c:pt idx="13">
                  <c:v>3.3615654593733</c:v>
                </c:pt>
                <c:pt idx="14">
                  <c:v>2.2323377237378002</c:v>
                </c:pt>
                <c:pt idx="15">
                  <c:v>1.1519019159967001</c:v>
                </c:pt>
                <c:pt idx="16">
                  <c:v>0.96078791761470006</c:v>
                </c:pt>
                <c:pt idx="17">
                  <c:v>0.64589234709999999</c:v>
                </c:pt>
                <c:pt idx="18">
                  <c:v>0.88135471576669999</c:v>
                </c:pt>
                <c:pt idx="19">
                  <c:v>0.75041247349999995</c:v>
                </c:pt>
                <c:pt idx="20">
                  <c:v>1.476645956944</c:v>
                </c:pt>
                <c:pt idx="21">
                  <c:v>1.9076776419000998</c:v>
                </c:pt>
                <c:pt idx="22">
                  <c:v>3.7175652233531</c:v>
                </c:pt>
                <c:pt idx="23">
                  <c:v>7.6077746917814011</c:v>
                </c:pt>
                <c:pt idx="24">
                  <c:v>3.9256584489458999</c:v>
                </c:pt>
                <c:pt idx="25">
                  <c:v>5.6727236822089999</c:v>
                </c:pt>
                <c:pt idx="26">
                  <c:v>6.3595346209347969</c:v>
                </c:pt>
                <c:pt idx="27">
                  <c:v>4.1962168868639012</c:v>
                </c:pt>
                <c:pt idx="28">
                  <c:v>3.7178814100061999</c:v>
                </c:pt>
                <c:pt idx="29">
                  <c:v>4.0465311374868991</c:v>
                </c:pt>
                <c:pt idx="30">
                  <c:v>5.0430208937111995</c:v>
                </c:pt>
                <c:pt idx="31">
                  <c:v>7.1960580591175001</c:v>
                </c:pt>
                <c:pt idx="32">
                  <c:v>5.8353873102569009</c:v>
                </c:pt>
                <c:pt idx="33">
                  <c:v>6.6719741510062027</c:v>
                </c:pt>
                <c:pt idx="34">
                  <c:v>6.646699760690101</c:v>
                </c:pt>
                <c:pt idx="35">
                  <c:v>8.4089941500471994</c:v>
                </c:pt>
                <c:pt idx="36">
                  <c:v>7.7553974553672012</c:v>
                </c:pt>
                <c:pt idx="37">
                  <c:v>8.5136229634919012</c:v>
                </c:pt>
                <c:pt idx="38">
                  <c:v>9.5754649433088002</c:v>
                </c:pt>
                <c:pt idx="39">
                  <c:v>9.6568234652455018</c:v>
                </c:pt>
                <c:pt idx="40">
                  <c:v>15.529596924906798</c:v>
                </c:pt>
                <c:pt idx="41">
                  <c:v>13.0767126263521</c:v>
                </c:pt>
                <c:pt idx="42">
                  <c:v>7.4130982243773023</c:v>
                </c:pt>
                <c:pt idx="43">
                  <c:v>14.777123339321303</c:v>
                </c:pt>
                <c:pt idx="44">
                  <c:v>6.1308747404955994</c:v>
                </c:pt>
                <c:pt idx="45">
                  <c:v>7.4114208990024988</c:v>
                </c:pt>
                <c:pt idx="46">
                  <c:v>13.589168719279597</c:v>
                </c:pt>
                <c:pt idx="47">
                  <c:v>7.9965525303960003</c:v>
                </c:pt>
                <c:pt idx="48">
                  <c:v>6.6878594029522</c:v>
                </c:pt>
                <c:pt idx="49">
                  <c:v>7.7470418899964999</c:v>
                </c:pt>
                <c:pt idx="50">
                  <c:v>7.3066283352164003</c:v>
                </c:pt>
                <c:pt idx="51">
                  <c:v>6.5691267061356999</c:v>
                </c:pt>
                <c:pt idx="52">
                  <c:v>10.018204595905297</c:v>
                </c:pt>
                <c:pt idx="53">
                  <c:v>9.4364565547471013</c:v>
                </c:pt>
                <c:pt idx="54">
                  <c:v>8.0423921599014019</c:v>
                </c:pt>
                <c:pt idx="55">
                  <c:v>15.768139411608098</c:v>
                </c:pt>
                <c:pt idx="56">
                  <c:v>8.1121188823145012</c:v>
                </c:pt>
                <c:pt idx="57">
                  <c:v>7.2311917145732005</c:v>
                </c:pt>
                <c:pt idx="58">
                  <c:v>10.737729273066101</c:v>
                </c:pt>
                <c:pt idx="59">
                  <c:v>12.760774328254799</c:v>
                </c:pt>
                <c:pt idx="60">
                  <c:v>5.1264773498822995</c:v>
                </c:pt>
                <c:pt idx="61">
                  <c:v>0.77954464259330014</c:v>
                </c:pt>
                <c:pt idx="62">
                  <c:v>2.3993335193063001</c:v>
                </c:pt>
                <c:pt idx="63">
                  <c:v>5.2092502067556001</c:v>
                </c:pt>
                <c:pt idx="64">
                  <c:v>6.5161526757325969</c:v>
                </c:pt>
                <c:pt idx="65">
                  <c:v>15.488824115150789</c:v>
                </c:pt>
                <c:pt idx="66">
                  <c:v>10.583479623302299</c:v>
                </c:pt>
                <c:pt idx="67">
                  <c:v>15.222445250237</c:v>
                </c:pt>
                <c:pt idx="68">
                  <c:v>13.634297732677085</c:v>
                </c:pt>
                <c:pt idx="69">
                  <c:v>12.209414188829097</c:v>
                </c:pt>
                <c:pt idx="70">
                  <c:v>10.913928684237598</c:v>
                </c:pt>
                <c:pt idx="71">
                  <c:v>13.078868001528301</c:v>
                </c:pt>
                <c:pt idx="72">
                  <c:v>6.4696949175084013</c:v>
                </c:pt>
                <c:pt idx="73">
                  <c:v>6.5537623567667005</c:v>
                </c:pt>
                <c:pt idx="74">
                  <c:v>6.1753914652367001</c:v>
                </c:pt>
                <c:pt idx="75">
                  <c:v>7.7859107321240995</c:v>
                </c:pt>
                <c:pt idx="76">
                  <c:v>4.3682842463842002</c:v>
                </c:pt>
                <c:pt idx="77">
                  <c:v>7.4354884089933009</c:v>
                </c:pt>
                <c:pt idx="78">
                  <c:v>6.8546744980982988</c:v>
                </c:pt>
                <c:pt idx="79">
                  <c:v>6.0984943008594001</c:v>
                </c:pt>
                <c:pt idx="80">
                  <c:v>5.7032786945645997</c:v>
                </c:pt>
                <c:pt idx="81">
                  <c:v>6.3111545544542</c:v>
                </c:pt>
                <c:pt idx="82">
                  <c:v>6.7082636759322005</c:v>
                </c:pt>
                <c:pt idx="83">
                  <c:v>10.3153418781658</c:v>
                </c:pt>
                <c:pt idx="84">
                  <c:v>9.3539607404055971</c:v>
                </c:pt>
              </c:numCache>
            </c:numRef>
          </c:val>
          <c:extLst>
            <c:ext xmlns:c16="http://schemas.microsoft.com/office/drawing/2014/chart" uri="{C3380CC4-5D6E-409C-BE32-E72D297353CC}">
              <c16:uniqueId val="{00000001-E584-4B55-B11B-EAE7B0567404}"/>
            </c:ext>
          </c:extLst>
        </c:ser>
        <c:dLbls>
          <c:showLegendKey val="0"/>
          <c:showVal val="0"/>
          <c:showCatName val="0"/>
          <c:showSerName val="0"/>
          <c:showPercent val="0"/>
          <c:showBubbleSize val="0"/>
        </c:dLbls>
        <c:axId val="1274122943"/>
        <c:axId val="1274148383"/>
      </c:areaChart>
      <c:lineChart>
        <c:grouping val="standard"/>
        <c:varyColors val="0"/>
        <c:ser>
          <c:idx val="0"/>
          <c:order val="0"/>
          <c:tx>
            <c:strRef>
              <c:f>Sheet1!$B$1</c:f>
              <c:strCache>
                <c:ptCount val="1"/>
                <c:pt idx="0">
                  <c:v>10-Year Treasury Yield</c:v>
                </c:pt>
              </c:strCache>
            </c:strRef>
          </c:tx>
          <c:spPr>
            <a:ln w="38100" cap="rnd">
              <a:solidFill>
                <a:schemeClr val="accent5"/>
              </a:solidFill>
              <a:round/>
            </a:ln>
            <a:effectLst/>
          </c:spPr>
          <c:marker>
            <c:symbol val="none"/>
          </c:marker>
          <c:dLbls>
            <c:dLbl>
              <c:idx val="84"/>
              <c:layout>
                <c:manualLayout>
                  <c:x val="-7.2394299404029777E-2"/>
                  <c:y val="-0.13113249929797446"/>
                </c:manualLayout>
              </c:layout>
              <c:numFmt formatCode="0.0%" sourceLinked="0"/>
              <c:spPr>
                <a:solidFill>
                  <a:schemeClr val="accent5"/>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FFFFFF"/>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9609408206483175E-2"/>
                      <c:h val="7.0490247665701819E-2"/>
                    </c:manualLayout>
                  </c15:layout>
                </c:ext>
                <c:ext xmlns:c16="http://schemas.microsoft.com/office/drawing/2014/chart" uri="{C3380CC4-5D6E-409C-BE32-E72D297353CC}">
                  <c16:uniqueId val="{00000000-B77A-463C-8780-661FE34C70E5}"/>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Sheet1!$A$22:$A$106</c:f>
              <c:numCache>
                <c:formatCode>mm\-yyyy</c:formatCode>
                <c:ptCount val="85"/>
                <c:pt idx="0">
                  <c:v>38442</c:v>
                </c:pt>
                <c:pt idx="1">
                  <c:v>38533</c:v>
                </c:pt>
                <c:pt idx="2">
                  <c:v>38625</c:v>
                </c:pt>
                <c:pt idx="3">
                  <c:v>38717</c:v>
                </c:pt>
                <c:pt idx="4">
                  <c:v>38807</c:v>
                </c:pt>
                <c:pt idx="5">
                  <c:v>38898</c:v>
                </c:pt>
                <c:pt idx="6">
                  <c:v>38990</c:v>
                </c:pt>
                <c:pt idx="7">
                  <c:v>39082</c:v>
                </c:pt>
                <c:pt idx="8">
                  <c:v>39172</c:v>
                </c:pt>
                <c:pt idx="9">
                  <c:v>39263</c:v>
                </c:pt>
                <c:pt idx="10">
                  <c:v>39355</c:v>
                </c:pt>
                <c:pt idx="11">
                  <c:v>39447</c:v>
                </c:pt>
                <c:pt idx="12">
                  <c:v>39538</c:v>
                </c:pt>
                <c:pt idx="13">
                  <c:v>39629</c:v>
                </c:pt>
                <c:pt idx="14">
                  <c:v>39721</c:v>
                </c:pt>
                <c:pt idx="15">
                  <c:v>39813</c:v>
                </c:pt>
                <c:pt idx="16">
                  <c:v>39903</c:v>
                </c:pt>
                <c:pt idx="17">
                  <c:v>39994</c:v>
                </c:pt>
                <c:pt idx="18">
                  <c:v>40086</c:v>
                </c:pt>
                <c:pt idx="19">
                  <c:v>40178</c:v>
                </c:pt>
                <c:pt idx="20">
                  <c:v>40268</c:v>
                </c:pt>
                <c:pt idx="21">
                  <c:v>40359</c:v>
                </c:pt>
                <c:pt idx="22">
                  <c:v>40451</c:v>
                </c:pt>
                <c:pt idx="23">
                  <c:v>40543</c:v>
                </c:pt>
                <c:pt idx="24">
                  <c:v>40633</c:v>
                </c:pt>
                <c:pt idx="25">
                  <c:v>40724</c:v>
                </c:pt>
                <c:pt idx="26">
                  <c:v>40816</c:v>
                </c:pt>
                <c:pt idx="27">
                  <c:v>40908</c:v>
                </c:pt>
                <c:pt idx="28">
                  <c:v>40999</c:v>
                </c:pt>
                <c:pt idx="29">
                  <c:v>41090</c:v>
                </c:pt>
                <c:pt idx="30">
                  <c:v>41182</c:v>
                </c:pt>
                <c:pt idx="31">
                  <c:v>41274</c:v>
                </c:pt>
                <c:pt idx="32">
                  <c:v>41364</c:v>
                </c:pt>
                <c:pt idx="33">
                  <c:v>41455</c:v>
                </c:pt>
                <c:pt idx="34">
                  <c:v>41547</c:v>
                </c:pt>
                <c:pt idx="35">
                  <c:v>41639</c:v>
                </c:pt>
                <c:pt idx="36">
                  <c:v>41729</c:v>
                </c:pt>
                <c:pt idx="37">
                  <c:v>41820</c:v>
                </c:pt>
                <c:pt idx="38">
                  <c:v>41912</c:v>
                </c:pt>
                <c:pt idx="39">
                  <c:v>42004</c:v>
                </c:pt>
                <c:pt idx="40">
                  <c:v>42094</c:v>
                </c:pt>
                <c:pt idx="41">
                  <c:v>42185</c:v>
                </c:pt>
                <c:pt idx="42">
                  <c:v>42277</c:v>
                </c:pt>
                <c:pt idx="43">
                  <c:v>42369</c:v>
                </c:pt>
                <c:pt idx="44">
                  <c:v>42460</c:v>
                </c:pt>
                <c:pt idx="45">
                  <c:v>42551</c:v>
                </c:pt>
                <c:pt idx="46">
                  <c:v>42643</c:v>
                </c:pt>
                <c:pt idx="47">
                  <c:v>42735</c:v>
                </c:pt>
                <c:pt idx="48">
                  <c:v>42825</c:v>
                </c:pt>
                <c:pt idx="49">
                  <c:v>42916</c:v>
                </c:pt>
                <c:pt idx="50">
                  <c:v>43008</c:v>
                </c:pt>
                <c:pt idx="51">
                  <c:v>43100</c:v>
                </c:pt>
                <c:pt idx="52">
                  <c:v>43190</c:v>
                </c:pt>
                <c:pt idx="53">
                  <c:v>43281</c:v>
                </c:pt>
                <c:pt idx="54">
                  <c:v>43373</c:v>
                </c:pt>
                <c:pt idx="55">
                  <c:v>43465</c:v>
                </c:pt>
                <c:pt idx="56">
                  <c:v>43555</c:v>
                </c:pt>
                <c:pt idx="57">
                  <c:v>43646</c:v>
                </c:pt>
                <c:pt idx="58">
                  <c:v>43738</c:v>
                </c:pt>
                <c:pt idx="59">
                  <c:v>43830</c:v>
                </c:pt>
                <c:pt idx="60">
                  <c:v>43921</c:v>
                </c:pt>
                <c:pt idx="61">
                  <c:v>44012</c:v>
                </c:pt>
                <c:pt idx="62">
                  <c:v>44104</c:v>
                </c:pt>
                <c:pt idx="63">
                  <c:v>44196</c:v>
                </c:pt>
                <c:pt idx="64">
                  <c:v>44286</c:v>
                </c:pt>
                <c:pt idx="65">
                  <c:v>44377</c:v>
                </c:pt>
                <c:pt idx="66">
                  <c:v>44469</c:v>
                </c:pt>
                <c:pt idx="67">
                  <c:v>44561</c:v>
                </c:pt>
                <c:pt idx="68">
                  <c:v>44651</c:v>
                </c:pt>
                <c:pt idx="69">
                  <c:v>44742</c:v>
                </c:pt>
                <c:pt idx="70">
                  <c:v>44834</c:v>
                </c:pt>
                <c:pt idx="71">
                  <c:v>44926</c:v>
                </c:pt>
                <c:pt idx="72">
                  <c:v>45016</c:v>
                </c:pt>
                <c:pt idx="73">
                  <c:v>45107</c:v>
                </c:pt>
                <c:pt idx="74">
                  <c:v>45199</c:v>
                </c:pt>
                <c:pt idx="75">
                  <c:v>45291</c:v>
                </c:pt>
                <c:pt idx="76">
                  <c:v>45382</c:v>
                </c:pt>
                <c:pt idx="77">
                  <c:v>45473</c:v>
                </c:pt>
                <c:pt idx="78">
                  <c:v>45565</c:v>
                </c:pt>
                <c:pt idx="79">
                  <c:v>45657</c:v>
                </c:pt>
                <c:pt idx="80">
                  <c:v>45747</c:v>
                </c:pt>
                <c:pt idx="81">
                  <c:v>45838</c:v>
                </c:pt>
                <c:pt idx="82">
                  <c:v>45930</c:v>
                </c:pt>
                <c:pt idx="83">
                  <c:v>46022</c:v>
                </c:pt>
                <c:pt idx="84">
                  <c:v>46112</c:v>
                </c:pt>
              </c:numCache>
            </c:numRef>
          </c:cat>
          <c:val>
            <c:numRef>
              <c:f>Sheet1!$B$22:$B$106</c:f>
              <c:numCache>
                <c:formatCode>0.0%</c:formatCode>
                <c:ptCount val="85"/>
                <c:pt idx="0">
                  <c:v>4.4999999999999998E-2</c:v>
                </c:pt>
                <c:pt idx="1">
                  <c:v>3.9399999999999998E-2</c:v>
                </c:pt>
                <c:pt idx="2">
                  <c:v>4.3400000000000001E-2</c:v>
                </c:pt>
                <c:pt idx="3">
                  <c:v>4.3899999999999995E-2</c:v>
                </c:pt>
                <c:pt idx="4">
                  <c:v>4.8600000000000004E-2</c:v>
                </c:pt>
                <c:pt idx="5">
                  <c:v>5.1500000000000004E-2</c:v>
                </c:pt>
                <c:pt idx="6">
                  <c:v>4.6399999999999997E-2</c:v>
                </c:pt>
                <c:pt idx="7">
                  <c:v>4.7100000000000003E-2</c:v>
                </c:pt>
                <c:pt idx="8">
                  <c:v>4.6500000000000007E-2</c:v>
                </c:pt>
                <c:pt idx="9">
                  <c:v>5.0300000000000004E-2</c:v>
                </c:pt>
                <c:pt idx="10">
                  <c:v>4.5899999999999996E-2</c:v>
                </c:pt>
                <c:pt idx="11">
                  <c:v>4.0399999999999998E-2</c:v>
                </c:pt>
                <c:pt idx="12">
                  <c:v>3.4500000000000003E-2</c:v>
                </c:pt>
                <c:pt idx="13">
                  <c:v>3.9900000000000005E-2</c:v>
                </c:pt>
                <c:pt idx="14">
                  <c:v>3.85E-2</c:v>
                </c:pt>
                <c:pt idx="15">
                  <c:v>2.2499999999999999E-2</c:v>
                </c:pt>
                <c:pt idx="16">
                  <c:v>2.7099999999999999E-2</c:v>
                </c:pt>
                <c:pt idx="17">
                  <c:v>3.5299999999999998E-2</c:v>
                </c:pt>
                <c:pt idx="18">
                  <c:v>3.3100000000000004E-2</c:v>
                </c:pt>
                <c:pt idx="19">
                  <c:v>3.85E-2</c:v>
                </c:pt>
                <c:pt idx="20">
                  <c:v>3.8399999999999997E-2</c:v>
                </c:pt>
                <c:pt idx="21">
                  <c:v>2.9700000000000004E-2</c:v>
                </c:pt>
                <c:pt idx="22">
                  <c:v>2.53E-2</c:v>
                </c:pt>
                <c:pt idx="23">
                  <c:v>3.3000000000000002E-2</c:v>
                </c:pt>
                <c:pt idx="24">
                  <c:v>3.4700000000000002E-2</c:v>
                </c:pt>
                <c:pt idx="25">
                  <c:v>3.1800000000000002E-2</c:v>
                </c:pt>
                <c:pt idx="26">
                  <c:v>1.9199999999999998E-2</c:v>
                </c:pt>
                <c:pt idx="27">
                  <c:v>1.89E-2</c:v>
                </c:pt>
                <c:pt idx="28">
                  <c:v>2.23E-2</c:v>
                </c:pt>
                <c:pt idx="29">
                  <c:v>1.67E-2</c:v>
                </c:pt>
                <c:pt idx="30">
                  <c:v>1.6500000000000001E-2</c:v>
                </c:pt>
                <c:pt idx="31">
                  <c:v>1.78E-2</c:v>
                </c:pt>
                <c:pt idx="32">
                  <c:v>1.8700000000000001E-2</c:v>
                </c:pt>
                <c:pt idx="33">
                  <c:v>2.52E-2</c:v>
                </c:pt>
                <c:pt idx="34">
                  <c:v>2.6400000000000003E-2</c:v>
                </c:pt>
                <c:pt idx="35">
                  <c:v>3.04E-2</c:v>
                </c:pt>
                <c:pt idx="36">
                  <c:v>2.7300000000000001E-2</c:v>
                </c:pt>
                <c:pt idx="37">
                  <c:v>2.53E-2</c:v>
                </c:pt>
                <c:pt idx="38">
                  <c:v>2.52E-2</c:v>
                </c:pt>
                <c:pt idx="39">
                  <c:v>2.1700000000000001E-2</c:v>
                </c:pt>
                <c:pt idx="40">
                  <c:v>1.9400000000000001E-2</c:v>
                </c:pt>
                <c:pt idx="41">
                  <c:v>2.35E-2</c:v>
                </c:pt>
                <c:pt idx="42">
                  <c:v>2.06E-2</c:v>
                </c:pt>
                <c:pt idx="43">
                  <c:v>2.2700000000000001E-2</c:v>
                </c:pt>
                <c:pt idx="44">
                  <c:v>1.78E-2</c:v>
                </c:pt>
                <c:pt idx="45">
                  <c:v>1.49E-2</c:v>
                </c:pt>
                <c:pt idx="46">
                  <c:v>1.6E-2</c:v>
                </c:pt>
                <c:pt idx="47">
                  <c:v>2.4500000000000001E-2</c:v>
                </c:pt>
                <c:pt idx="48">
                  <c:v>2.4E-2</c:v>
                </c:pt>
                <c:pt idx="49">
                  <c:v>2.3100000000000002E-2</c:v>
                </c:pt>
                <c:pt idx="50">
                  <c:v>2.3300000000000001E-2</c:v>
                </c:pt>
                <c:pt idx="51">
                  <c:v>2.4E-2</c:v>
                </c:pt>
                <c:pt idx="52">
                  <c:v>2.7400000000000004E-2</c:v>
                </c:pt>
                <c:pt idx="53">
                  <c:v>2.8500000000000001E-2</c:v>
                </c:pt>
                <c:pt idx="54">
                  <c:v>3.0499999999999999E-2</c:v>
                </c:pt>
                <c:pt idx="55">
                  <c:v>2.69E-2</c:v>
                </c:pt>
                <c:pt idx="56">
                  <c:v>2.4100000000000003E-2</c:v>
                </c:pt>
                <c:pt idx="57">
                  <c:v>0.02</c:v>
                </c:pt>
                <c:pt idx="58">
                  <c:v>1.6799999999999999E-2</c:v>
                </c:pt>
                <c:pt idx="59">
                  <c:v>1.9199999999999998E-2</c:v>
                </c:pt>
                <c:pt idx="60">
                  <c:v>6.9999999999999993E-3</c:v>
                </c:pt>
                <c:pt idx="61">
                  <c:v>6.6000000000000008E-3</c:v>
                </c:pt>
                <c:pt idx="62">
                  <c:v>6.8999999999999999E-3</c:v>
                </c:pt>
                <c:pt idx="63">
                  <c:v>9.300000000000001E-3</c:v>
                </c:pt>
                <c:pt idx="64">
                  <c:v>1.7399999999999999E-2</c:v>
                </c:pt>
                <c:pt idx="65">
                  <c:v>1.4499999999999999E-2</c:v>
                </c:pt>
                <c:pt idx="66">
                  <c:v>1.52E-2</c:v>
                </c:pt>
                <c:pt idx="67">
                  <c:v>1.52E-2</c:v>
                </c:pt>
                <c:pt idx="68">
                  <c:v>2.3199999999999998E-2</c:v>
                </c:pt>
                <c:pt idx="69">
                  <c:v>2.98E-2</c:v>
                </c:pt>
                <c:pt idx="70">
                  <c:v>3.8300000000000001E-2</c:v>
                </c:pt>
                <c:pt idx="71">
                  <c:v>3.8800000000000001E-2</c:v>
                </c:pt>
                <c:pt idx="72">
                  <c:v>3.4799999999999998E-2</c:v>
                </c:pt>
                <c:pt idx="73">
                  <c:v>3.8100000000000002E-2</c:v>
                </c:pt>
                <c:pt idx="74">
                  <c:v>4.5899999999999996E-2</c:v>
                </c:pt>
                <c:pt idx="75">
                  <c:v>3.8800000000000001E-2</c:v>
                </c:pt>
                <c:pt idx="76">
                  <c:v>4.1599999999999998E-2</c:v>
                </c:pt>
                <c:pt idx="77">
                  <c:v>4.4499999999999998E-2</c:v>
                </c:pt>
                <c:pt idx="78">
                  <c:v>3.95E-2</c:v>
                </c:pt>
                <c:pt idx="79">
                  <c:v>4.2799999999999998E-2</c:v>
                </c:pt>
                <c:pt idx="80">
                  <c:v>4.4499999999999998E-2</c:v>
                </c:pt>
                <c:pt idx="81">
                  <c:v>4.36E-2</c:v>
                </c:pt>
                <c:pt idx="82">
                  <c:v>4.2599999999999999E-2</c:v>
                </c:pt>
                <c:pt idx="83">
                  <c:v>4.1000000000000002E-2</c:v>
                </c:pt>
                <c:pt idx="84">
                  <c:v>4.2000000000000003E-2</c:v>
                </c:pt>
              </c:numCache>
            </c:numRef>
          </c:val>
          <c:smooth val="0"/>
          <c:extLst>
            <c:ext xmlns:c16="http://schemas.microsoft.com/office/drawing/2014/chart" uri="{C3380CC4-5D6E-409C-BE32-E72D297353CC}">
              <c16:uniqueId val="{00000000-E584-4B55-B11B-EAE7B0567404}"/>
            </c:ext>
          </c:extLst>
        </c:ser>
        <c:dLbls>
          <c:showLegendKey val="0"/>
          <c:showVal val="0"/>
          <c:showCatName val="0"/>
          <c:showSerName val="0"/>
          <c:showPercent val="0"/>
          <c:showBubbleSize val="0"/>
        </c:dLbls>
        <c:marker val="1"/>
        <c:smooth val="0"/>
        <c:axId val="1269869311"/>
        <c:axId val="1269871231"/>
      </c:lineChart>
      <c:dateAx>
        <c:axId val="1269869311"/>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2000" b="0" i="0" u="none" strike="noStrike" kern="1200" baseline="0">
                <a:solidFill>
                  <a:schemeClr val="tx1"/>
                </a:solidFill>
                <a:latin typeface="+mn-lt"/>
                <a:ea typeface="+mn-ea"/>
                <a:cs typeface="+mn-cs"/>
              </a:defRPr>
            </a:pPr>
            <a:endParaRPr lang="en-US"/>
          </a:p>
        </c:txPr>
        <c:crossAx val="1269871231"/>
        <c:crosses val="autoZero"/>
        <c:auto val="1"/>
        <c:lblOffset val="100"/>
        <c:baseTimeUnit val="months"/>
        <c:majorUnit val="12"/>
        <c:majorTimeUnit val="months"/>
      </c:dateAx>
      <c:valAx>
        <c:axId val="126987123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269869311"/>
        <c:crosses val="autoZero"/>
        <c:crossBetween val="between"/>
      </c:valAx>
      <c:valAx>
        <c:axId val="1274148383"/>
        <c:scaling>
          <c:orientation val="minMax"/>
        </c:scaling>
        <c:delete val="0"/>
        <c:axPos val="r"/>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274122943"/>
        <c:crosses val="max"/>
        <c:crossBetween val="between"/>
      </c:valAx>
      <c:dateAx>
        <c:axId val="1274122943"/>
        <c:scaling>
          <c:orientation val="minMax"/>
        </c:scaling>
        <c:delete val="1"/>
        <c:axPos val="b"/>
        <c:numFmt formatCode="mm\-yyyy" sourceLinked="1"/>
        <c:majorTickMark val="out"/>
        <c:minorTickMark val="none"/>
        <c:tickLblPos val="nextTo"/>
        <c:crossAx val="1274148383"/>
        <c:crosses val="autoZero"/>
        <c:auto val="1"/>
        <c:lblOffset val="100"/>
        <c:baseTimeUnit val="months"/>
      </c:date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58903695452248"/>
          <c:y val="5.4465777542060285E-2"/>
          <c:w val="0.84468957082728346"/>
          <c:h val="0.73939196517938677"/>
        </c:manualLayout>
      </c:layout>
      <c:lineChart>
        <c:grouping val="standard"/>
        <c:varyColors val="0"/>
        <c:ser>
          <c:idx val="0"/>
          <c:order val="0"/>
          <c:spPr>
            <a:ln w="38100" cap="rnd">
              <a:solidFill>
                <a:schemeClr val="accent4"/>
              </a:solidFill>
              <a:round/>
            </a:ln>
            <a:effectLst/>
          </c:spPr>
          <c:marker>
            <c:symbol val="none"/>
          </c:marker>
          <c:dLbls>
            <c:dLbl>
              <c:idx val="43"/>
              <c:layout>
                <c:manualLayout>
                  <c:x val="-0.13800641111834652"/>
                  <c:y val="-7.9130960118993038E-2"/>
                </c:manualLayout>
              </c:layout>
              <c:numFmt formatCode="&quot;$&quot;#,##0" sourceLinked="0"/>
              <c:spPr>
                <a:solidFill>
                  <a:schemeClr val="accent4"/>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8A3-41FF-A874-2D44EC601BD1}"/>
                </c:ext>
              </c:extLst>
            </c:dLbl>
            <c:dLbl>
              <c:idx val="56"/>
              <c:layout>
                <c:manualLayout>
                  <c:x val="-0.14445530883415711"/>
                  <c:y val="-8.8626675333272203E-2"/>
                </c:manualLayout>
              </c:layout>
              <c:numFmt formatCode="&quot;$&quot;#,##0" sourceLinked="0"/>
              <c:spPr>
                <a:solidFill>
                  <a:schemeClr val="accent4"/>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A3-41FF-A874-2D44EC601BD1}"/>
                </c:ext>
              </c:extLst>
            </c:dLbl>
            <c:dLbl>
              <c:idx val="67"/>
              <c:layout>
                <c:manualLayout>
                  <c:x val="-0.1070517020824559"/>
                  <c:y val="-9.4957152142791643E-2"/>
                </c:manualLayout>
              </c:layout>
              <c:numFmt formatCode="&quot;$&quot;#,##0" sourceLinked="0"/>
              <c:spPr>
                <a:solidFill>
                  <a:schemeClr val="accent4"/>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A3-41FF-A874-2D44EC601BD1}"/>
                </c:ext>
              </c:extLst>
            </c:dLbl>
            <c:dLbl>
              <c:idx val="83"/>
              <c:delete val="1"/>
              <c:extLst>
                <c:ext xmlns:c15="http://schemas.microsoft.com/office/drawing/2012/chart" uri="{CE6537A1-D6FC-4f65-9D91-7224C49458BB}">
                  <c15:layout>
                    <c:manualLayout>
                      <c:w val="0.11467509229540433"/>
                      <c:h val="8.6775135482172985E-2"/>
                    </c:manualLayout>
                  </c15:layout>
                </c:ext>
                <c:ext xmlns:c16="http://schemas.microsoft.com/office/drawing/2014/chart" uri="{C3380CC4-5D6E-409C-BE32-E72D297353CC}">
                  <c16:uniqueId val="{00000000-B612-41DB-A778-65C4790BBC83}"/>
                </c:ext>
              </c:extLst>
            </c:dLbl>
            <c:dLbl>
              <c:idx val="84"/>
              <c:layout>
                <c:manualLayout>
                  <c:x val="-5.7858316554421536E-3"/>
                  <c:y val="-6.9635244904713872E-2"/>
                </c:manualLayout>
              </c:layout>
              <c:numFmt formatCode="&quot;$&quot;#,##0" sourceLinked="0"/>
              <c:spPr>
                <a:solidFill>
                  <a:schemeClr val="accent4"/>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72-48EB-80EA-DBD03D89619B}"/>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'RCA Export Data'!$A$19:$A$103</c:f>
              <c:numCache>
                <c:formatCode>m/d/yyyy</c:formatCode>
                <c:ptCount val="85"/>
                <c:pt idx="0">
                  <c:v>38442</c:v>
                </c:pt>
                <c:pt idx="1">
                  <c:v>38533</c:v>
                </c:pt>
                <c:pt idx="2">
                  <c:v>38625</c:v>
                </c:pt>
                <c:pt idx="3">
                  <c:v>38717</c:v>
                </c:pt>
                <c:pt idx="4">
                  <c:v>38807</c:v>
                </c:pt>
                <c:pt idx="5">
                  <c:v>38898</c:v>
                </c:pt>
                <c:pt idx="6">
                  <c:v>38990</c:v>
                </c:pt>
                <c:pt idx="7">
                  <c:v>39082</c:v>
                </c:pt>
                <c:pt idx="8">
                  <c:v>39172</c:v>
                </c:pt>
                <c:pt idx="9">
                  <c:v>39263</c:v>
                </c:pt>
                <c:pt idx="10">
                  <c:v>39355</c:v>
                </c:pt>
                <c:pt idx="11">
                  <c:v>39447</c:v>
                </c:pt>
                <c:pt idx="12">
                  <c:v>39538</c:v>
                </c:pt>
                <c:pt idx="13">
                  <c:v>39629</c:v>
                </c:pt>
                <c:pt idx="14">
                  <c:v>39721</c:v>
                </c:pt>
                <c:pt idx="15">
                  <c:v>39813</c:v>
                </c:pt>
                <c:pt idx="16">
                  <c:v>39903</c:v>
                </c:pt>
                <c:pt idx="17">
                  <c:v>39994</c:v>
                </c:pt>
                <c:pt idx="18">
                  <c:v>40086</c:v>
                </c:pt>
                <c:pt idx="19">
                  <c:v>40178</c:v>
                </c:pt>
                <c:pt idx="20">
                  <c:v>40268</c:v>
                </c:pt>
                <c:pt idx="21">
                  <c:v>40359</c:v>
                </c:pt>
                <c:pt idx="22">
                  <c:v>40451</c:v>
                </c:pt>
                <c:pt idx="23">
                  <c:v>40543</c:v>
                </c:pt>
                <c:pt idx="24">
                  <c:v>40633</c:v>
                </c:pt>
                <c:pt idx="25">
                  <c:v>40724</c:v>
                </c:pt>
                <c:pt idx="26">
                  <c:v>40816</c:v>
                </c:pt>
                <c:pt idx="27">
                  <c:v>40908</c:v>
                </c:pt>
                <c:pt idx="28">
                  <c:v>40999</c:v>
                </c:pt>
                <c:pt idx="29">
                  <c:v>41090</c:v>
                </c:pt>
                <c:pt idx="30">
                  <c:v>41182</c:v>
                </c:pt>
                <c:pt idx="31">
                  <c:v>41274</c:v>
                </c:pt>
                <c:pt idx="32">
                  <c:v>41364</c:v>
                </c:pt>
                <c:pt idx="33">
                  <c:v>41455</c:v>
                </c:pt>
                <c:pt idx="34">
                  <c:v>41547</c:v>
                </c:pt>
                <c:pt idx="35">
                  <c:v>41639</c:v>
                </c:pt>
                <c:pt idx="36">
                  <c:v>41729</c:v>
                </c:pt>
                <c:pt idx="37">
                  <c:v>41820</c:v>
                </c:pt>
                <c:pt idx="38">
                  <c:v>41912</c:v>
                </c:pt>
                <c:pt idx="39">
                  <c:v>42004</c:v>
                </c:pt>
                <c:pt idx="40">
                  <c:v>42094</c:v>
                </c:pt>
                <c:pt idx="41">
                  <c:v>42185</c:v>
                </c:pt>
                <c:pt idx="42">
                  <c:v>42277</c:v>
                </c:pt>
                <c:pt idx="43">
                  <c:v>42369</c:v>
                </c:pt>
                <c:pt idx="44">
                  <c:v>42460</c:v>
                </c:pt>
                <c:pt idx="45">
                  <c:v>42551</c:v>
                </c:pt>
                <c:pt idx="46">
                  <c:v>42643</c:v>
                </c:pt>
                <c:pt idx="47">
                  <c:v>42735</c:v>
                </c:pt>
                <c:pt idx="48">
                  <c:v>42825</c:v>
                </c:pt>
                <c:pt idx="49">
                  <c:v>42916</c:v>
                </c:pt>
                <c:pt idx="50">
                  <c:v>43008</c:v>
                </c:pt>
                <c:pt idx="51">
                  <c:v>43100</c:v>
                </c:pt>
                <c:pt idx="52">
                  <c:v>43190</c:v>
                </c:pt>
                <c:pt idx="53">
                  <c:v>43281</c:v>
                </c:pt>
                <c:pt idx="54">
                  <c:v>43373</c:v>
                </c:pt>
                <c:pt idx="55">
                  <c:v>43465</c:v>
                </c:pt>
                <c:pt idx="56">
                  <c:v>43555</c:v>
                </c:pt>
                <c:pt idx="57">
                  <c:v>43646</c:v>
                </c:pt>
                <c:pt idx="58">
                  <c:v>43738</c:v>
                </c:pt>
                <c:pt idx="59">
                  <c:v>43830</c:v>
                </c:pt>
                <c:pt idx="60">
                  <c:v>43921</c:v>
                </c:pt>
                <c:pt idx="61">
                  <c:v>44012</c:v>
                </c:pt>
                <c:pt idx="62">
                  <c:v>44104</c:v>
                </c:pt>
                <c:pt idx="63">
                  <c:v>44196</c:v>
                </c:pt>
                <c:pt idx="64">
                  <c:v>44286</c:v>
                </c:pt>
                <c:pt idx="65">
                  <c:v>44377</c:v>
                </c:pt>
                <c:pt idx="66">
                  <c:v>44469</c:v>
                </c:pt>
                <c:pt idx="67">
                  <c:v>44561</c:v>
                </c:pt>
                <c:pt idx="68">
                  <c:v>44651</c:v>
                </c:pt>
                <c:pt idx="69">
                  <c:v>44742</c:v>
                </c:pt>
                <c:pt idx="70">
                  <c:v>44834</c:v>
                </c:pt>
                <c:pt idx="71">
                  <c:v>44926</c:v>
                </c:pt>
                <c:pt idx="72">
                  <c:v>45016</c:v>
                </c:pt>
                <c:pt idx="73">
                  <c:v>45107</c:v>
                </c:pt>
                <c:pt idx="74">
                  <c:v>45199</c:v>
                </c:pt>
                <c:pt idx="75">
                  <c:v>45291</c:v>
                </c:pt>
                <c:pt idx="76">
                  <c:v>45382</c:v>
                </c:pt>
                <c:pt idx="77">
                  <c:v>45473</c:v>
                </c:pt>
                <c:pt idx="78">
                  <c:v>45565</c:v>
                </c:pt>
                <c:pt idx="79">
                  <c:v>45657</c:v>
                </c:pt>
                <c:pt idx="80">
                  <c:v>45747</c:v>
                </c:pt>
                <c:pt idx="81">
                  <c:v>45838</c:v>
                </c:pt>
                <c:pt idx="82">
                  <c:v>45930</c:v>
                </c:pt>
                <c:pt idx="83">
                  <c:v>46022</c:v>
                </c:pt>
                <c:pt idx="84">
                  <c:v>46112</c:v>
                </c:pt>
              </c:numCache>
            </c:numRef>
          </c:cat>
          <c:val>
            <c:numRef>
              <c:f>'RCA Export Data'!$B$19:$B$103</c:f>
              <c:numCache>
                <c:formatCode>General</c:formatCode>
                <c:ptCount val="85"/>
                <c:pt idx="0">
                  <c:v>104094.2139</c:v>
                </c:pt>
                <c:pt idx="1">
                  <c:v>105530.9167</c:v>
                </c:pt>
                <c:pt idx="2">
                  <c:v>109477.4428</c:v>
                </c:pt>
                <c:pt idx="3">
                  <c:v>114743.5059</c:v>
                </c:pt>
                <c:pt idx="4">
                  <c:v>124282.9053</c:v>
                </c:pt>
                <c:pt idx="5">
                  <c:v>129699.5243</c:v>
                </c:pt>
                <c:pt idx="6">
                  <c:v>132510.0987</c:v>
                </c:pt>
                <c:pt idx="7">
                  <c:v>133116.17559999999</c:v>
                </c:pt>
                <c:pt idx="8">
                  <c:v>133352.76790000001</c:v>
                </c:pt>
                <c:pt idx="9">
                  <c:v>132086.098</c:v>
                </c:pt>
                <c:pt idx="10">
                  <c:v>126161.19010000001</c:v>
                </c:pt>
                <c:pt idx="11">
                  <c:v>122601.79059999999</c:v>
                </c:pt>
                <c:pt idx="12">
                  <c:v>113874.7546</c:v>
                </c:pt>
                <c:pt idx="13">
                  <c:v>112982.9336</c:v>
                </c:pt>
                <c:pt idx="14">
                  <c:v>113082.0266</c:v>
                </c:pt>
                <c:pt idx="15">
                  <c:v>108986.93520000001</c:v>
                </c:pt>
                <c:pt idx="16">
                  <c:v>109521.42909999999</c:v>
                </c:pt>
                <c:pt idx="17">
                  <c:v>91799.164799999999</c:v>
                </c:pt>
                <c:pt idx="18">
                  <c:v>83896.164399999994</c:v>
                </c:pt>
                <c:pt idx="19">
                  <c:v>74664.745299999995</c:v>
                </c:pt>
                <c:pt idx="20">
                  <c:v>79851.518899999995</c:v>
                </c:pt>
                <c:pt idx="21">
                  <c:v>89952.414699999994</c:v>
                </c:pt>
                <c:pt idx="22">
                  <c:v>115003.55220000001</c:v>
                </c:pt>
                <c:pt idx="23">
                  <c:v>129077.4523</c:v>
                </c:pt>
                <c:pt idx="24">
                  <c:v>136686.99890000001</c:v>
                </c:pt>
                <c:pt idx="25">
                  <c:v>145931.7562</c:v>
                </c:pt>
                <c:pt idx="26">
                  <c:v>136847.16649999999</c:v>
                </c:pt>
                <c:pt idx="27">
                  <c:v>128578.9445</c:v>
                </c:pt>
                <c:pt idx="28">
                  <c:v>127716.47530000001</c:v>
                </c:pt>
                <c:pt idx="29">
                  <c:v>113074.3737</c:v>
                </c:pt>
                <c:pt idx="30">
                  <c:v>111771.2242</c:v>
                </c:pt>
                <c:pt idx="31">
                  <c:v>115368.3435</c:v>
                </c:pt>
                <c:pt idx="32">
                  <c:v>117260.2605</c:v>
                </c:pt>
                <c:pt idx="33">
                  <c:v>123097.45450000001</c:v>
                </c:pt>
                <c:pt idx="34">
                  <c:v>128714.55590000001</c:v>
                </c:pt>
                <c:pt idx="35">
                  <c:v>134269.15530000001</c:v>
                </c:pt>
                <c:pt idx="36">
                  <c:v>132963.6323</c:v>
                </c:pt>
                <c:pt idx="37">
                  <c:v>135419.3223</c:v>
                </c:pt>
                <c:pt idx="38">
                  <c:v>136069.88759999999</c:v>
                </c:pt>
                <c:pt idx="39">
                  <c:v>136127.25210000001</c:v>
                </c:pt>
                <c:pt idx="40">
                  <c:v>150986.0417</c:v>
                </c:pt>
                <c:pt idx="41">
                  <c:v>158519.6194</c:v>
                </c:pt>
                <c:pt idx="42">
                  <c:v>159323.46549999999</c:v>
                </c:pt>
                <c:pt idx="43">
                  <c:v>158905.03510000001</c:v>
                </c:pt>
                <c:pt idx="44">
                  <c:v>144077.64689999999</c:v>
                </c:pt>
                <c:pt idx="45">
                  <c:v>139957.15479999999</c:v>
                </c:pt>
                <c:pt idx="46">
                  <c:v>141311.84150000001</c:v>
                </c:pt>
                <c:pt idx="47">
                  <c:v>146338.9497</c:v>
                </c:pt>
                <c:pt idx="48">
                  <c:v>147829.68470000001</c:v>
                </c:pt>
                <c:pt idx="49">
                  <c:v>143854.4345</c:v>
                </c:pt>
                <c:pt idx="50">
                  <c:v>139531.67000000001</c:v>
                </c:pt>
                <c:pt idx="51">
                  <c:v>135862.47500000001</c:v>
                </c:pt>
                <c:pt idx="52">
                  <c:v>138331.24669999999</c:v>
                </c:pt>
                <c:pt idx="53">
                  <c:v>145598.55710000001</c:v>
                </c:pt>
                <c:pt idx="54">
                  <c:v>153042.30110000001</c:v>
                </c:pt>
                <c:pt idx="55">
                  <c:v>155118.3535</c:v>
                </c:pt>
                <c:pt idx="56">
                  <c:v>156910.8738</c:v>
                </c:pt>
                <c:pt idx="57">
                  <c:v>148247.171</c:v>
                </c:pt>
                <c:pt idx="58">
                  <c:v>141706.1047</c:v>
                </c:pt>
                <c:pt idx="59">
                  <c:v>138985.99549999999</c:v>
                </c:pt>
                <c:pt idx="60">
                  <c:v>129420.1587</c:v>
                </c:pt>
                <c:pt idx="61">
                  <c:v>126767.70480000001</c:v>
                </c:pt>
                <c:pt idx="62">
                  <c:v>119447.1995</c:v>
                </c:pt>
                <c:pt idx="63">
                  <c:v>110378.75750000001</c:v>
                </c:pt>
                <c:pt idx="64">
                  <c:v>116884.8371</c:v>
                </c:pt>
                <c:pt idx="65">
                  <c:v>130382.43799999999</c:v>
                </c:pt>
                <c:pt idx="66">
                  <c:v>140802.71520000001</c:v>
                </c:pt>
                <c:pt idx="67">
                  <c:v>153089.0154</c:v>
                </c:pt>
                <c:pt idx="68">
                  <c:v>151649.32329999999</c:v>
                </c:pt>
                <c:pt idx="69">
                  <c:v>147575.84589999999</c:v>
                </c:pt>
                <c:pt idx="70">
                  <c:v>143242.9762</c:v>
                </c:pt>
                <c:pt idx="71">
                  <c:v>136493.4173</c:v>
                </c:pt>
                <c:pt idx="72">
                  <c:v>139072.37</c:v>
                </c:pt>
                <c:pt idx="73">
                  <c:v>140157.9552</c:v>
                </c:pt>
                <c:pt idx="74">
                  <c:v>143731.9063</c:v>
                </c:pt>
                <c:pt idx="75">
                  <c:v>137018.8272</c:v>
                </c:pt>
                <c:pt idx="76">
                  <c:v>126380.2004</c:v>
                </c:pt>
                <c:pt idx="77">
                  <c:v>132652.4535</c:v>
                </c:pt>
                <c:pt idx="78">
                  <c:v>130023.6263</c:v>
                </c:pt>
                <c:pt idx="79">
                  <c:v>127432.5845</c:v>
                </c:pt>
                <c:pt idx="80">
                  <c:v>134201.9184</c:v>
                </c:pt>
                <c:pt idx="81">
                  <c:v>130509.2071</c:v>
                </c:pt>
                <c:pt idx="82">
                  <c:v>132012.6537</c:v>
                </c:pt>
                <c:pt idx="83">
                  <c:v>138423.56950000001</c:v>
                </c:pt>
                <c:pt idx="84">
                  <c:v>138506.0601</c:v>
                </c:pt>
              </c:numCache>
            </c:numRef>
          </c:val>
          <c:smooth val="0"/>
          <c:extLst>
            <c:ext xmlns:c16="http://schemas.microsoft.com/office/drawing/2014/chart" uri="{C3380CC4-5D6E-409C-BE32-E72D297353CC}">
              <c16:uniqueId val="{00000000-AA9B-43C0-B684-EDCD6BF4338B}"/>
            </c:ext>
          </c:extLst>
        </c:ser>
        <c:dLbls>
          <c:showLegendKey val="0"/>
          <c:showVal val="0"/>
          <c:showCatName val="0"/>
          <c:showSerName val="0"/>
          <c:showPercent val="0"/>
          <c:showBubbleSize val="0"/>
        </c:dLbls>
        <c:smooth val="0"/>
        <c:axId val="1180405679"/>
        <c:axId val="1180402799"/>
      </c:lineChart>
      <c:dateAx>
        <c:axId val="1180405679"/>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2000" b="0" i="0" u="none" strike="noStrike" kern="1200" baseline="0">
                <a:solidFill>
                  <a:schemeClr val="tx1"/>
                </a:solidFill>
                <a:latin typeface="+mn-lt"/>
                <a:ea typeface="+mn-ea"/>
                <a:cs typeface="+mn-cs"/>
              </a:defRPr>
            </a:pPr>
            <a:endParaRPr lang="en-US"/>
          </a:p>
        </c:txPr>
        <c:crossAx val="1180402799"/>
        <c:crosses val="autoZero"/>
        <c:auto val="1"/>
        <c:lblOffset val="100"/>
        <c:baseTimeUnit val="months"/>
        <c:majorUnit val="1"/>
        <c:majorTimeUnit val="years"/>
      </c:dateAx>
      <c:valAx>
        <c:axId val="1180402799"/>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18040567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848478297149284E-2"/>
          <c:y val="9.3898661065896574E-2"/>
          <c:w val="0.87280098387268068"/>
          <c:h val="0.70819659578192007"/>
        </c:manualLayout>
      </c:layout>
      <c:barChart>
        <c:barDir val="col"/>
        <c:grouping val="clustered"/>
        <c:varyColors val="0"/>
        <c:ser>
          <c:idx val="1"/>
          <c:order val="1"/>
          <c:tx>
            <c:strRef>
              <c:f>Sheet1!$C$10</c:f>
              <c:strCache>
                <c:ptCount val="1"/>
                <c:pt idx="0">
                  <c:v>Recession</c:v>
                </c:pt>
              </c:strCache>
            </c:strRef>
          </c:tx>
          <c:spPr>
            <a:solidFill>
              <a:schemeClr val="accent3">
                <a:alpha val="25000"/>
              </a:schemeClr>
            </a:solidFill>
            <a:ln>
              <a:noFill/>
            </a:ln>
            <a:effectLst/>
          </c:spPr>
          <c:invertIfNegative val="0"/>
          <c:cat>
            <c:numRef>
              <c:f>Sheet1!$A$11:$A$865</c:f>
              <c:numCache>
                <c:formatCode>General</c:formatCode>
                <c:ptCount val="855"/>
                <c:pt idx="0" formatCode="yyyy">
                  <c:v>20090</c:v>
                </c:pt>
                <c:pt idx="12" formatCode="yyyy">
                  <c:v>20455</c:v>
                </c:pt>
                <c:pt idx="24" formatCode="yyyy">
                  <c:v>20821</c:v>
                </c:pt>
                <c:pt idx="36" formatCode="yyyy">
                  <c:v>21186</c:v>
                </c:pt>
                <c:pt idx="48" formatCode="yyyy">
                  <c:v>21551</c:v>
                </c:pt>
                <c:pt idx="60" formatCode="yyyy">
                  <c:v>21916</c:v>
                </c:pt>
                <c:pt idx="72" formatCode="yyyy">
                  <c:v>22282</c:v>
                </c:pt>
                <c:pt idx="84" formatCode="yyyy">
                  <c:v>22647</c:v>
                </c:pt>
                <c:pt idx="96" formatCode="yyyy">
                  <c:v>23012</c:v>
                </c:pt>
                <c:pt idx="108" formatCode="yyyy">
                  <c:v>23377</c:v>
                </c:pt>
                <c:pt idx="120" formatCode="yyyy">
                  <c:v>23743</c:v>
                </c:pt>
                <c:pt idx="132" formatCode="yyyy">
                  <c:v>24108</c:v>
                </c:pt>
                <c:pt idx="144" formatCode="yyyy">
                  <c:v>24473</c:v>
                </c:pt>
                <c:pt idx="156" formatCode="yyyy">
                  <c:v>24838</c:v>
                </c:pt>
                <c:pt idx="168" formatCode="yyyy">
                  <c:v>25204</c:v>
                </c:pt>
                <c:pt idx="180" formatCode="yyyy">
                  <c:v>25569</c:v>
                </c:pt>
                <c:pt idx="192" formatCode="yyyy">
                  <c:v>25934</c:v>
                </c:pt>
                <c:pt idx="204" formatCode="yyyy">
                  <c:v>26299</c:v>
                </c:pt>
                <c:pt idx="216" formatCode="yyyy">
                  <c:v>26665</c:v>
                </c:pt>
                <c:pt idx="228" formatCode="yyyy">
                  <c:v>27030</c:v>
                </c:pt>
                <c:pt idx="240" formatCode="yyyy">
                  <c:v>27395</c:v>
                </c:pt>
                <c:pt idx="252" formatCode="yyyy">
                  <c:v>27760</c:v>
                </c:pt>
                <c:pt idx="264" formatCode="yyyy">
                  <c:v>28126</c:v>
                </c:pt>
                <c:pt idx="276" formatCode="yyyy">
                  <c:v>28491</c:v>
                </c:pt>
                <c:pt idx="288" formatCode="yyyy">
                  <c:v>28856</c:v>
                </c:pt>
                <c:pt idx="300" formatCode="yyyy">
                  <c:v>29221</c:v>
                </c:pt>
                <c:pt idx="312" formatCode="yyyy">
                  <c:v>29587</c:v>
                </c:pt>
                <c:pt idx="324" formatCode="yyyy">
                  <c:v>29952</c:v>
                </c:pt>
                <c:pt idx="336" formatCode="yyyy">
                  <c:v>30317</c:v>
                </c:pt>
                <c:pt idx="348" formatCode="yyyy">
                  <c:v>30682</c:v>
                </c:pt>
                <c:pt idx="360" formatCode="yyyy">
                  <c:v>31048</c:v>
                </c:pt>
                <c:pt idx="372" formatCode="yyyy">
                  <c:v>31413</c:v>
                </c:pt>
                <c:pt idx="384" formatCode="yyyy">
                  <c:v>31778</c:v>
                </c:pt>
                <c:pt idx="396" formatCode="yyyy">
                  <c:v>32143</c:v>
                </c:pt>
                <c:pt idx="408" formatCode="yyyy">
                  <c:v>32509</c:v>
                </c:pt>
                <c:pt idx="420" formatCode="yyyy">
                  <c:v>32874</c:v>
                </c:pt>
                <c:pt idx="432" formatCode="yyyy">
                  <c:v>33239</c:v>
                </c:pt>
                <c:pt idx="444" formatCode="yyyy">
                  <c:v>33604</c:v>
                </c:pt>
                <c:pt idx="456" formatCode="yyyy">
                  <c:v>33970</c:v>
                </c:pt>
                <c:pt idx="468" formatCode="yyyy">
                  <c:v>34335</c:v>
                </c:pt>
                <c:pt idx="480" formatCode="yyyy">
                  <c:v>34700</c:v>
                </c:pt>
                <c:pt idx="492" formatCode="yyyy">
                  <c:v>35065</c:v>
                </c:pt>
                <c:pt idx="504" formatCode="yyyy">
                  <c:v>35431</c:v>
                </c:pt>
                <c:pt idx="516" formatCode="yyyy">
                  <c:v>35796</c:v>
                </c:pt>
                <c:pt idx="528" formatCode="yyyy">
                  <c:v>36161</c:v>
                </c:pt>
                <c:pt idx="540" formatCode="yyyy">
                  <c:v>36526</c:v>
                </c:pt>
                <c:pt idx="552" formatCode="yyyy">
                  <c:v>36892</c:v>
                </c:pt>
                <c:pt idx="564" formatCode="yyyy">
                  <c:v>37257</c:v>
                </c:pt>
                <c:pt idx="576" formatCode="yyyy">
                  <c:v>37622</c:v>
                </c:pt>
                <c:pt idx="588" formatCode="yyyy">
                  <c:v>37987</c:v>
                </c:pt>
                <c:pt idx="600" formatCode="yyyy">
                  <c:v>38353</c:v>
                </c:pt>
                <c:pt idx="612" formatCode="yyyy">
                  <c:v>38718</c:v>
                </c:pt>
                <c:pt idx="624" formatCode="yyyy">
                  <c:v>39083</c:v>
                </c:pt>
                <c:pt idx="636" formatCode="yyyy">
                  <c:v>39448</c:v>
                </c:pt>
                <c:pt idx="648" formatCode="yyyy">
                  <c:v>39814</c:v>
                </c:pt>
                <c:pt idx="660" formatCode="yyyy">
                  <c:v>40179</c:v>
                </c:pt>
                <c:pt idx="672" formatCode="yyyy">
                  <c:v>40544</c:v>
                </c:pt>
                <c:pt idx="684" formatCode="yyyy">
                  <c:v>40909</c:v>
                </c:pt>
                <c:pt idx="696" formatCode="yyyy">
                  <c:v>41275</c:v>
                </c:pt>
                <c:pt idx="708" formatCode="yyyy">
                  <c:v>41640</c:v>
                </c:pt>
                <c:pt idx="720" formatCode="yyyy">
                  <c:v>42005</c:v>
                </c:pt>
                <c:pt idx="732" formatCode="yyyy">
                  <c:v>42370</c:v>
                </c:pt>
                <c:pt idx="744" formatCode="yyyy">
                  <c:v>42736</c:v>
                </c:pt>
                <c:pt idx="756" formatCode="yyyy">
                  <c:v>43101</c:v>
                </c:pt>
                <c:pt idx="768" formatCode="yyyy">
                  <c:v>43466</c:v>
                </c:pt>
                <c:pt idx="780" formatCode="yyyy">
                  <c:v>43831</c:v>
                </c:pt>
                <c:pt idx="792" formatCode="yyyy">
                  <c:v>44197</c:v>
                </c:pt>
                <c:pt idx="804" formatCode="yyyy">
                  <c:v>44562</c:v>
                </c:pt>
                <c:pt idx="816" formatCode="yyyy">
                  <c:v>44927</c:v>
                </c:pt>
                <c:pt idx="828" formatCode="yyyy">
                  <c:v>45292</c:v>
                </c:pt>
                <c:pt idx="840" formatCode="yyyy">
                  <c:v>45658</c:v>
                </c:pt>
                <c:pt idx="852">
                  <c:v>2026</c:v>
                </c:pt>
              </c:numCache>
            </c:numRef>
          </c:cat>
          <c:val>
            <c:numRef>
              <c:f>Sheet1!$C$11:$C$865</c:f>
              <c:numCache>
                <c:formatCode>General</c:formatCode>
                <c:ptCount val="85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-1</c:v>
                </c:pt>
                <c:pt idx="289">
                  <c:v>-1</c:v>
                </c:pt>
                <c:pt idx="290">
                  <c:v>-1</c:v>
                </c:pt>
                <c:pt idx="291">
                  <c:v>-1</c:v>
                </c:pt>
                <c:pt idx="292">
                  <c:v>-1</c:v>
                </c:pt>
                <c:pt idx="293">
                  <c:v>-1</c:v>
                </c:pt>
                <c:pt idx="294">
                  <c:v>-1</c:v>
                </c:pt>
                <c:pt idx="295">
                  <c:v>-1</c:v>
                </c:pt>
                <c:pt idx="296">
                  <c:v>-1</c:v>
                </c:pt>
                <c:pt idx="297">
                  <c:v>-1</c:v>
                </c:pt>
                <c:pt idx="298">
                  <c:v>-1</c:v>
                </c:pt>
                <c:pt idx="299">
                  <c:v>-1</c:v>
                </c:pt>
                <c:pt idx="300">
                  <c:v>1</c:v>
                </c:pt>
                <c:pt idx="301">
                  <c:v>1</c:v>
                </c:pt>
                <c:pt idx="302">
                  <c:v>1</c:v>
                </c:pt>
                <c:pt idx="303">
                  <c:v>1</c:v>
                </c:pt>
                <c:pt idx="304">
                  <c:v>1</c:v>
                </c:pt>
                <c:pt idx="305">
                  <c:v>1</c:v>
                </c:pt>
                <c:pt idx="306">
                  <c:v>1</c:v>
                </c:pt>
                <c:pt idx="307">
                  <c:v>-1</c:v>
                </c:pt>
                <c:pt idx="308">
                  <c:v>-1</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1</c:v>
                </c:pt>
                <c:pt idx="329">
                  <c:v>1</c:v>
                </c:pt>
                <c:pt idx="330">
                  <c:v>1</c:v>
                </c:pt>
                <c:pt idx="331">
                  <c:v>1</c:v>
                </c:pt>
                <c:pt idx="332">
                  <c:v>1</c:v>
                </c:pt>
                <c:pt idx="333">
                  <c:v>1</c:v>
                </c:pt>
                <c:pt idx="334">
                  <c:v>1</c:v>
                </c:pt>
                <c:pt idx="335">
                  <c:v>-1</c:v>
                </c:pt>
                <c:pt idx="336">
                  <c:v>-1</c:v>
                </c:pt>
                <c:pt idx="337">
                  <c:v>-1</c:v>
                </c:pt>
                <c:pt idx="338">
                  <c:v>-1</c:v>
                </c:pt>
                <c:pt idx="339">
                  <c:v>-1</c:v>
                </c:pt>
                <c:pt idx="340">
                  <c:v>-1</c:v>
                </c:pt>
                <c:pt idx="341">
                  <c:v>-1</c:v>
                </c:pt>
                <c:pt idx="342">
                  <c:v>-1</c:v>
                </c:pt>
                <c:pt idx="343">
                  <c:v>-1</c:v>
                </c:pt>
                <c:pt idx="344">
                  <c:v>-1</c:v>
                </c:pt>
                <c:pt idx="345">
                  <c:v>-1</c:v>
                </c:pt>
                <c:pt idx="346">
                  <c:v>-1</c:v>
                </c:pt>
                <c:pt idx="347">
                  <c:v>-1</c:v>
                </c:pt>
                <c:pt idx="348">
                  <c:v>-1</c:v>
                </c:pt>
                <c:pt idx="349">
                  <c:v>-1</c:v>
                </c:pt>
                <c:pt idx="350">
                  <c:v>-1</c:v>
                </c:pt>
                <c:pt idx="351">
                  <c:v>-1</c:v>
                </c:pt>
                <c:pt idx="352">
                  <c:v>-1</c:v>
                </c:pt>
                <c:pt idx="353">
                  <c:v>-1</c:v>
                </c:pt>
                <c:pt idx="354">
                  <c:v>-1</c:v>
                </c:pt>
                <c:pt idx="355">
                  <c:v>-1</c:v>
                </c:pt>
                <c:pt idx="356">
                  <c:v>-1</c:v>
                </c:pt>
                <c:pt idx="357">
                  <c:v>-1</c:v>
                </c:pt>
                <c:pt idx="358">
                  <c:v>-1</c:v>
                </c:pt>
                <c:pt idx="359">
                  <c:v>-1</c:v>
                </c:pt>
                <c:pt idx="360">
                  <c:v>-1</c:v>
                </c:pt>
                <c:pt idx="361">
                  <c:v>-1</c:v>
                </c:pt>
                <c:pt idx="362">
                  <c:v>-1</c:v>
                </c:pt>
                <c:pt idx="363">
                  <c:v>-1</c:v>
                </c:pt>
                <c:pt idx="364">
                  <c:v>-1</c:v>
                </c:pt>
                <c:pt idx="365">
                  <c:v>-1</c:v>
                </c:pt>
                <c:pt idx="366">
                  <c:v>-1</c:v>
                </c:pt>
                <c:pt idx="367">
                  <c:v>-1</c:v>
                </c:pt>
                <c:pt idx="368">
                  <c:v>-1</c:v>
                </c:pt>
                <c:pt idx="369">
                  <c:v>-1</c:v>
                </c:pt>
                <c:pt idx="370">
                  <c:v>-1</c:v>
                </c:pt>
                <c:pt idx="371">
                  <c:v>-1</c:v>
                </c:pt>
                <c:pt idx="372">
                  <c:v>-1</c:v>
                </c:pt>
                <c:pt idx="373">
                  <c:v>-1</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-1</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-1</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pt idx="477">
                  <c:v>-1</c:v>
                </c:pt>
                <c:pt idx="478">
                  <c:v>-1</c:v>
                </c:pt>
                <c:pt idx="479">
                  <c:v>-1</c:v>
                </c:pt>
                <c:pt idx="480">
                  <c:v>-1</c:v>
                </c:pt>
                <c:pt idx="481">
                  <c:v>-1</c:v>
                </c:pt>
                <c:pt idx="482">
                  <c:v>-1</c:v>
                </c:pt>
                <c:pt idx="483">
                  <c:v>-1</c:v>
                </c:pt>
                <c:pt idx="484">
                  <c:v>-1</c:v>
                </c:pt>
                <c:pt idx="485">
                  <c:v>-1</c:v>
                </c:pt>
                <c:pt idx="486">
                  <c:v>-1</c:v>
                </c:pt>
                <c:pt idx="487">
                  <c:v>-1</c:v>
                </c:pt>
                <c:pt idx="488">
                  <c:v>-1</c:v>
                </c:pt>
                <c:pt idx="489">
                  <c:v>-1</c:v>
                </c:pt>
                <c:pt idx="490">
                  <c:v>-1</c:v>
                </c:pt>
                <c:pt idx="491">
                  <c:v>-1</c:v>
                </c:pt>
                <c:pt idx="492">
                  <c:v>-1</c:v>
                </c:pt>
                <c:pt idx="493">
                  <c:v>-1</c:v>
                </c:pt>
                <c:pt idx="494">
                  <c:v>-1</c:v>
                </c:pt>
                <c:pt idx="495">
                  <c:v>-1</c:v>
                </c:pt>
                <c:pt idx="496">
                  <c:v>-1</c:v>
                </c:pt>
                <c:pt idx="497">
                  <c:v>-1</c:v>
                </c:pt>
                <c:pt idx="498">
                  <c:v>-1</c:v>
                </c:pt>
                <c:pt idx="499">
                  <c:v>-1</c:v>
                </c:pt>
                <c:pt idx="500">
                  <c:v>-1</c:v>
                </c:pt>
                <c:pt idx="501">
                  <c:v>-1</c:v>
                </c:pt>
                <c:pt idx="502">
                  <c:v>-1</c:v>
                </c:pt>
                <c:pt idx="503">
                  <c:v>-1</c:v>
                </c:pt>
                <c:pt idx="504">
                  <c:v>-1</c:v>
                </c:pt>
                <c:pt idx="505">
                  <c:v>-1</c:v>
                </c:pt>
                <c:pt idx="506">
                  <c:v>-1</c:v>
                </c:pt>
                <c:pt idx="507">
                  <c:v>-1</c:v>
                </c:pt>
                <c:pt idx="508">
                  <c:v>-1</c:v>
                </c:pt>
                <c:pt idx="509">
                  <c:v>-1</c:v>
                </c:pt>
                <c:pt idx="510">
                  <c:v>-1</c:v>
                </c:pt>
                <c:pt idx="511">
                  <c:v>-1</c:v>
                </c:pt>
                <c:pt idx="512">
                  <c:v>-1</c:v>
                </c:pt>
                <c:pt idx="513">
                  <c:v>-1</c:v>
                </c:pt>
                <c:pt idx="514">
                  <c:v>-1</c:v>
                </c:pt>
                <c:pt idx="515">
                  <c:v>-1</c:v>
                </c:pt>
                <c:pt idx="516">
                  <c:v>-1</c:v>
                </c:pt>
                <c:pt idx="517">
                  <c:v>-1</c:v>
                </c:pt>
                <c:pt idx="518">
                  <c:v>-1</c:v>
                </c:pt>
                <c:pt idx="519">
                  <c:v>-1</c:v>
                </c:pt>
                <c:pt idx="520">
                  <c:v>-1</c:v>
                </c:pt>
                <c:pt idx="521">
                  <c:v>-1</c:v>
                </c:pt>
                <c:pt idx="522">
                  <c:v>-1</c:v>
                </c:pt>
                <c:pt idx="523">
                  <c:v>-1</c:v>
                </c:pt>
                <c:pt idx="524">
                  <c:v>-1</c:v>
                </c:pt>
                <c:pt idx="525">
                  <c:v>-1</c:v>
                </c:pt>
                <c:pt idx="526">
                  <c:v>-1</c:v>
                </c:pt>
                <c:pt idx="527">
                  <c:v>-1</c:v>
                </c:pt>
                <c:pt idx="528">
                  <c:v>-1</c:v>
                </c:pt>
                <c:pt idx="529">
                  <c:v>-1</c:v>
                </c:pt>
                <c:pt idx="530">
                  <c:v>-1</c:v>
                </c:pt>
                <c:pt idx="531">
                  <c:v>-1</c:v>
                </c:pt>
                <c:pt idx="532">
                  <c:v>-1</c:v>
                </c:pt>
                <c:pt idx="533">
                  <c:v>-1</c:v>
                </c:pt>
                <c:pt idx="534">
                  <c:v>-1</c:v>
                </c:pt>
                <c:pt idx="535">
                  <c:v>-1</c:v>
                </c:pt>
                <c:pt idx="536">
                  <c:v>-1</c:v>
                </c:pt>
                <c:pt idx="537">
                  <c:v>-1</c:v>
                </c:pt>
                <c:pt idx="538">
                  <c:v>-1</c:v>
                </c:pt>
                <c:pt idx="539">
                  <c:v>-1</c:v>
                </c:pt>
                <c:pt idx="540">
                  <c:v>-1</c:v>
                </c:pt>
                <c:pt idx="541">
                  <c:v>-1</c:v>
                </c:pt>
                <c:pt idx="542">
                  <c:v>-1</c:v>
                </c:pt>
                <c:pt idx="543">
                  <c:v>-1</c:v>
                </c:pt>
                <c:pt idx="544">
                  <c:v>-1</c:v>
                </c:pt>
                <c:pt idx="545">
                  <c:v>-1</c:v>
                </c:pt>
                <c:pt idx="546">
                  <c:v>-1</c:v>
                </c:pt>
                <c:pt idx="547">
                  <c:v>-1</c:v>
                </c:pt>
                <c:pt idx="548">
                  <c:v>-1</c:v>
                </c:pt>
                <c:pt idx="549">
                  <c:v>-1</c:v>
                </c:pt>
                <c:pt idx="550">
                  <c:v>-1</c:v>
                </c:pt>
                <c:pt idx="551">
                  <c:v>-1</c:v>
                </c:pt>
                <c:pt idx="552">
                  <c:v>-1</c:v>
                </c:pt>
                <c:pt idx="553">
                  <c:v>-1</c:v>
                </c:pt>
                <c:pt idx="554">
                  <c:v>1</c:v>
                </c:pt>
                <c:pt idx="555">
                  <c:v>1</c:v>
                </c:pt>
                <c:pt idx="556">
                  <c:v>1</c:v>
                </c:pt>
                <c:pt idx="557">
                  <c:v>1</c:v>
                </c:pt>
                <c:pt idx="558">
                  <c:v>1</c:v>
                </c:pt>
                <c:pt idx="559">
                  <c:v>1</c:v>
                </c:pt>
                <c:pt idx="560">
                  <c:v>1</c:v>
                </c:pt>
                <c:pt idx="561">
                  <c:v>1</c:v>
                </c:pt>
                <c:pt idx="562">
                  <c:v>-1</c:v>
                </c:pt>
                <c:pt idx="563">
                  <c:v>-1</c:v>
                </c:pt>
                <c:pt idx="564">
                  <c:v>-1</c:v>
                </c:pt>
                <c:pt idx="565">
                  <c:v>-1</c:v>
                </c:pt>
                <c:pt idx="566">
                  <c:v>-1</c:v>
                </c:pt>
                <c:pt idx="567">
                  <c:v>-1</c:v>
                </c:pt>
                <c:pt idx="568">
                  <c:v>-1</c:v>
                </c:pt>
                <c:pt idx="569">
                  <c:v>-1</c:v>
                </c:pt>
                <c:pt idx="570">
                  <c:v>-1</c:v>
                </c:pt>
                <c:pt idx="571">
                  <c:v>-1</c:v>
                </c:pt>
                <c:pt idx="572">
                  <c:v>-1</c:v>
                </c:pt>
                <c:pt idx="573">
                  <c:v>-1</c:v>
                </c:pt>
                <c:pt idx="574">
                  <c:v>-1</c:v>
                </c:pt>
                <c:pt idx="575">
                  <c:v>-1</c:v>
                </c:pt>
                <c:pt idx="576">
                  <c:v>-1</c:v>
                </c:pt>
                <c:pt idx="577">
                  <c:v>-1</c:v>
                </c:pt>
                <c:pt idx="578">
                  <c:v>-1</c:v>
                </c:pt>
                <c:pt idx="579">
                  <c:v>-1</c:v>
                </c:pt>
                <c:pt idx="580">
                  <c:v>-1</c:v>
                </c:pt>
                <c:pt idx="581">
                  <c:v>-1</c:v>
                </c:pt>
                <c:pt idx="582">
                  <c:v>-1</c:v>
                </c:pt>
                <c:pt idx="583">
                  <c:v>-1</c:v>
                </c:pt>
                <c:pt idx="584">
                  <c:v>-1</c:v>
                </c:pt>
                <c:pt idx="585">
                  <c:v>-1</c:v>
                </c:pt>
                <c:pt idx="586">
                  <c:v>-1</c:v>
                </c:pt>
                <c:pt idx="587">
                  <c:v>-1</c:v>
                </c:pt>
                <c:pt idx="588">
                  <c:v>-1</c:v>
                </c:pt>
                <c:pt idx="589">
                  <c:v>-1</c:v>
                </c:pt>
                <c:pt idx="590">
                  <c:v>-1</c:v>
                </c:pt>
                <c:pt idx="591">
                  <c:v>-1</c:v>
                </c:pt>
                <c:pt idx="592">
                  <c:v>-1</c:v>
                </c:pt>
                <c:pt idx="593">
                  <c:v>-1</c:v>
                </c:pt>
                <c:pt idx="594">
                  <c:v>-1</c:v>
                </c:pt>
                <c:pt idx="595">
                  <c:v>-1</c:v>
                </c:pt>
                <c:pt idx="596">
                  <c:v>-1</c:v>
                </c:pt>
                <c:pt idx="597">
                  <c:v>-1</c:v>
                </c:pt>
                <c:pt idx="598">
                  <c:v>-1</c:v>
                </c:pt>
                <c:pt idx="599">
                  <c:v>-1</c:v>
                </c:pt>
                <c:pt idx="600">
                  <c:v>-1</c:v>
                </c:pt>
                <c:pt idx="601">
                  <c:v>-1</c:v>
                </c:pt>
                <c:pt idx="602">
                  <c:v>-1</c:v>
                </c:pt>
                <c:pt idx="603">
                  <c:v>-1</c:v>
                </c:pt>
                <c:pt idx="604">
                  <c:v>-1</c:v>
                </c:pt>
                <c:pt idx="605">
                  <c:v>-1</c:v>
                </c:pt>
                <c:pt idx="606">
                  <c:v>-1</c:v>
                </c:pt>
                <c:pt idx="607">
                  <c:v>-1</c:v>
                </c:pt>
                <c:pt idx="608">
                  <c:v>-1</c:v>
                </c:pt>
                <c:pt idx="609">
                  <c:v>-1</c:v>
                </c:pt>
                <c:pt idx="610">
                  <c:v>-1</c:v>
                </c:pt>
                <c:pt idx="611">
                  <c:v>-1</c:v>
                </c:pt>
                <c:pt idx="612">
                  <c:v>-1</c:v>
                </c:pt>
                <c:pt idx="613">
                  <c:v>-1</c:v>
                </c:pt>
                <c:pt idx="614">
                  <c:v>-1</c:v>
                </c:pt>
                <c:pt idx="615">
                  <c:v>-1</c:v>
                </c:pt>
                <c:pt idx="616">
                  <c:v>-1</c:v>
                </c:pt>
                <c:pt idx="617">
                  <c:v>-1</c:v>
                </c:pt>
                <c:pt idx="618">
                  <c:v>-1</c:v>
                </c:pt>
                <c:pt idx="619">
                  <c:v>-1</c:v>
                </c:pt>
                <c:pt idx="620">
                  <c:v>-1</c:v>
                </c:pt>
                <c:pt idx="621">
                  <c:v>-1</c:v>
                </c:pt>
                <c:pt idx="622">
                  <c:v>-1</c:v>
                </c:pt>
                <c:pt idx="623">
                  <c:v>-1</c:v>
                </c:pt>
                <c:pt idx="624">
                  <c:v>-1</c:v>
                </c:pt>
                <c:pt idx="625">
                  <c:v>-1</c:v>
                </c:pt>
                <c:pt idx="626">
                  <c:v>-1</c:v>
                </c:pt>
                <c:pt idx="627">
                  <c:v>-1</c:v>
                </c:pt>
                <c:pt idx="628">
                  <c:v>-1</c:v>
                </c:pt>
                <c:pt idx="629">
                  <c:v>-1</c:v>
                </c:pt>
                <c:pt idx="630">
                  <c:v>-1</c:v>
                </c:pt>
                <c:pt idx="631">
                  <c:v>-1</c:v>
                </c:pt>
                <c:pt idx="632">
                  <c:v>-1</c:v>
                </c:pt>
                <c:pt idx="633">
                  <c:v>-1</c:v>
                </c:pt>
                <c:pt idx="634">
                  <c:v>-1</c:v>
                </c:pt>
                <c:pt idx="635">
                  <c:v>1</c:v>
                </c:pt>
                <c:pt idx="636">
                  <c:v>1</c:v>
                </c:pt>
                <c:pt idx="637">
                  <c:v>1</c:v>
                </c:pt>
                <c:pt idx="638">
                  <c:v>1</c:v>
                </c:pt>
                <c:pt idx="639">
                  <c:v>1</c:v>
                </c:pt>
                <c:pt idx="640">
                  <c:v>1</c:v>
                </c:pt>
                <c:pt idx="641">
                  <c:v>1</c:v>
                </c:pt>
                <c:pt idx="642">
                  <c:v>1</c:v>
                </c:pt>
                <c:pt idx="643">
                  <c:v>1</c:v>
                </c:pt>
                <c:pt idx="644">
                  <c:v>1</c:v>
                </c:pt>
                <c:pt idx="645">
                  <c:v>1</c:v>
                </c:pt>
                <c:pt idx="646">
                  <c:v>1</c:v>
                </c:pt>
                <c:pt idx="647">
                  <c:v>1</c:v>
                </c:pt>
                <c:pt idx="648">
                  <c:v>1</c:v>
                </c:pt>
                <c:pt idx="649">
                  <c:v>1</c:v>
                </c:pt>
                <c:pt idx="650">
                  <c:v>1</c:v>
                </c:pt>
                <c:pt idx="651">
                  <c:v>1</c:v>
                </c:pt>
                <c:pt idx="652">
                  <c:v>1</c:v>
                </c:pt>
                <c:pt idx="653">
                  <c:v>1</c:v>
                </c:pt>
                <c:pt idx="654">
                  <c:v>-1</c:v>
                </c:pt>
                <c:pt idx="655">
                  <c:v>-1</c:v>
                </c:pt>
                <c:pt idx="656">
                  <c:v>-1</c:v>
                </c:pt>
                <c:pt idx="657">
                  <c:v>-1</c:v>
                </c:pt>
                <c:pt idx="658">
                  <c:v>-1</c:v>
                </c:pt>
                <c:pt idx="659">
                  <c:v>-1</c:v>
                </c:pt>
                <c:pt idx="660">
                  <c:v>-1</c:v>
                </c:pt>
                <c:pt idx="661">
                  <c:v>-1</c:v>
                </c:pt>
                <c:pt idx="662">
                  <c:v>-1</c:v>
                </c:pt>
                <c:pt idx="663">
                  <c:v>-1</c:v>
                </c:pt>
                <c:pt idx="664">
                  <c:v>-1</c:v>
                </c:pt>
                <c:pt idx="665">
                  <c:v>-1</c:v>
                </c:pt>
                <c:pt idx="666">
                  <c:v>-1</c:v>
                </c:pt>
                <c:pt idx="667">
                  <c:v>-1</c:v>
                </c:pt>
                <c:pt idx="668">
                  <c:v>-1</c:v>
                </c:pt>
                <c:pt idx="669">
                  <c:v>-1</c:v>
                </c:pt>
                <c:pt idx="670">
                  <c:v>-1</c:v>
                </c:pt>
                <c:pt idx="671">
                  <c:v>-1</c:v>
                </c:pt>
                <c:pt idx="672">
                  <c:v>-1</c:v>
                </c:pt>
                <c:pt idx="673">
                  <c:v>-1</c:v>
                </c:pt>
                <c:pt idx="674">
                  <c:v>-1</c:v>
                </c:pt>
                <c:pt idx="675">
                  <c:v>-1</c:v>
                </c:pt>
                <c:pt idx="676">
                  <c:v>-1</c:v>
                </c:pt>
                <c:pt idx="677">
                  <c:v>-1</c:v>
                </c:pt>
                <c:pt idx="678">
                  <c:v>-1</c:v>
                </c:pt>
                <c:pt idx="679">
                  <c:v>-1</c:v>
                </c:pt>
                <c:pt idx="680">
                  <c:v>-1</c:v>
                </c:pt>
                <c:pt idx="681">
                  <c:v>-1</c:v>
                </c:pt>
                <c:pt idx="682">
                  <c:v>-1</c:v>
                </c:pt>
                <c:pt idx="683">
                  <c:v>-1</c:v>
                </c:pt>
                <c:pt idx="684">
                  <c:v>-1</c:v>
                </c:pt>
                <c:pt idx="685">
                  <c:v>-1</c:v>
                </c:pt>
                <c:pt idx="686">
                  <c:v>-1</c:v>
                </c:pt>
                <c:pt idx="687">
                  <c:v>-1</c:v>
                </c:pt>
                <c:pt idx="688">
                  <c:v>-1</c:v>
                </c:pt>
                <c:pt idx="689">
                  <c:v>-1</c:v>
                </c:pt>
                <c:pt idx="690">
                  <c:v>-1</c:v>
                </c:pt>
                <c:pt idx="691">
                  <c:v>-1</c:v>
                </c:pt>
                <c:pt idx="692">
                  <c:v>-1</c:v>
                </c:pt>
                <c:pt idx="693">
                  <c:v>-1</c:v>
                </c:pt>
                <c:pt idx="694">
                  <c:v>-1</c:v>
                </c:pt>
                <c:pt idx="695">
                  <c:v>-1</c:v>
                </c:pt>
                <c:pt idx="696">
                  <c:v>-1</c:v>
                </c:pt>
                <c:pt idx="697">
                  <c:v>-1</c:v>
                </c:pt>
                <c:pt idx="698">
                  <c:v>-1</c:v>
                </c:pt>
                <c:pt idx="699">
                  <c:v>-1</c:v>
                </c:pt>
                <c:pt idx="700">
                  <c:v>-1</c:v>
                </c:pt>
                <c:pt idx="701">
                  <c:v>-1</c:v>
                </c:pt>
                <c:pt idx="702">
                  <c:v>-1</c:v>
                </c:pt>
                <c:pt idx="703">
                  <c:v>-1</c:v>
                </c:pt>
                <c:pt idx="704">
                  <c:v>-1</c:v>
                </c:pt>
                <c:pt idx="705">
                  <c:v>-1</c:v>
                </c:pt>
                <c:pt idx="706">
                  <c:v>-1</c:v>
                </c:pt>
                <c:pt idx="707">
                  <c:v>-1</c:v>
                </c:pt>
                <c:pt idx="708">
                  <c:v>-1</c:v>
                </c:pt>
                <c:pt idx="709">
                  <c:v>-1</c:v>
                </c:pt>
                <c:pt idx="710">
                  <c:v>-1</c:v>
                </c:pt>
                <c:pt idx="711">
                  <c:v>-1</c:v>
                </c:pt>
                <c:pt idx="712">
                  <c:v>-1</c:v>
                </c:pt>
                <c:pt idx="713">
                  <c:v>-1</c:v>
                </c:pt>
                <c:pt idx="714">
                  <c:v>-1</c:v>
                </c:pt>
                <c:pt idx="715">
                  <c:v>-1</c:v>
                </c:pt>
                <c:pt idx="716">
                  <c:v>-1</c:v>
                </c:pt>
                <c:pt idx="717">
                  <c:v>-1</c:v>
                </c:pt>
                <c:pt idx="718">
                  <c:v>-1</c:v>
                </c:pt>
                <c:pt idx="719">
                  <c:v>-1</c:v>
                </c:pt>
                <c:pt idx="720">
                  <c:v>-1</c:v>
                </c:pt>
                <c:pt idx="721">
                  <c:v>-1</c:v>
                </c:pt>
                <c:pt idx="722">
                  <c:v>-1</c:v>
                </c:pt>
                <c:pt idx="723">
                  <c:v>-1</c:v>
                </c:pt>
                <c:pt idx="724">
                  <c:v>-1</c:v>
                </c:pt>
                <c:pt idx="725">
                  <c:v>-1</c:v>
                </c:pt>
                <c:pt idx="726">
                  <c:v>-1</c:v>
                </c:pt>
                <c:pt idx="727">
                  <c:v>-1</c:v>
                </c:pt>
                <c:pt idx="728">
                  <c:v>-1</c:v>
                </c:pt>
                <c:pt idx="729">
                  <c:v>-1</c:v>
                </c:pt>
                <c:pt idx="730">
                  <c:v>-1</c:v>
                </c:pt>
                <c:pt idx="731">
                  <c:v>-1</c:v>
                </c:pt>
                <c:pt idx="732">
                  <c:v>-1</c:v>
                </c:pt>
                <c:pt idx="733">
                  <c:v>-1</c:v>
                </c:pt>
                <c:pt idx="734">
                  <c:v>-1</c:v>
                </c:pt>
                <c:pt idx="735">
                  <c:v>-1</c:v>
                </c:pt>
                <c:pt idx="736">
                  <c:v>-1</c:v>
                </c:pt>
                <c:pt idx="737">
                  <c:v>-1</c:v>
                </c:pt>
                <c:pt idx="738">
                  <c:v>-1</c:v>
                </c:pt>
                <c:pt idx="739">
                  <c:v>-1</c:v>
                </c:pt>
                <c:pt idx="740">
                  <c:v>-1</c:v>
                </c:pt>
                <c:pt idx="741">
                  <c:v>-1</c:v>
                </c:pt>
                <c:pt idx="742">
                  <c:v>-1</c:v>
                </c:pt>
                <c:pt idx="743">
                  <c:v>-1</c:v>
                </c:pt>
                <c:pt idx="744">
                  <c:v>-1</c:v>
                </c:pt>
                <c:pt idx="745">
                  <c:v>-1</c:v>
                </c:pt>
                <c:pt idx="746">
                  <c:v>-1</c:v>
                </c:pt>
                <c:pt idx="747">
                  <c:v>-1</c:v>
                </c:pt>
                <c:pt idx="748">
                  <c:v>-1</c:v>
                </c:pt>
                <c:pt idx="749">
                  <c:v>-1</c:v>
                </c:pt>
                <c:pt idx="750">
                  <c:v>-1</c:v>
                </c:pt>
                <c:pt idx="751">
                  <c:v>-1</c:v>
                </c:pt>
                <c:pt idx="752">
                  <c:v>-1</c:v>
                </c:pt>
                <c:pt idx="753">
                  <c:v>-1</c:v>
                </c:pt>
                <c:pt idx="754">
                  <c:v>-1</c:v>
                </c:pt>
                <c:pt idx="755">
                  <c:v>-1</c:v>
                </c:pt>
                <c:pt idx="756">
                  <c:v>-1</c:v>
                </c:pt>
                <c:pt idx="757">
                  <c:v>-1</c:v>
                </c:pt>
                <c:pt idx="758">
                  <c:v>-1</c:v>
                </c:pt>
                <c:pt idx="759">
                  <c:v>-1</c:v>
                </c:pt>
                <c:pt idx="760">
                  <c:v>-1</c:v>
                </c:pt>
                <c:pt idx="761">
                  <c:v>-1</c:v>
                </c:pt>
                <c:pt idx="762">
                  <c:v>-1</c:v>
                </c:pt>
                <c:pt idx="763">
                  <c:v>-1</c:v>
                </c:pt>
                <c:pt idx="764">
                  <c:v>-1</c:v>
                </c:pt>
                <c:pt idx="765">
                  <c:v>-1</c:v>
                </c:pt>
                <c:pt idx="766">
                  <c:v>-1</c:v>
                </c:pt>
                <c:pt idx="767">
                  <c:v>-1</c:v>
                </c:pt>
                <c:pt idx="768">
                  <c:v>-1</c:v>
                </c:pt>
                <c:pt idx="769">
                  <c:v>-1</c:v>
                </c:pt>
                <c:pt idx="770">
                  <c:v>-1</c:v>
                </c:pt>
                <c:pt idx="771">
                  <c:v>-1</c:v>
                </c:pt>
                <c:pt idx="772">
                  <c:v>-1</c:v>
                </c:pt>
                <c:pt idx="773">
                  <c:v>-1</c:v>
                </c:pt>
                <c:pt idx="774">
                  <c:v>-1</c:v>
                </c:pt>
                <c:pt idx="775">
                  <c:v>-1</c:v>
                </c:pt>
                <c:pt idx="776">
                  <c:v>-1</c:v>
                </c:pt>
                <c:pt idx="777">
                  <c:v>-1</c:v>
                </c:pt>
                <c:pt idx="778">
                  <c:v>-1</c:v>
                </c:pt>
                <c:pt idx="779">
                  <c:v>-1</c:v>
                </c:pt>
                <c:pt idx="780">
                  <c:v>-1</c:v>
                </c:pt>
                <c:pt idx="781">
                  <c:v>1</c:v>
                </c:pt>
                <c:pt idx="782">
                  <c:v>1</c:v>
                </c:pt>
                <c:pt idx="783">
                  <c:v>1</c:v>
                </c:pt>
                <c:pt idx="784">
                  <c:v>-1</c:v>
                </c:pt>
                <c:pt idx="785">
                  <c:v>-1</c:v>
                </c:pt>
                <c:pt idx="786">
                  <c:v>-1</c:v>
                </c:pt>
                <c:pt idx="787">
                  <c:v>-1</c:v>
                </c:pt>
                <c:pt idx="788">
                  <c:v>-1</c:v>
                </c:pt>
                <c:pt idx="789">
                  <c:v>-1</c:v>
                </c:pt>
                <c:pt idx="790">
                  <c:v>-1</c:v>
                </c:pt>
                <c:pt idx="791">
                  <c:v>-1</c:v>
                </c:pt>
                <c:pt idx="792">
                  <c:v>-1</c:v>
                </c:pt>
                <c:pt idx="793">
                  <c:v>-1</c:v>
                </c:pt>
                <c:pt idx="794">
                  <c:v>-1</c:v>
                </c:pt>
                <c:pt idx="795">
                  <c:v>-1</c:v>
                </c:pt>
                <c:pt idx="796">
                  <c:v>-1</c:v>
                </c:pt>
                <c:pt idx="797">
                  <c:v>-1</c:v>
                </c:pt>
                <c:pt idx="798">
                  <c:v>-1</c:v>
                </c:pt>
                <c:pt idx="799">
                  <c:v>-1</c:v>
                </c:pt>
                <c:pt idx="800">
                  <c:v>-1</c:v>
                </c:pt>
                <c:pt idx="801">
                  <c:v>-1</c:v>
                </c:pt>
                <c:pt idx="802">
                  <c:v>-1</c:v>
                </c:pt>
                <c:pt idx="803">
                  <c:v>-1</c:v>
                </c:pt>
                <c:pt idx="804">
                  <c:v>-1</c:v>
                </c:pt>
                <c:pt idx="805">
                  <c:v>-1</c:v>
                </c:pt>
                <c:pt idx="806">
                  <c:v>-1</c:v>
                </c:pt>
                <c:pt idx="807">
                  <c:v>-1</c:v>
                </c:pt>
                <c:pt idx="808">
                  <c:v>-1</c:v>
                </c:pt>
                <c:pt idx="809">
                  <c:v>-1</c:v>
                </c:pt>
                <c:pt idx="810">
                  <c:v>-1</c:v>
                </c:pt>
                <c:pt idx="811">
                  <c:v>-1</c:v>
                </c:pt>
                <c:pt idx="812">
                  <c:v>-1</c:v>
                </c:pt>
                <c:pt idx="813">
                  <c:v>-1</c:v>
                </c:pt>
                <c:pt idx="814">
                  <c:v>-1</c:v>
                </c:pt>
                <c:pt idx="815">
                  <c:v>-1</c:v>
                </c:pt>
                <c:pt idx="816">
                  <c:v>-1</c:v>
                </c:pt>
                <c:pt idx="817">
                  <c:v>-1</c:v>
                </c:pt>
                <c:pt idx="818">
                  <c:v>-1</c:v>
                </c:pt>
                <c:pt idx="819">
                  <c:v>-1</c:v>
                </c:pt>
                <c:pt idx="820">
                  <c:v>-1</c:v>
                </c:pt>
                <c:pt idx="821">
                  <c:v>-1</c:v>
                </c:pt>
                <c:pt idx="822">
                  <c:v>-1</c:v>
                </c:pt>
                <c:pt idx="823">
                  <c:v>-1</c:v>
                </c:pt>
                <c:pt idx="824">
                  <c:v>-1</c:v>
                </c:pt>
                <c:pt idx="825">
                  <c:v>-1</c:v>
                </c:pt>
                <c:pt idx="826">
                  <c:v>-1</c:v>
                </c:pt>
                <c:pt idx="827">
                  <c:v>-1</c:v>
                </c:pt>
                <c:pt idx="828">
                  <c:v>-1</c:v>
                </c:pt>
                <c:pt idx="829">
                  <c:v>-1</c:v>
                </c:pt>
                <c:pt idx="830">
                  <c:v>-1</c:v>
                </c:pt>
                <c:pt idx="831">
                  <c:v>-1</c:v>
                </c:pt>
                <c:pt idx="832">
                  <c:v>-1</c:v>
                </c:pt>
                <c:pt idx="833">
                  <c:v>-1</c:v>
                </c:pt>
                <c:pt idx="834">
                  <c:v>-1</c:v>
                </c:pt>
                <c:pt idx="835">
                  <c:v>-1</c:v>
                </c:pt>
                <c:pt idx="836">
                  <c:v>-1</c:v>
                </c:pt>
                <c:pt idx="837">
                  <c:v>-1</c:v>
                </c:pt>
                <c:pt idx="838">
                  <c:v>-1</c:v>
                </c:pt>
                <c:pt idx="839">
                  <c:v>-1</c:v>
                </c:pt>
                <c:pt idx="840">
                  <c:v>-1</c:v>
                </c:pt>
                <c:pt idx="841">
                  <c:v>-1</c:v>
                </c:pt>
                <c:pt idx="842">
                  <c:v>-1</c:v>
                </c:pt>
                <c:pt idx="843">
                  <c:v>-1</c:v>
                </c:pt>
                <c:pt idx="844">
                  <c:v>-1</c:v>
                </c:pt>
                <c:pt idx="845">
                  <c:v>-1</c:v>
                </c:pt>
                <c:pt idx="846">
                  <c:v>-1</c:v>
                </c:pt>
                <c:pt idx="847">
                  <c:v>-1</c:v>
                </c:pt>
                <c:pt idx="848">
                  <c:v>-1</c:v>
                </c:pt>
                <c:pt idx="849">
                  <c:v>-1</c:v>
                </c:pt>
                <c:pt idx="850">
                  <c:v>-1</c:v>
                </c:pt>
                <c:pt idx="851">
                  <c:v>-1</c:v>
                </c:pt>
                <c:pt idx="852">
                  <c:v>-1</c:v>
                </c:pt>
                <c:pt idx="853">
                  <c:v>-1</c:v>
                </c:pt>
                <c:pt idx="854">
                  <c:v>-1</c:v>
                </c:pt>
              </c:numCache>
            </c:numRef>
          </c:val>
          <c:extLst>
            <c:ext xmlns:c16="http://schemas.microsoft.com/office/drawing/2014/chart" uri="{C3380CC4-5D6E-409C-BE32-E72D297353CC}">
              <c16:uniqueId val="{00000001-446B-4288-9F6F-CC1554DF843F}"/>
            </c:ext>
          </c:extLst>
        </c:ser>
        <c:dLbls>
          <c:showLegendKey val="0"/>
          <c:showVal val="0"/>
          <c:showCatName val="0"/>
          <c:showSerName val="0"/>
          <c:showPercent val="0"/>
          <c:showBubbleSize val="0"/>
        </c:dLbls>
        <c:gapWidth val="0"/>
        <c:axId val="1518290400"/>
        <c:axId val="1518280800"/>
      </c:barChart>
      <c:lineChart>
        <c:grouping val="standard"/>
        <c:varyColors val="0"/>
        <c:ser>
          <c:idx val="0"/>
          <c:order val="0"/>
          <c:tx>
            <c:strRef>
              <c:f>Sheet1!$B$10</c:f>
              <c:strCache>
                <c:ptCount val="1"/>
                <c:pt idx="0">
                  <c:v>Federal Funds Effective Rate (DFF)</c:v>
                </c:pt>
              </c:strCache>
            </c:strRef>
          </c:tx>
          <c:spPr>
            <a:ln w="28575" cap="rnd">
              <a:solidFill>
                <a:schemeClr val="tx1">
                  <a:lumMod val="60000"/>
                  <a:lumOff val="40000"/>
                </a:schemeClr>
              </a:solidFill>
              <a:round/>
            </a:ln>
            <a:effectLst/>
          </c:spPr>
          <c:marker>
            <c:symbol val="none"/>
          </c:marker>
          <c:cat>
            <c:numRef>
              <c:f>Sheet1!$A$11:$A$865</c:f>
              <c:numCache>
                <c:formatCode>General</c:formatCode>
                <c:ptCount val="855"/>
                <c:pt idx="0" formatCode="yyyy">
                  <c:v>20090</c:v>
                </c:pt>
                <c:pt idx="12" formatCode="yyyy">
                  <c:v>20455</c:v>
                </c:pt>
                <c:pt idx="24" formatCode="yyyy">
                  <c:v>20821</c:v>
                </c:pt>
                <c:pt idx="36" formatCode="yyyy">
                  <c:v>21186</c:v>
                </c:pt>
                <c:pt idx="48" formatCode="yyyy">
                  <c:v>21551</c:v>
                </c:pt>
                <c:pt idx="60" formatCode="yyyy">
                  <c:v>21916</c:v>
                </c:pt>
                <c:pt idx="72" formatCode="yyyy">
                  <c:v>22282</c:v>
                </c:pt>
                <c:pt idx="84" formatCode="yyyy">
                  <c:v>22647</c:v>
                </c:pt>
                <c:pt idx="96" formatCode="yyyy">
                  <c:v>23012</c:v>
                </c:pt>
                <c:pt idx="108" formatCode="yyyy">
                  <c:v>23377</c:v>
                </c:pt>
                <c:pt idx="120" formatCode="yyyy">
                  <c:v>23743</c:v>
                </c:pt>
                <c:pt idx="132" formatCode="yyyy">
                  <c:v>24108</c:v>
                </c:pt>
                <c:pt idx="144" formatCode="yyyy">
                  <c:v>24473</c:v>
                </c:pt>
                <c:pt idx="156" formatCode="yyyy">
                  <c:v>24838</c:v>
                </c:pt>
                <c:pt idx="168" formatCode="yyyy">
                  <c:v>25204</c:v>
                </c:pt>
                <c:pt idx="180" formatCode="yyyy">
                  <c:v>25569</c:v>
                </c:pt>
                <c:pt idx="192" formatCode="yyyy">
                  <c:v>25934</c:v>
                </c:pt>
                <c:pt idx="204" formatCode="yyyy">
                  <c:v>26299</c:v>
                </c:pt>
                <c:pt idx="216" formatCode="yyyy">
                  <c:v>26665</c:v>
                </c:pt>
                <c:pt idx="228" formatCode="yyyy">
                  <c:v>27030</c:v>
                </c:pt>
                <c:pt idx="240" formatCode="yyyy">
                  <c:v>27395</c:v>
                </c:pt>
                <c:pt idx="252" formatCode="yyyy">
                  <c:v>27760</c:v>
                </c:pt>
                <c:pt idx="264" formatCode="yyyy">
                  <c:v>28126</c:v>
                </c:pt>
                <c:pt idx="276" formatCode="yyyy">
                  <c:v>28491</c:v>
                </c:pt>
                <c:pt idx="288" formatCode="yyyy">
                  <c:v>28856</c:v>
                </c:pt>
                <c:pt idx="300" formatCode="yyyy">
                  <c:v>29221</c:v>
                </c:pt>
                <c:pt idx="312" formatCode="yyyy">
                  <c:v>29587</c:v>
                </c:pt>
                <c:pt idx="324" formatCode="yyyy">
                  <c:v>29952</c:v>
                </c:pt>
                <c:pt idx="336" formatCode="yyyy">
                  <c:v>30317</c:v>
                </c:pt>
                <c:pt idx="348" formatCode="yyyy">
                  <c:v>30682</c:v>
                </c:pt>
                <c:pt idx="360" formatCode="yyyy">
                  <c:v>31048</c:v>
                </c:pt>
                <c:pt idx="372" formatCode="yyyy">
                  <c:v>31413</c:v>
                </c:pt>
                <c:pt idx="384" formatCode="yyyy">
                  <c:v>31778</c:v>
                </c:pt>
                <c:pt idx="396" formatCode="yyyy">
                  <c:v>32143</c:v>
                </c:pt>
                <c:pt idx="408" formatCode="yyyy">
                  <c:v>32509</c:v>
                </c:pt>
                <c:pt idx="420" formatCode="yyyy">
                  <c:v>32874</c:v>
                </c:pt>
                <c:pt idx="432" formatCode="yyyy">
                  <c:v>33239</c:v>
                </c:pt>
                <c:pt idx="444" formatCode="yyyy">
                  <c:v>33604</c:v>
                </c:pt>
                <c:pt idx="456" formatCode="yyyy">
                  <c:v>33970</c:v>
                </c:pt>
                <c:pt idx="468" formatCode="yyyy">
                  <c:v>34335</c:v>
                </c:pt>
                <c:pt idx="480" formatCode="yyyy">
                  <c:v>34700</c:v>
                </c:pt>
                <c:pt idx="492" formatCode="yyyy">
                  <c:v>35065</c:v>
                </c:pt>
                <c:pt idx="504" formatCode="yyyy">
                  <c:v>35431</c:v>
                </c:pt>
                <c:pt idx="516" formatCode="yyyy">
                  <c:v>35796</c:v>
                </c:pt>
                <c:pt idx="528" formatCode="yyyy">
                  <c:v>36161</c:v>
                </c:pt>
                <c:pt idx="540" formatCode="yyyy">
                  <c:v>36526</c:v>
                </c:pt>
                <c:pt idx="552" formatCode="yyyy">
                  <c:v>36892</c:v>
                </c:pt>
                <c:pt idx="564" formatCode="yyyy">
                  <c:v>37257</c:v>
                </c:pt>
                <c:pt idx="576" formatCode="yyyy">
                  <c:v>37622</c:v>
                </c:pt>
                <c:pt idx="588" formatCode="yyyy">
                  <c:v>37987</c:v>
                </c:pt>
                <c:pt idx="600" formatCode="yyyy">
                  <c:v>38353</c:v>
                </c:pt>
                <c:pt idx="612" formatCode="yyyy">
                  <c:v>38718</c:v>
                </c:pt>
                <c:pt idx="624" formatCode="yyyy">
                  <c:v>39083</c:v>
                </c:pt>
                <c:pt idx="636" formatCode="yyyy">
                  <c:v>39448</c:v>
                </c:pt>
                <c:pt idx="648" formatCode="yyyy">
                  <c:v>39814</c:v>
                </c:pt>
                <c:pt idx="660" formatCode="yyyy">
                  <c:v>40179</c:v>
                </c:pt>
                <c:pt idx="672" formatCode="yyyy">
                  <c:v>40544</c:v>
                </c:pt>
                <c:pt idx="684" formatCode="yyyy">
                  <c:v>40909</c:v>
                </c:pt>
                <c:pt idx="696" formatCode="yyyy">
                  <c:v>41275</c:v>
                </c:pt>
                <c:pt idx="708" formatCode="yyyy">
                  <c:v>41640</c:v>
                </c:pt>
                <c:pt idx="720" formatCode="yyyy">
                  <c:v>42005</c:v>
                </c:pt>
                <c:pt idx="732" formatCode="yyyy">
                  <c:v>42370</c:v>
                </c:pt>
                <c:pt idx="744" formatCode="yyyy">
                  <c:v>42736</c:v>
                </c:pt>
                <c:pt idx="756" formatCode="yyyy">
                  <c:v>43101</c:v>
                </c:pt>
                <c:pt idx="768" formatCode="yyyy">
                  <c:v>43466</c:v>
                </c:pt>
                <c:pt idx="780" formatCode="yyyy">
                  <c:v>43831</c:v>
                </c:pt>
                <c:pt idx="792" formatCode="yyyy">
                  <c:v>44197</c:v>
                </c:pt>
                <c:pt idx="804" formatCode="yyyy">
                  <c:v>44562</c:v>
                </c:pt>
                <c:pt idx="816" formatCode="yyyy">
                  <c:v>44927</c:v>
                </c:pt>
                <c:pt idx="828" formatCode="yyyy">
                  <c:v>45292</c:v>
                </c:pt>
                <c:pt idx="840" formatCode="yyyy">
                  <c:v>45658</c:v>
                </c:pt>
                <c:pt idx="852">
                  <c:v>2026</c:v>
                </c:pt>
              </c:numCache>
            </c:numRef>
          </c:cat>
          <c:val>
            <c:numRef>
              <c:f>Sheet1!$B$11:$B$865</c:f>
              <c:numCache>
                <c:formatCode>0.00</c:formatCode>
                <c:ptCount val="855"/>
                <c:pt idx="0">
                  <c:v>1.39</c:v>
                </c:pt>
                <c:pt idx="1">
                  <c:v>1.29</c:v>
                </c:pt>
                <c:pt idx="2">
                  <c:v>1.35</c:v>
                </c:pt>
                <c:pt idx="3">
                  <c:v>1.43</c:v>
                </c:pt>
                <c:pt idx="4">
                  <c:v>1.43</c:v>
                </c:pt>
                <c:pt idx="5">
                  <c:v>1.64</c:v>
                </c:pt>
                <c:pt idx="6">
                  <c:v>1.68</c:v>
                </c:pt>
                <c:pt idx="7">
                  <c:v>1.96</c:v>
                </c:pt>
                <c:pt idx="8">
                  <c:v>2.1800000000000002</c:v>
                </c:pt>
                <c:pt idx="9">
                  <c:v>2.2400000000000002</c:v>
                </c:pt>
                <c:pt idx="10">
                  <c:v>2.35</c:v>
                </c:pt>
                <c:pt idx="11">
                  <c:v>2.48</c:v>
                </c:pt>
                <c:pt idx="12">
                  <c:v>2.4500000000000002</c:v>
                </c:pt>
                <c:pt idx="13">
                  <c:v>2.5</c:v>
                </c:pt>
                <c:pt idx="14">
                  <c:v>2.5</c:v>
                </c:pt>
                <c:pt idx="15">
                  <c:v>2.62</c:v>
                </c:pt>
                <c:pt idx="16">
                  <c:v>2.75</c:v>
                </c:pt>
                <c:pt idx="17">
                  <c:v>2.71</c:v>
                </c:pt>
                <c:pt idx="18">
                  <c:v>2.75</c:v>
                </c:pt>
                <c:pt idx="19">
                  <c:v>2.73</c:v>
                </c:pt>
                <c:pt idx="20">
                  <c:v>2.95</c:v>
                </c:pt>
                <c:pt idx="21">
                  <c:v>2.96</c:v>
                </c:pt>
                <c:pt idx="22">
                  <c:v>2.88</c:v>
                </c:pt>
                <c:pt idx="23">
                  <c:v>2.94</c:v>
                </c:pt>
                <c:pt idx="24">
                  <c:v>2.84</c:v>
                </c:pt>
                <c:pt idx="25">
                  <c:v>3</c:v>
                </c:pt>
                <c:pt idx="26">
                  <c:v>2.96</c:v>
                </c:pt>
                <c:pt idx="27">
                  <c:v>3</c:v>
                </c:pt>
                <c:pt idx="28">
                  <c:v>3</c:v>
                </c:pt>
                <c:pt idx="29">
                  <c:v>3</c:v>
                </c:pt>
                <c:pt idx="30">
                  <c:v>2.99</c:v>
                </c:pt>
                <c:pt idx="31">
                  <c:v>3.24</c:v>
                </c:pt>
                <c:pt idx="32">
                  <c:v>3.47</c:v>
                </c:pt>
                <c:pt idx="33">
                  <c:v>3.5</c:v>
                </c:pt>
                <c:pt idx="34">
                  <c:v>3.28</c:v>
                </c:pt>
                <c:pt idx="35">
                  <c:v>2.98</c:v>
                </c:pt>
                <c:pt idx="36">
                  <c:v>2.72</c:v>
                </c:pt>
                <c:pt idx="37">
                  <c:v>1.67</c:v>
                </c:pt>
                <c:pt idx="38">
                  <c:v>1.2</c:v>
                </c:pt>
                <c:pt idx="39">
                  <c:v>1.26</c:v>
                </c:pt>
                <c:pt idx="40">
                  <c:v>0.63</c:v>
                </c:pt>
                <c:pt idx="41">
                  <c:v>0.93</c:v>
                </c:pt>
                <c:pt idx="42">
                  <c:v>0.68</c:v>
                </c:pt>
                <c:pt idx="43">
                  <c:v>1.53</c:v>
                </c:pt>
                <c:pt idx="44">
                  <c:v>1.76</c:v>
                </c:pt>
                <c:pt idx="45">
                  <c:v>1.8</c:v>
                </c:pt>
                <c:pt idx="46">
                  <c:v>2.27</c:v>
                </c:pt>
                <c:pt idx="47">
                  <c:v>2.42</c:v>
                </c:pt>
                <c:pt idx="48">
                  <c:v>2.48</c:v>
                </c:pt>
                <c:pt idx="49">
                  <c:v>2.4300000000000002</c:v>
                </c:pt>
                <c:pt idx="50">
                  <c:v>2.8</c:v>
                </c:pt>
                <c:pt idx="51">
                  <c:v>2.96</c:v>
                </c:pt>
                <c:pt idx="52">
                  <c:v>2.9</c:v>
                </c:pt>
                <c:pt idx="53">
                  <c:v>3.39</c:v>
                </c:pt>
                <c:pt idx="54">
                  <c:v>3.47</c:v>
                </c:pt>
                <c:pt idx="55">
                  <c:v>3.5</c:v>
                </c:pt>
                <c:pt idx="56">
                  <c:v>3.76</c:v>
                </c:pt>
                <c:pt idx="57">
                  <c:v>3.98</c:v>
                </c:pt>
                <c:pt idx="58">
                  <c:v>4</c:v>
                </c:pt>
                <c:pt idx="59">
                  <c:v>3.99</c:v>
                </c:pt>
                <c:pt idx="60">
                  <c:v>3.99</c:v>
                </c:pt>
                <c:pt idx="61">
                  <c:v>3.97</c:v>
                </c:pt>
                <c:pt idx="62">
                  <c:v>3.84</c:v>
                </c:pt>
                <c:pt idx="63">
                  <c:v>3.92</c:v>
                </c:pt>
                <c:pt idx="64">
                  <c:v>3.85</c:v>
                </c:pt>
                <c:pt idx="65">
                  <c:v>3.32</c:v>
                </c:pt>
                <c:pt idx="66">
                  <c:v>3.23</c:v>
                </c:pt>
                <c:pt idx="67">
                  <c:v>2.98</c:v>
                </c:pt>
                <c:pt idx="68">
                  <c:v>2.6</c:v>
                </c:pt>
                <c:pt idx="69">
                  <c:v>2.4700000000000002</c:v>
                </c:pt>
                <c:pt idx="70">
                  <c:v>2.44</c:v>
                </c:pt>
                <c:pt idx="71">
                  <c:v>1.98</c:v>
                </c:pt>
                <c:pt idx="72">
                  <c:v>1.45</c:v>
                </c:pt>
                <c:pt idx="73">
                  <c:v>2.54</c:v>
                </c:pt>
                <c:pt idx="74">
                  <c:v>2.02</c:v>
                </c:pt>
                <c:pt idx="75">
                  <c:v>1.49</c:v>
                </c:pt>
                <c:pt idx="76">
                  <c:v>1.98</c:v>
                </c:pt>
                <c:pt idx="77">
                  <c:v>1.73</c:v>
                </c:pt>
                <c:pt idx="78">
                  <c:v>1.17</c:v>
                </c:pt>
                <c:pt idx="79">
                  <c:v>2</c:v>
                </c:pt>
                <c:pt idx="80">
                  <c:v>1.88</c:v>
                </c:pt>
                <c:pt idx="81">
                  <c:v>2.2599999999999998</c:v>
                </c:pt>
                <c:pt idx="82">
                  <c:v>2.61</c:v>
                </c:pt>
                <c:pt idx="83">
                  <c:v>2.33</c:v>
                </c:pt>
                <c:pt idx="84">
                  <c:v>2.15</c:v>
                </c:pt>
                <c:pt idx="85">
                  <c:v>2.37</c:v>
                </c:pt>
                <c:pt idx="86">
                  <c:v>2.85</c:v>
                </c:pt>
                <c:pt idx="87">
                  <c:v>2.78</c:v>
                </c:pt>
                <c:pt idx="88">
                  <c:v>2.36</c:v>
                </c:pt>
                <c:pt idx="89">
                  <c:v>2.68</c:v>
                </c:pt>
                <c:pt idx="90">
                  <c:v>2.71</c:v>
                </c:pt>
                <c:pt idx="91">
                  <c:v>2.93</c:v>
                </c:pt>
                <c:pt idx="92">
                  <c:v>2.9</c:v>
                </c:pt>
                <c:pt idx="93">
                  <c:v>2.9</c:v>
                </c:pt>
                <c:pt idx="94">
                  <c:v>2.94</c:v>
                </c:pt>
                <c:pt idx="95">
                  <c:v>2.93</c:v>
                </c:pt>
                <c:pt idx="96">
                  <c:v>2.92</c:v>
                </c:pt>
                <c:pt idx="97">
                  <c:v>3</c:v>
                </c:pt>
                <c:pt idx="98">
                  <c:v>2.98</c:v>
                </c:pt>
                <c:pt idx="99">
                  <c:v>2.9</c:v>
                </c:pt>
                <c:pt idx="100">
                  <c:v>3</c:v>
                </c:pt>
                <c:pt idx="101">
                  <c:v>2.99</c:v>
                </c:pt>
                <c:pt idx="102">
                  <c:v>3.02</c:v>
                </c:pt>
                <c:pt idx="103">
                  <c:v>3.49</c:v>
                </c:pt>
                <c:pt idx="104">
                  <c:v>3.48</c:v>
                </c:pt>
                <c:pt idx="105">
                  <c:v>3.5</c:v>
                </c:pt>
                <c:pt idx="106">
                  <c:v>3.48</c:v>
                </c:pt>
                <c:pt idx="107">
                  <c:v>3.38</c:v>
                </c:pt>
                <c:pt idx="108">
                  <c:v>3.48</c:v>
                </c:pt>
                <c:pt idx="109">
                  <c:v>3.48</c:v>
                </c:pt>
                <c:pt idx="110">
                  <c:v>3.43</c:v>
                </c:pt>
                <c:pt idx="111">
                  <c:v>3.47</c:v>
                </c:pt>
                <c:pt idx="112">
                  <c:v>3.5</c:v>
                </c:pt>
                <c:pt idx="113">
                  <c:v>3.5</c:v>
                </c:pt>
                <c:pt idx="114">
                  <c:v>3.42</c:v>
                </c:pt>
                <c:pt idx="115">
                  <c:v>3.5</c:v>
                </c:pt>
                <c:pt idx="116">
                  <c:v>3.45</c:v>
                </c:pt>
                <c:pt idx="117">
                  <c:v>3.36</c:v>
                </c:pt>
                <c:pt idx="118">
                  <c:v>3.52</c:v>
                </c:pt>
                <c:pt idx="119">
                  <c:v>3.85</c:v>
                </c:pt>
                <c:pt idx="120">
                  <c:v>3.9</c:v>
                </c:pt>
                <c:pt idx="121">
                  <c:v>3.98</c:v>
                </c:pt>
                <c:pt idx="122">
                  <c:v>4.05</c:v>
                </c:pt>
                <c:pt idx="123">
                  <c:v>4.09</c:v>
                </c:pt>
                <c:pt idx="124">
                  <c:v>4.0999999999999996</c:v>
                </c:pt>
                <c:pt idx="125">
                  <c:v>4.05</c:v>
                </c:pt>
                <c:pt idx="126">
                  <c:v>4.09</c:v>
                </c:pt>
                <c:pt idx="127">
                  <c:v>4.12</c:v>
                </c:pt>
                <c:pt idx="128">
                  <c:v>4.0199999999999996</c:v>
                </c:pt>
                <c:pt idx="129">
                  <c:v>4.08</c:v>
                </c:pt>
                <c:pt idx="130">
                  <c:v>4.0999999999999996</c:v>
                </c:pt>
                <c:pt idx="131">
                  <c:v>4.32</c:v>
                </c:pt>
                <c:pt idx="132">
                  <c:v>4.42</c:v>
                </c:pt>
                <c:pt idx="133">
                  <c:v>4.5999999999999996</c:v>
                </c:pt>
                <c:pt idx="134">
                  <c:v>4.66</c:v>
                </c:pt>
                <c:pt idx="135">
                  <c:v>4.67</c:v>
                </c:pt>
                <c:pt idx="136">
                  <c:v>4.9000000000000004</c:v>
                </c:pt>
                <c:pt idx="137">
                  <c:v>5.17</c:v>
                </c:pt>
                <c:pt idx="138">
                  <c:v>5.3</c:v>
                </c:pt>
                <c:pt idx="139">
                  <c:v>5.53</c:v>
                </c:pt>
                <c:pt idx="140">
                  <c:v>5.4</c:v>
                </c:pt>
                <c:pt idx="141">
                  <c:v>5.53</c:v>
                </c:pt>
                <c:pt idx="142">
                  <c:v>5.76</c:v>
                </c:pt>
                <c:pt idx="143">
                  <c:v>5.4</c:v>
                </c:pt>
                <c:pt idx="144">
                  <c:v>4.9400000000000004</c:v>
                </c:pt>
                <c:pt idx="145">
                  <c:v>5</c:v>
                </c:pt>
                <c:pt idx="146">
                  <c:v>4.53</c:v>
                </c:pt>
                <c:pt idx="147">
                  <c:v>4.05</c:v>
                </c:pt>
                <c:pt idx="148">
                  <c:v>3.94</c:v>
                </c:pt>
                <c:pt idx="149">
                  <c:v>3.98</c:v>
                </c:pt>
                <c:pt idx="150">
                  <c:v>3.79</c:v>
                </c:pt>
                <c:pt idx="151">
                  <c:v>3.9</c:v>
                </c:pt>
                <c:pt idx="152">
                  <c:v>3.99</c:v>
                </c:pt>
                <c:pt idx="153">
                  <c:v>3.88</c:v>
                </c:pt>
                <c:pt idx="154">
                  <c:v>4.13</c:v>
                </c:pt>
                <c:pt idx="155">
                  <c:v>4.51</c:v>
                </c:pt>
                <c:pt idx="156">
                  <c:v>4.6100000000000003</c:v>
                </c:pt>
                <c:pt idx="157">
                  <c:v>4.71</c:v>
                </c:pt>
                <c:pt idx="158">
                  <c:v>5.05</c:v>
                </c:pt>
                <c:pt idx="159">
                  <c:v>5.76</c:v>
                </c:pt>
                <c:pt idx="160">
                  <c:v>6.12</c:v>
                </c:pt>
                <c:pt idx="161">
                  <c:v>6.07</c:v>
                </c:pt>
                <c:pt idx="162">
                  <c:v>6.03</c:v>
                </c:pt>
                <c:pt idx="163">
                  <c:v>6.03</c:v>
                </c:pt>
                <c:pt idx="164">
                  <c:v>5.78</c:v>
                </c:pt>
                <c:pt idx="165">
                  <c:v>5.91</c:v>
                </c:pt>
                <c:pt idx="166">
                  <c:v>5.82</c:v>
                </c:pt>
                <c:pt idx="167">
                  <c:v>6.02</c:v>
                </c:pt>
                <c:pt idx="168">
                  <c:v>6.3</c:v>
                </c:pt>
                <c:pt idx="169">
                  <c:v>6.61</c:v>
                </c:pt>
                <c:pt idx="170">
                  <c:v>6.79</c:v>
                </c:pt>
                <c:pt idx="171">
                  <c:v>7.41</c:v>
                </c:pt>
                <c:pt idx="172">
                  <c:v>8.67</c:v>
                </c:pt>
                <c:pt idx="173">
                  <c:v>8.9</c:v>
                </c:pt>
                <c:pt idx="174">
                  <c:v>8.61</c:v>
                </c:pt>
                <c:pt idx="175">
                  <c:v>9.19</c:v>
                </c:pt>
                <c:pt idx="176">
                  <c:v>9.15</c:v>
                </c:pt>
                <c:pt idx="177">
                  <c:v>9</c:v>
                </c:pt>
                <c:pt idx="178">
                  <c:v>8.85</c:v>
                </c:pt>
                <c:pt idx="179">
                  <c:v>8.9700000000000006</c:v>
                </c:pt>
                <c:pt idx="180">
                  <c:v>8.98</c:v>
                </c:pt>
                <c:pt idx="181">
                  <c:v>8.98</c:v>
                </c:pt>
                <c:pt idx="182">
                  <c:v>7.76</c:v>
                </c:pt>
                <c:pt idx="183">
                  <c:v>8.1</c:v>
                </c:pt>
                <c:pt idx="184">
                  <c:v>7.95</c:v>
                </c:pt>
                <c:pt idx="185">
                  <c:v>7.61</c:v>
                </c:pt>
                <c:pt idx="186">
                  <c:v>7.21</c:v>
                </c:pt>
                <c:pt idx="187">
                  <c:v>6.62</c:v>
                </c:pt>
                <c:pt idx="188">
                  <c:v>6.29</c:v>
                </c:pt>
                <c:pt idx="189">
                  <c:v>6.2</c:v>
                </c:pt>
                <c:pt idx="190">
                  <c:v>5.6</c:v>
                </c:pt>
                <c:pt idx="191">
                  <c:v>4.9000000000000004</c:v>
                </c:pt>
                <c:pt idx="192">
                  <c:v>4.1399999999999997</c:v>
                </c:pt>
                <c:pt idx="193">
                  <c:v>3.72</c:v>
                </c:pt>
                <c:pt idx="194">
                  <c:v>3.71</c:v>
                </c:pt>
                <c:pt idx="195">
                  <c:v>4.16</c:v>
                </c:pt>
                <c:pt idx="196">
                  <c:v>4.63</c:v>
                </c:pt>
                <c:pt idx="197">
                  <c:v>4.91</c:v>
                </c:pt>
                <c:pt idx="198">
                  <c:v>5.31</c:v>
                </c:pt>
                <c:pt idx="199">
                  <c:v>5.57</c:v>
                </c:pt>
                <c:pt idx="200">
                  <c:v>5.55</c:v>
                </c:pt>
                <c:pt idx="201">
                  <c:v>5.2</c:v>
                </c:pt>
                <c:pt idx="202">
                  <c:v>4.91</c:v>
                </c:pt>
                <c:pt idx="203">
                  <c:v>4.1399999999999997</c:v>
                </c:pt>
                <c:pt idx="204">
                  <c:v>3.51</c:v>
                </c:pt>
                <c:pt idx="205">
                  <c:v>3.3</c:v>
                </c:pt>
                <c:pt idx="206">
                  <c:v>3.83</c:v>
                </c:pt>
                <c:pt idx="207">
                  <c:v>4.17</c:v>
                </c:pt>
                <c:pt idx="208">
                  <c:v>4.2699999999999996</c:v>
                </c:pt>
                <c:pt idx="209">
                  <c:v>4.46</c:v>
                </c:pt>
                <c:pt idx="210">
                  <c:v>4.55</c:v>
                </c:pt>
                <c:pt idx="211">
                  <c:v>4.8099999999999996</c:v>
                </c:pt>
                <c:pt idx="212">
                  <c:v>4.87</c:v>
                </c:pt>
                <c:pt idx="213">
                  <c:v>5.05</c:v>
                </c:pt>
                <c:pt idx="214">
                  <c:v>5.0599999999999996</c:v>
                </c:pt>
                <c:pt idx="215">
                  <c:v>5.33</c:v>
                </c:pt>
                <c:pt idx="216">
                  <c:v>5.94</c:v>
                </c:pt>
                <c:pt idx="217">
                  <c:v>6.58</c:v>
                </c:pt>
                <c:pt idx="218">
                  <c:v>7.09</c:v>
                </c:pt>
                <c:pt idx="219">
                  <c:v>7.12</c:v>
                </c:pt>
                <c:pt idx="220">
                  <c:v>7.84</c:v>
                </c:pt>
                <c:pt idx="221">
                  <c:v>8.49</c:v>
                </c:pt>
                <c:pt idx="222">
                  <c:v>10.4</c:v>
                </c:pt>
                <c:pt idx="223">
                  <c:v>10.5</c:v>
                </c:pt>
                <c:pt idx="224">
                  <c:v>10.78</c:v>
                </c:pt>
                <c:pt idx="225">
                  <c:v>10.01</c:v>
                </c:pt>
                <c:pt idx="226">
                  <c:v>10.029999999999999</c:v>
                </c:pt>
                <c:pt idx="227">
                  <c:v>9.9499999999999993</c:v>
                </c:pt>
                <c:pt idx="228">
                  <c:v>9.65</c:v>
                </c:pt>
                <c:pt idx="229">
                  <c:v>8.9700000000000006</c:v>
                </c:pt>
                <c:pt idx="230">
                  <c:v>9.35</c:v>
                </c:pt>
                <c:pt idx="231">
                  <c:v>10.51</c:v>
                </c:pt>
                <c:pt idx="232">
                  <c:v>11.31</c:v>
                </c:pt>
                <c:pt idx="233">
                  <c:v>11.93</c:v>
                </c:pt>
                <c:pt idx="234">
                  <c:v>12.92</c:v>
                </c:pt>
                <c:pt idx="235">
                  <c:v>12.01</c:v>
                </c:pt>
                <c:pt idx="236">
                  <c:v>11.34</c:v>
                </c:pt>
                <c:pt idx="237">
                  <c:v>10.06</c:v>
                </c:pt>
                <c:pt idx="238">
                  <c:v>9.4499999999999993</c:v>
                </c:pt>
                <c:pt idx="239">
                  <c:v>8.5299999999999994</c:v>
                </c:pt>
                <c:pt idx="240">
                  <c:v>7.13</c:v>
                </c:pt>
                <c:pt idx="241">
                  <c:v>6.24</c:v>
                </c:pt>
                <c:pt idx="242">
                  <c:v>5.54</c:v>
                </c:pt>
                <c:pt idx="243">
                  <c:v>5.49</c:v>
                </c:pt>
                <c:pt idx="244">
                  <c:v>5.22</c:v>
                </c:pt>
                <c:pt idx="245">
                  <c:v>5.55</c:v>
                </c:pt>
                <c:pt idx="246">
                  <c:v>6.1</c:v>
                </c:pt>
                <c:pt idx="247">
                  <c:v>6.14</c:v>
                </c:pt>
                <c:pt idx="248">
                  <c:v>6.24</c:v>
                </c:pt>
                <c:pt idx="249">
                  <c:v>5.82</c:v>
                </c:pt>
                <c:pt idx="250">
                  <c:v>5.22</c:v>
                </c:pt>
                <c:pt idx="251">
                  <c:v>5.2</c:v>
                </c:pt>
                <c:pt idx="252">
                  <c:v>4.87</c:v>
                </c:pt>
                <c:pt idx="253">
                  <c:v>4.7699999999999996</c:v>
                </c:pt>
                <c:pt idx="254">
                  <c:v>4.84</c:v>
                </c:pt>
                <c:pt idx="255">
                  <c:v>4.82</c:v>
                </c:pt>
                <c:pt idx="256">
                  <c:v>5.29</c:v>
                </c:pt>
                <c:pt idx="257">
                  <c:v>5.48</c:v>
                </c:pt>
                <c:pt idx="258">
                  <c:v>5.31</c:v>
                </c:pt>
                <c:pt idx="259">
                  <c:v>5.29</c:v>
                </c:pt>
                <c:pt idx="260">
                  <c:v>5.25</c:v>
                </c:pt>
                <c:pt idx="261">
                  <c:v>5.0199999999999996</c:v>
                </c:pt>
                <c:pt idx="262">
                  <c:v>4.95</c:v>
                </c:pt>
                <c:pt idx="263">
                  <c:v>4.6500000000000004</c:v>
                </c:pt>
                <c:pt idx="264">
                  <c:v>4.6100000000000003</c:v>
                </c:pt>
                <c:pt idx="265">
                  <c:v>4.68</c:v>
                </c:pt>
                <c:pt idx="266">
                  <c:v>4.6900000000000004</c:v>
                </c:pt>
                <c:pt idx="267">
                  <c:v>4.7300000000000004</c:v>
                </c:pt>
                <c:pt idx="268">
                  <c:v>5.35</c:v>
                </c:pt>
                <c:pt idx="269">
                  <c:v>5.39</c:v>
                </c:pt>
                <c:pt idx="270">
                  <c:v>5.42</c:v>
                </c:pt>
                <c:pt idx="271">
                  <c:v>5.9</c:v>
                </c:pt>
                <c:pt idx="272">
                  <c:v>6.14</c:v>
                </c:pt>
                <c:pt idx="273">
                  <c:v>6.47</c:v>
                </c:pt>
                <c:pt idx="274">
                  <c:v>6.51</c:v>
                </c:pt>
                <c:pt idx="275">
                  <c:v>6.56</c:v>
                </c:pt>
                <c:pt idx="276">
                  <c:v>6.7</c:v>
                </c:pt>
                <c:pt idx="277">
                  <c:v>6.78</c:v>
                </c:pt>
                <c:pt idx="278">
                  <c:v>6.79</c:v>
                </c:pt>
                <c:pt idx="279">
                  <c:v>6.89</c:v>
                </c:pt>
                <c:pt idx="280">
                  <c:v>7.36</c:v>
                </c:pt>
                <c:pt idx="281">
                  <c:v>7.6</c:v>
                </c:pt>
                <c:pt idx="282">
                  <c:v>7.81</c:v>
                </c:pt>
                <c:pt idx="283">
                  <c:v>8.0399999999999991</c:v>
                </c:pt>
                <c:pt idx="284">
                  <c:v>8.4499999999999993</c:v>
                </c:pt>
                <c:pt idx="285">
                  <c:v>8.9600000000000009</c:v>
                </c:pt>
                <c:pt idx="286">
                  <c:v>9.76</c:v>
                </c:pt>
                <c:pt idx="287">
                  <c:v>10.029999999999999</c:v>
                </c:pt>
                <c:pt idx="288">
                  <c:v>10.07</c:v>
                </c:pt>
                <c:pt idx="289">
                  <c:v>10.06</c:v>
                </c:pt>
                <c:pt idx="290">
                  <c:v>10.09</c:v>
                </c:pt>
                <c:pt idx="291">
                  <c:v>10.01</c:v>
                </c:pt>
                <c:pt idx="292">
                  <c:v>10.24</c:v>
                </c:pt>
                <c:pt idx="293">
                  <c:v>10.29</c:v>
                </c:pt>
                <c:pt idx="294">
                  <c:v>10.47</c:v>
                </c:pt>
                <c:pt idx="295">
                  <c:v>10.94</c:v>
                </c:pt>
                <c:pt idx="296">
                  <c:v>11.43</c:v>
                </c:pt>
                <c:pt idx="297">
                  <c:v>13.77</c:v>
                </c:pt>
                <c:pt idx="298">
                  <c:v>13.18</c:v>
                </c:pt>
                <c:pt idx="299">
                  <c:v>13.78</c:v>
                </c:pt>
                <c:pt idx="300">
                  <c:v>13.82</c:v>
                </c:pt>
                <c:pt idx="301">
                  <c:v>14.13</c:v>
                </c:pt>
                <c:pt idx="302">
                  <c:v>17.190000000000001</c:v>
                </c:pt>
                <c:pt idx="303">
                  <c:v>17.61</c:v>
                </c:pt>
                <c:pt idx="304">
                  <c:v>10.98</c:v>
                </c:pt>
                <c:pt idx="305">
                  <c:v>9.4700000000000006</c:v>
                </c:pt>
                <c:pt idx="306">
                  <c:v>9.0299999999999994</c:v>
                </c:pt>
                <c:pt idx="307">
                  <c:v>9.61</c:v>
                </c:pt>
                <c:pt idx="308">
                  <c:v>10.87</c:v>
                </c:pt>
                <c:pt idx="309">
                  <c:v>12.81</c:v>
                </c:pt>
                <c:pt idx="310">
                  <c:v>15.85</c:v>
                </c:pt>
                <c:pt idx="311">
                  <c:v>18.899999999999999</c:v>
                </c:pt>
                <c:pt idx="312">
                  <c:v>19.079999999999998</c:v>
                </c:pt>
                <c:pt idx="313">
                  <c:v>15.93</c:v>
                </c:pt>
                <c:pt idx="314">
                  <c:v>14.7</c:v>
                </c:pt>
                <c:pt idx="315">
                  <c:v>15.72</c:v>
                </c:pt>
                <c:pt idx="316">
                  <c:v>18.52</c:v>
                </c:pt>
                <c:pt idx="317">
                  <c:v>19.100000000000001</c:v>
                </c:pt>
                <c:pt idx="318">
                  <c:v>19.04</c:v>
                </c:pt>
                <c:pt idx="319">
                  <c:v>17.82</c:v>
                </c:pt>
                <c:pt idx="320">
                  <c:v>15.87</c:v>
                </c:pt>
                <c:pt idx="321">
                  <c:v>15.08</c:v>
                </c:pt>
                <c:pt idx="322">
                  <c:v>13.31</c:v>
                </c:pt>
                <c:pt idx="323">
                  <c:v>12.37</c:v>
                </c:pt>
                <c:pt idx="324">
                  <c:v>13.22</c:v>
                </c:pt>
                <c:pt idx="325">
                  <c:v>14.78</c:v>
                </c:pt>
                <c:pt idx="326">
                  <c:v>14.68</c:v>
                </c:pt>
                <c:pt idx="327">
                  <c:v>14.94</c:v>
                </c:pt>
                <c:pt idx="328">
                  <c:v>14.45</c:v>
                </c:pt>
                <c:pt idx="329">
                  <c:v>14.15</c:v>
                </c:pt>
                <c:pt idx="330">
                  <c:v>12.59</c:v>
                </c:pt>
                <c:pt idx="331">
                  <c:v>10.119999999999999</c:v>
                </c:pt>
                <c:pt idx="332">
                  <c:v>10.31</c:v>
                </c:pt>
                <c:pt idx="333">
                  <c:v>9.7100000000000009</c:v>
                </c:pt>
                <c:pt idx="334">
                  <c:v>9.1999999999999993</c:v>
                </c:pt>
                <c:pt idx="335">
                  <c:v>8.9499999999999993</c:v>
                </c:pt>
                <c:pt idx="336">
                  <c:v>8.68</c:v>
                </c:pt>
                <c:pt idx="337">
                  <c:v>8.51</c:v>
                </c:pt>
                <c:pt idx="338">
                  <c:v>8.77</c:v>
                </c:pt>
                <c:pt idx="339">
                  <c:v>8.8000000000000007</c:v>
                </c:pt>
                <c:pt idx="340">
                  <c:v>8.6300000000000008</c:v>
                </c:pt>
                <c:pt idx="341">
                  <c:v>8.98</c:v>
                </c:pt>
                <c:pt idx="342">
                  <c:v>9.3699999999999992</c:v>
                </c:pt>
                <c:pt idx="343">
                  <c:v>9.56</c:v>
                </c:pt>
                <c:pt idx="344">
                  <c:v>9.4499999999999993</c:v>
                </c:pt>
                <c:pt idx="345">
                  <c:v>9.48</c:v>
                </c:pt>
                <c:pt idx="346">
                  <c:v>9.34</c:v>
                </c:pt>
                <c:pt idx="347">
                  <c:v>9.4700000000000006</c:v>
                </c:pt>
                <c:pt idx="348">
                  <c:v>9.56</c:v>
                </c:pt>
                <c:pt idx="349">
                  <c:v>9.59</c:v>
                </c:pt>
                <c:pt idx="350">
                  <c:v>9.91</c:v>
                </c:pt>
                <c:pt idx="351">
                  <c:v>10.29</c:v>
                </c:pt>
                <c:pt idx="352">
                  <c:v>10.32</c:v>
                </c:pt>
                <c:pt idx="353">
                  <c:v>11.06</c:v>
                </c:pt>
                <c:pt idx="354">
                  <c:v>11.23</c:v>
                </c:pt>
                <c:pt idx="355">
                  <c:v>11.64</c:v>
                </c:pt>
                <c:pt idx="356">
                  <c:v>11.3</c:v>
                </c:pt>
                <c:pt idx="357">
                  <c:v>9.99</c:v>
                </c:pt>
                <c:pt idx="358">
                  <c:v>9.43</c:v>
                </c:pt>
                <c:pt idx="359">
                  <c:v>8.3800000000000008</c:v>
                </c:pt>
                <c:pt idx="360">
                  <c:v>8.35</c:v>
                </c:pt>
                <c:pt idx="361">
                  <c:v>8.5</c:v>
                </c:pt>
                <c:pt idx="362">
                  <c:v>8.58</c:v>
                </c:pt>
                <c:pt idx="363">
                  <c:v>8.27</c:v>
                </c:pt>
                <c:pt idx="364">
                  <c:v>7.97</c:v>
                </c:pt>
                <c:pt idx="365">
                  <c:v>7.53</c:v>
                </c:pt>
                <c:pt idx="366">
                  <c:v>7.88</c:v>
                </c:pt>
                <c:pt idx="367">
                  <c:v>7.9</c:v>
                </c:pt>
                <c:pt idx="368">
                  <c:v>7.92</c:v>
                </c:pt>
                <c:pt idx="369">
                  <c:v>7.99</c:v>
                </c:pt>
                <c:pt idx="370">
                  <c:v>8.0500000000000007</c:v>
                </c:pt>
                <c:pt idx="371">
                  <c:v>8.27</c:v>
                </c:pt>
                <c:pt idx="372">
                  <c:v>8.14</c:v>
                </c:pt>
                <c:pt idx="373">
                  <c:v>7.86</c:v>
                </c:pt>
                <c:pt idx="374">
                  <c:v>7.48</c:v>
                </c:pt>
                <c:pt idx="375">
                  <c:v>6.99</c:v>
                </c:pt>
                <c:pt idx="376">
                  <c:v>6.85</c:v>
                </c:pt>
                <c:pt idx="377">
                  <c:v>6.92</c:v>
                </c:pt>
                <c:pt idx="378">
                  <c:v>6.56</c:v>
                </c:pt>
                <c:pt idx="379">
                  <c:v>6.17</c:v>
                </c:pt>
                <c:pt idx="380">
                  <c:v>5.89</c:v>
                </c:pt>
                <c:pt idx="381">
                  <c:v>5.85</c:v>
                </c:pt>
                <c:pt idx="382">
                  <c:v>6.04</c:v>
                </c:pt>
                <c:pt idx="383">
                  <c:v>6.91</c:v>
                </c:pt>
                <c:pt idx="384">
                  <c:v>6.43</c:v>
                </c:pt>
                <c:pt idx="385">
                  <c:v>6.1</c:v>
                </c:pt>
                <c:pt idx="386">
                  <c:v>6.13</c:v>
                </c:pt>
                <c:pt idx="387">
                  <c:v>6.37</c:v>
                </c:pt>
                <c:pt idx="388">
                  <c:v>6.85</c:v>
                </c:pt>
                <c:pt idx="389">
                  <c:v>6.73</c:v>
                </c:pt>
                <c:pt idx="390">
                  <c:v>6.58</c:v>
                </c:pt>
                <c:pt idx="391">
                  <c:v>6.73</c:v>
                </c:pt>
                <c:pt idx="392">
                  <c:v>7.22</c:v>
                </c:pt>
                <c:pt idx="393">
                  <c:v>7.29</c:v>
                </c:pt>
                <c:pt idx="394">
                  <c:v>6.69</c:v>
                </c:pt>
                <c:pt idx="395">
                  <c:v>6.77</c:v>
                </c:pt>
                <c:pt idx="396">
                  <c:v>6.83</c:v>
                </c:pt>
                <c:pt idx="397">
                  <c:v>6.58</c:v>
                </c:pt>
                <c:pt idx="398">
                  <c:v>6.58</c:v>
                </c:pt>
                <c:pt idx="399">
                  <c:v>6.87</c:v>
                </c:pt>
                <c:pt idx="400">
                  <c:v>7.09</c:v>
                </c:pt>
                <c:pt idx="401">
                  <c:v>7.51</c:v>
                </c:pt>
                <c:pt idx="402">
                  <c:v>7.75</c:v>
                </c:pt>
                <c:pt idx="403">
                  <c:v>8.01</c:v>
                </c:pt>
                <c:pt idx="404">
                  <c:v>8.19</c:v>
                </c:pt>
                <c:pt idx="405">
                  <c:v>8.3000000000000007</c:v>
                </c:pt>
                <c:pt idx="406">
                  <c:v>8.35</c:v>
                </c:pt>
                <c:pt idx="407">
                  <c:v>8.76</c:v>
                </c:pt>
                <c:pt idx="408">
                  <c:v>9.1199999999999992</c:v>
                </c:pt>
                <c:pt idx="409">
                  <c:v>9.36</c:v>
                </c:pt>
                <c:pt idx="410">
                  <c:v>9.85</c:v>
                </c:pt>
                <c:pt idx="411">
                  <c:v>9.84</c:v>
                </c:pt>
                <c:pt idx="412">
                  <c:v>9.81</c:v>
                </c:pt>
                <c:pt idx="413">
                  <c:v>9.5299999999999994</c:v>
                </c:pt>
                <c:pt idx="414">
                  <c:v>9.24</c:v>
                </c:pt>
                <c:pt idx="415">
                  <c:v>8.99</c:v>
                </c:pt>
                <c:pt idx="416">
                  <c:v>9.02</c:v>
                </c:pt>
                <c:pt idx="417">
                  <c:v>8.84</c:v>
                </c:pt>
                <c:pt idx="418">
                  <c:v>8.5500000000000007</c:v>
                </c:pt>
                <c:pt idx="419">
                  <c:v>8.4499999999999993</c:v>
                </c:pt>
                <c:pt idx="420">
                  <c:v>8.23</c:v>
                </c:pt>
                <c:pt idx="421">
                  <c:v>8.24</c:v>
                </c:pt>
                <c:pt idx="422">
                  <c:v>8.2799999999999994</c:v>
                </c:pt>
                <c:pt idx="423">
                  <c:v>8.26</c:v>
                </c:pt>
                <c:pt idx="424">
                  <c:v>8.18</c:v>
                </c:pt>
                <c:pt idx="425">
                  <c:v>8.2899999999999991</c:v>
                </c:pt>
                <c:pt idx="426">
                  <c:v>8.15</c:v>
                </c:pt>
                <c:pt idx="427">
                  <c:v>8.1300000000000008</c:v>
                </c:pt>
                <c:pt idx="428">
                  <c:v>8.1999999999999993</c:v>
                </c:pt>
                <c:pt idx="429">
                  <c:v>8.11</c:v>
                </c:pt>
                <c:pt idx="430">
                  <c:v>7.81</c:v>
                </c:pt>
                <c:pt idx="431">
                  <c:v>7.31</c:v>
                </c:pt>
                <c:pt idx="432">
                  <c:v>6.91</c:v>
                </c:pt>
                <c:pt idx="433">
                  <c:v>6.25</c:v>
                </c:pt>
                <c:pt idx="434">
                  <c:v>6.12</c:v>
                </c:pt>
                <c:pt idx="435">
                  <c:v>5.91</c:v>
                </c:pt>
                <c:pt idx="436">
                  <c:v>5.78</c:v>
                </c:pt>
                <c:pt idx="437">
                  <c:v>5.9</c:v>
                </c:pt>
                <c:pt idx="438">
                  <c:v>5.82</c:v>
                </c:pt>
                <c:pt idx="439">
                  <c:v>5.66</c:v>
                </c:pt>
                <c:pt idx="440">
                  <c:v>5.45</c:v>
                </c:pt>
                <c:pt idx="441">
                  <c:v>5.21</c:v>
                </c:pt>
                <c:pt idx="442">
                  <c:v>4.8099999999999996</c:v>
                </c:pt>
                <c:pt idx="443">
                  <c:v>4.43</c:v>
                </c:pt>
                <c:pt idx="444">
                  <c:v>4.03</c:v>
                </c:pt>
                <c:pt idx="445">
                  <c:v>4.0599999999999996</c:v>
                </c:pt>
                <c:pt idx="446">
                  <c:v>3.98</c:v>
                </c:pt>
                <c:pt idx="447">
                  <c:v>3.73</c:v>
                </c:pt>
                <c:pt idx="448">
                  <c:v>3.82</c:v>
                </c:pt>
                <c:pt idx="449">
                  <c:v>3.76</c:v>
                </c:pt>
                <c:pt idx="450">
                  <c:v>3.25</c:v>
                </c:pt>
                <c:pt idx="451">
                  <c:v>3.3</c:v>
                </c:pt>
                <c:pt idx="452">
                  <c:v>3.22</c:v>
                </c:pt>
                <c:pt idx="453">
                  <c:v>3.1</c:v>
                </c:pt>
                <c:pt idx="454">
                  <c:v>3.09</c:v>
                </c:pt>
                <c:pt idx="455">
                  <c:v>2.92</c:v>
                </c:pt>
                <c:pt idx="456">
                  <c:v>3.02</c:v>
                </c:pt>
                <c:pt idx="457">
                  <c:v>3.03</c:v>
                </c:pt>
                <c:pt idx="458">
                  <c:v>3.07</c:v>
                </c:pt>
                <c:pt idx="459">
                  <c:v>2.96</c:v>
                </c:pt>
                <c:pt idx="460">
                  <c:v>3</c:v>
                </c:pt>
                <c:pt idx="461">
                  <c:v>3.04</c:v>
                </c:pt>
                <c:pt idx="462">
                  <c:v>3.06</c:v>
                </c:pt>
                <c:pt idx="463">
                  <c:v>3.03</c:v>
                </c:pt>
                <c:pt idx="464">
                  <c:v>3.09</c:v>
                </c:pt>
                <c:pt idx="465">
                  <c:v>2.99</c:v>
                </c:pt>
                <c:pt idx="466">
                  <c:v>3.02</c:v>
                </c:pt>
                <c:pt idx="467">
                  <c:v>2.96</c:v>
                </c:pt>
                <c:pt idx="468">
                  <c:v>3.05</c:v>
                </c:pt>
                <c:pt idx="469">
                  <c:v>3.25</c:v>
                </c:pt>
                <c:pt idx="470">
                  <c:v>3.34</c:v>
                </c:pt>
                <c:pt idx="471">
                  <c:v>3.56</c:v>
                </c:pt>
                <c:pt idx="472">
                  <c:v>4.01</c:v>
                </c:pt>
                <c:pt idx="473">
                  <c:v>4.25</c:v>
                </c:pt>
                <c:pt idx="474">
                  <c:v>4.26</c:v>
                </c:pt>
                <c:pt idx="475">
                  <c:v>4.47</c:v>
                </c:pt>
                <c:pt idx="476">
                  <c:v>4.7300000000000004</c:v>
                </c:pt>
                <c:pt idx="477">
                  <c:v>4.76</c:v>
                </c:pt>
                <c:pt idx="478">
                  <c:v>5.29</c:v>
                </c:pt>
                <c:pt idx="479">
                  <c:v>5.45</c:v>
                </c:pt>
                <c:pt idx="480">
                  <c:v>5.53</c:v>
                </c:pt>
                <c:pt idx="481">
                  <c:v>5.92</c:v>
                </c:pt>
                <c:pt idx="482">
                  <c:v>5.98</c:v>
                </c:pt>
                <c:pt idx="483">
                  <c:v>6.05</c:v>
                </c:pt>
                <c:pt idx="484">
                  <c:v>6.01</c:v>
                </c:pt>
                <c:pt idx="485">
                  <c:v>6</c:v>
                </c:pt>
                <c:pt idx="486">
                  <c:v>5.85</c:v>
                </c:pt>
                <c:pt idx="487">
                  <c:v>5.74</c:v>
                </c:pt>
                <c:pt idx="488">
                  <c:v>5.8</c:v>
                </c:pt>
                <c:pt idx="489">
                  <c:v>5.76</c:v>
                </c:pt>
                <c:pt idx="490">
                  <c:v>5.8</c:v>
                </c:pt>
                <c:pt idx="491">
                  <c:v>5.6</c:v>
                </c:pt>
                <c:pt idx="492">
                  <c:v>5.56</c:v>
                </c:pt>
                <c:pt idx="493">
                  <c:v>5.22</c:v>
                </c:pt>
                <c:pt idx="494">
                  <c:v>5.31</c:v>
                </c:pt>
                <c:pt idx="495">
                  <c:v>5.22</c:v>
                </c:pt>
                <c:pt idx="496">
                  <c:v>5.24</c:v>
                </c:pt>
                <c:pt idx="497">
                  <c:v>5.27</c:v>
                </c:pt>
                <c:pt idx="498">
                  <c:v>5.4</c:v>
                </c:pt>
                <c:pt idx="499">
                  <c:v>5.22</c:v>
                </c:pt>
                <c:pt idx="500">
                  <c:v>5.3</c:v>
                </c:pt>
                <c:pt idx="501">
                  <c:v>5.24</c:v>
                </c:pt>
                <c:pt idx="502">
                  <c:v>5.31</c:v>
                </c:pt>
                <c:pt idx="503">
                  <c:v>5.29</c:v>
                </c:pt>
                <c:pt idx="504">
                  <c:v>5.25</c:v>
                </c:pt>
                <c:pt idx="505">
                  <c:v>5.19</c:v>
                </c:pt>
                <c:pt idx="506">
                  <c:v>5.39</c:v>
                </c:pt>
                <c:pt idx="507">
                  <c:v>5.51</c:v>
                </c:pt>
                <c:pt idx="508">
                  <c:v>5.5</c:v>
                </c:pt>
                <c:pt idx="509">
                  <c:v>5.56</c:v>
                </c:pt>
                <c:pt idx="510">
                  <c:v>5.52</c:v>
                </c:pt>
                <c:pt idx="511">
                  <c:v>5.54</c:v>
                </c:pt>
                <c:pt idx="512">
                  <c:v>5.54</c:v>
                </c:pt>
                <c:pt idx="513">
                  <c:v>5.5</c:v>
                </c:pt>
                <c:pt idx="514">
                  <c:v>5.52</c:v>
                </c:pt>
                <c:pt idx="515">
                  <c:v>5.5</c:v>
                </c:pt>
                <c:pt idx="516">
                  <c:v>5.56</c:v>
                </c:pt>
                <c:pt idx="517">
                  <c:v>5.51</c:v>
                </c:pt>
                <c:pt idx="518">
                  <c:v>5.49</c:v>
                </c:pt>
                <c:pt idx="519">
                  <c:v>5.45</c:v>
                </c:pt>
                <c:pt idx="520">
                  <c:v>5.49</c:v>
                </c:pt>
                <c:pt idx="521">
                  <c:v>5.56</c:v>
                </c:pt>
                <c:pt idx="522">
                  <c:v>5.54</c:v>
                </c:pt>
                <c:pt idx="523">
                  <c:v>5.55</c:v>
                </c:pt>
                <c:pt idx="524">
                  <c:v>5.51</c:v>
                </c:pt>
                <c:pt idx="525">
                  <c:v>5.07</c:v>
                </c:pt>
                <c:pt idx="526">
                  <c:v>4.83</c:v>
                </c:pt>
                <c:pt idx="527">
                  <c:v>4.68</c:v>
                </c:pt>
                <c:pt idx="528">
                  <c:v>4.63</c:v>
                </c:pt>
                <c:pt idx="529">
                  <c:v>4.76</c:v>
                </c:pt>
                <c:pt idx="530">
                  <c:v>4.8099999999999996</c:v>
                </c:pt>
                <c:pt idx="531">
                  <c:v>4.74</c:v>
                </c:pt>
                <c:pt idx="532">
                  <c:v>4.74</c:v>
                </c:pt>
                <c:pt idx="533">
                  <c:v>4.76</c:v>
                </c:pt>
                <c:pt idx="534">
                  <c:v>4.99</c:v>
                </c:pt>
                <c:pt idx="535">
                  <c:v>5.07</c:v>
                </c:pt>
                <c:pt idx="536">
                  <c:v>5.22</c:v>
                </c:pt>
                <c:pt idx="537">
                  <c:v>5.2</c:v>
                </c:pt>
                <c:pt idx="538">
                  <c:v>5.42</c:v>
                </c:pt>
                <c:pt idx="539">
                  <c:v>5.3</c:v>
                </c:pt>
                <c:pt idx="540">
                  <c:v>5.45</c:v>
                </c:pt>
                <c:pt idx="541">
                  <c:v>5.73</c:v>
                </c:pt>
                <c:pt idx="542">
                  <c:v>5.85</c:v>
                </c:pt>
                <c:pt idx="543">
                  <c:v>6.02</c:v>
                </c:pt>
                <c:pt idx="544">
                  <c:v>6.27</c:v>
                </c:pt>
                <c:pt idx="545">
                  <c:v>6.53</c:v>
                </c:pt>
                <c:pt idx="546">
                  <c:v>6.54</c:v>
                </c:pt>
                <c:pt idx="547">
                  <c:v>6.5</c:v>
                </c:pt>
                <c:pt idx="548">
                  <c:v>6.52</c:v>
                </c:pt>
                <c:pt idx="549">
                  <c:v>6.51</c:v>
                </c:pt>
                <c:pt idx="550">
                  <c:v>6.51</c:v>
                </c:pt>
                <c:pt idx="551">
                  <c:v>6.4</c:v>
                </c:pt>
                <c:pt idx="552">
                  <c:v>5.98</c:v>
                </c:pt>
                <c:pt idx="553">
                  <c:v>5.49</c:v>
                </c:pt>
                <c:pt idx="554">
                  <c:v>5.31</c:v>
                </c:pt>
                <c:pt idx="555">
                  <c:v>4.8</c:v>
                </c:pt>
                <c:pt idx="556">
                  <c:v>4.21</c:v>
                </c:pt>
                <c:pt idx="557">
                  <c:v>3.97</c:v>
                </c:pt>
                <c:pt idx="558">
                  <c:v>3.77</c:v>
                </c:pt>
                <c:pt idx="559">
                  <c:v>3.65</c:v>
                </c:pt>
                <c:pt idx="560">
                  <c:v>3.07</c:v>
                </c:pt>
                <c:pt idx="561">
                  <c:v>2.4900000000000002</c:v>
                </c:pt>
                <c:pt idx="562">
                  <c:v>2.09</c:v>
                </c:pt>
                <c:pt idx="563">
                  <c:v>1.82</c:v>
                </c:pt>
                <c:pt idx="564">
                  <c:v>1.73</c:v>
                </c:pt>
                <c:pt idx="565">
                  <c:v>1.74</c:v>
                </c:pt>
                <c:pt idx="566">
                  <c:v>1.73</c:v>
                </c:pt>
                <c:pt idx="567">
                  <c:v>1.75</c:v>
                </c:pt>
                <c:pt idx="568">
                  <c:v>1.75</c:v>
                </c:pt>
                <c:pt idx="569">
                  <c:v>1.75</c:v>
                </c:pt>
                <c:pt idx="570">
                  <c:v>1.73</c:v>
                </c:pt>
                <c:pt idx="571">
                  <c:v>1.74</c:v>
                </c:pt>
                <c:pt idx="572">
                  <c:v>1.75</c:v>
                </c:pt>
                <c:pt idx="573">
                  <c:v>1.75</c:v>
                </c:pt>
                <c:pt idx="574">
                  <c:v>1.34</c:v>
                </c:pt>
                <c:pt idx="575">
                  <c:v>1.24</c:v>
                </c:pt>
                <c:pt idx="576">
                  <c:v>1.24</c:v>
                </c:pt>
                <c:pt idx="577">
                  <c:v>1.26</c:v>
                </c:pt>
                <c:pt idx="578">
                  <c:v>1.25</c:v>
                </c:pt>
                <c:pt idx="579">
                  <c:v>1.26</c:v>
                </c:pt>
                <c:pt idx="580">
                  <c:v>1.26</c:v>
                </c:pt>
                <c:pt idx="581">
                  <c:v>1.22</c:v>
                </c:pt>
                <c:pt idx="582">
                  <c:v>1.01</c:v>
                </c:pt>
                <c:pt idx="583">
                  <c:v>1.03</c:v>
                </c:pt>
                <c:pt idx="584">
                  <c:v>1.01</c:v>
                </c:pt>
                <c:pt idx="585">
                  <c:v>1.01</c:v>
                </c:pt>
                <c:pt idx="586">
                  <c:v>1</c:v>
                </c:pt>
                <c:pt idx="587">
                  <c:v>0.98</c:v>
                </c:pt>
                <c:pt idx="588">
                  <c:v>1</c:v>
                </c:pt>
                <c:pt idx="589">
                  <c:v>1.01</c:v>
                </c:pt>
                <c:pt idx="590">
                  <c:v>1</c:v>
                </c:pt>
                <c:pt idx="591">
                  <c:v>1</c:v>
                </c:pt>
                <c:pt idx="592">
                  <c:v>1</c:v>
                </c:pt>
                <c:pt idx="593">
                  <c:v>1.03</c:v>
                </c:pt>
                <c:pt idx="594">
                  <c:v>1.26</c:v>
                </c:pt>
                <c:pt idx="595">
                  <c:v>1.43</c:v>
                </c:pt>
                <c:pt idx="596">
                  <c:v>1.61</c:v>
                </c:pt>
                <c:pt idx="597">
                  <c:v>1.76</c:v>
                </c:pt>
                <c:pt idx="598">
                  <c:v>1.93</c:v>
                </c:pt>
                <c:pt idx="599">
                  <c:v>2.16</c:v>
                </c:pt>
                <c:pt idx="600">
                  <c:v>2.2799999999999998</c:v>
                </c:pt>
                <c:pt idx="601">
                  <c:v>2.5</c:v>
                </c:pt>
                <c:pt idx="602">
                  <c:v>2.63</c:v>
                </c:pt>
                <c:pt idx="603">
                  <c:v>2.79</c:v>
                </c:pt>
                <c:pt idx="604">
                  <c:v>3</c:v>
                </c:pt>
                <c:pt idx="605">
                  <c:v>3.04</c:v>
                </c:pt>
                <c:pt idx="606">
                  <c:v>3.26</c:v>
                </c:pt>
                <c:pt idx="607">
                  <c:v>3.5</c:v>
                </c:pt>
                <c:pt idx="608">
                  <c:v>3.62</c:v>
                </c:pt>
                <c:pt idx="609">
                  <c:v>3.78</c:v>
                </c:pt>
                <c:pt idx="610">
                  <c:v>4</c:v>
                </c:pt>
                <c:pt idx="611">
                  <c:v>4.16</c:v>
                </c:pt>
                <c:pt idx="612">
                  <c:v>4.29</c:v>
                </c:pt>
                <c:pt idx="613">
                  <c:v>4.49</c:v>
                </c:pt>
                <c:pt idx="614">
                  <c:v>4.59</c:v>
                </c:pt>
                <c:pt idx="615">
                  <c:v>4.79</c:v>
                </c:pt>
                <c:pt idx="616">
                  <c:v>4.9400000000000004</c:v>
                </c:pt>
                <c:pt idx="617">
                  <c:v>4.99</c:v>
                </c:pt>
                <c:pt idx="618">
                  <c:v>5.24</c:v>
                </c:pt>
                <c:pt idx="619">
                  <c:v>5.25</c:v>
                </c:pt>
                <c:pt idx="620">
                  <c:v>5.25</c:v>
                </c:pt>
                <c:pt idx="621">
                  <c:v>5.25</c:v>
                </c:pt>
                <c:pt idx="622">
                  <c:v>5.25</c:v>
                </c:pt>
                <c:pt idx="623">
                  <c:v>5.24</c:v>
                </c:pt>
                <c:pt idx="624">
                  <c:v>5.25</c:v>
                </c:pt>
                <c:pt idx="625">
                  <c:v>5.26</c:v>
                </c:pt>
                <c:pt idx="626">
                  <c:v>5.26</c:v>
                </c:pt>
                <c:pt idx="627">
                  <c:v>5.25</c:v>
                </c:pt>
                <c:pt idx="628">
                  <c:v>5.25</c:v>
                </c:pt>
                <c:pt idx="629">
                  <c:v>5.25</c:v>
                </c:pt>
                <c:pt idx="630">
                  <c:v>5.26</c:v>
                </c:pt>
                <c:pt idx="631">
                  <c:v>5.0199999999999996</c:v>
                </c:pt>
                <c:pt idx="632">
                  <c:v>4.9400000000000004</c:v>
                </c:pt>
                <c:pt idx="633">
                  <c:v>4.76</c:v>
                </c:pt>
                <c:pt idx="634">
                  <c:v>4.49</c:v>
                </c:pt>
                <c:pt idx="635">
                  <c:v>4.24</c:v>
                </c:pt>
                <c:pt idx="636">
                  <c:v>3.94</c:v>
                </c:pt>
                <c:pt idx="637">
                  <c:v>2.98</c:v>
                </c:pt>
                <c:pt idx="638">
                  <c:v>2.61</c:v>
                </c:pt>
                <c:pt idx="639">
                  <c:v>2.2799999999999998</c:v>
                </c:pt>
                <c:pt idx="640">
                  <c:v>1.98</c:v>
                </c:pt>
                <c:pt idx="641">
                  <c:v>2</c:v>
                </c:pt>
                <c:pt idx="642">
                  <c:v>2.0099999999999998</c:v>
                </c:pt>
                <c:pt idx="643">
                  <c:v>2</c:v>
                </c:pt>
                <c:pt idx="644">
                  <c:v>1.81</c:v>
                </c:pt>
                <c:pt idx="645">
                  <c:v>0.97</c:v>
                </c:pt>
                <c:pt idx="646">
                  <c:v>0.39</c:v>
                </c:pt>
                <c:pt idx="647">
                  <c:v>0.16</c:v>
                </c:pt>
                <c:pt idx="648">
                  <c:v>0.15</c:v>
                </c:pt>
                <c:pt idx="649">
                  <c:v>0.22</c:v>
                </c:pt>
                <c:pt idx="650">
                  <c:v>0.18</c:v>
                </c:pt>
                <c:pt idx="651">
                  <c:v>0.15</c:v>
                </c:pt>
                <c:pt idx="652">
                  <c:v>0.18</c:v>
                </c:pt>
                <c:pt idx="653">
                  <c:v>0.21</c:v>
                </c:pt>
                <c:pt idx="654">
                  <c:v>0.16</c:v>
                </c:pt>
                <c:pt idx="655">
                  <c:v>0.16</c:v>
                </c:pt>
                <c:pt idx="656">
                  <c:v>0.15</c:v>
                </c:pt>
                <c:pt idx="657">
                  <c:v>0.12</c:v>
                </c:pt>
                <c:pt idx="658">
                  <c:v>0.12</c:v>
                </c:pt>
                <c:pt idx="659">
                  <c:v>0.12</c:v>
                </c:pt>
                <c:pt idx="660">
                  <c:v>0.11</c:v>
                </c:pt>
                <c:pt idx="661">
                  <c:v>0.13</c:v>
                </c:pt>
                <c:pt idx="662">
                  <c:v>0.16</c:v>
                </c:pt>
                <c:pt idx="663">
                  <c:v>0.2</c:v>
                </c:pt>
                <c:pt idx="664">
                  <c:v>0.2</c:v>
                </c:pt>
                <c:pt idx="665">
                  <c:v>0.18</c:v>
                </c:pt>
                <c:pt idx="666">
                  <c:v>0.18</c:v>
                </c:pt>
                <c:pt idx="667">
                  <c:v>0.19</c:v>
                </c:pt>
                <c:pt idx="668">
                  <c:v>0.19</c:v>
                </c:pt>
                <c:pt idx="669">
                  <c:v>0.19</c:v>
                </c:pt>
                <c:pt idx="670">
                  <c:v>0.19</c:v>
                </c:pt>
                <c:pt idx="671">
                  <c:v>0.18</c:v>
                </c:pt>
                <c:pt idx="672">
                  <c:v>0.17</c:v>
                </c:pt>
                <c:pt idx="673">
                  <c:v>0.16</c:v>
                </c:pt>
                <c:pt idx="674">
                  <c:v>0.14000000000000001</c:v>
                </c:pt>
                <c:pt idx="675">
                  <c:v>0.1</c:v>
                </c:pt>
                <c:pt idx="676">
                  <c:v>0.09</c:v>
                </c:pt>
                <c:pt idx="677">
                  <c:v>0.09</c:v>
                </c:pt>
                <c:pt idx="678">
                  <c:v>7.0000000000000007E-2</c:v>
                </c:pt>
                <c:pt idx="679">
                  <c:v>0.1</c:v>
                </c:pt>
                <c:pt idx="680">
                  <c:v>0.08</c:v>
                </c:pt>
                <c:pt idx="681">
                  <c:v>7.0000000000000007E-2</c:v>
                </c:pt>
                <c:pt idx="682">
                  <c:v>0.08</c:v>
                </c:pt>
                <c:pt idx="683">
                  <c:v>7.0000000000000007E-2</c:v>
                </c:pt>
                <c:pt idx="684">
                  <c:v>0.08</c:v>
                </c:pt>
                <c:pt idx="685">
                  <c:v>0.1</c:v>
                </c:pt>
                <c:pt idx="686">
                  <c:v>0.13</c:v>
                </c:pt>
                <c:pt idx="687">
                  <c:v>0.14000000000000001</c:v>
                </c:pt>
                <c:pt idx="688">
                  <c:v>0.16</c:v>
                </c:pt>
                <c:pt idx="689">
                  <c:v>0.16</c:v>
                </c:pt>
                <c:pt idx="690">
                  <c:v>0.16</c:v>
                </c:pt>
                <c:pt idx="691">
                  <c:v>0.13</c:v>
                </c:pt>
                <c:pt idx="692">
                  <c:v>0.14000000000000001</c:v>
                </c:pt>
                <c:pt idx="693">
                  <c:v>0.16</c:v>
                </c:pt>
                <c:pt idx="694">
                  <c:v>0.16</c:v>
                </c:pt>
                <c:pt idx="695">
                  <c:v>0.16</c:v>
                </c:pt>
                <c:pt idx="696">
                  <c:v>0.14000000000000001</c:v>
                </c:pt>
                <c:pt idx="697">
                  <c:v>0.15</c:v>
                </c:pt>
                <c:pt idx="698">
                  <c:v>0.14000000000000001</c:v>
                </c:pt>
                <c:pt idx="699">
                  <c:v>0.15</c:v>
                </c:pt>
                <c:pt idx="700">
                  <c:v>0.11</c:v>
                </c:pt>
                <c:pt idx="701">
                  <c:v>0.09</c:v>
                </c:pt>
                <c:pt idx="702">
                  <c:v>0.09</c:v>
                </c:pt>
                <c:pt idx="703">
                  <c:v>0.08</c:v>
                </c:pt>
                <c:pt idx="704">
                  <c:v>0.08</c:v>
                </c:pt>
                <c:pt idx="705">
                  <c:v>0.09</c:v>
                </c:pt>
                <c:pt idx="706">
                  <c:v>0.08</c:v>
                </c:pt>
                <c:pt idx="707">
                  <c:v>0.09</c:v>
                </c:pt>
                <c:pt idx="708">
                  <c:v>7.0000000000000007E-2</c:v>
                </c:pt>
                <c:pt idx="709">
                  <c:v>7.0000000000000007E-2</c:v>
                </c:pt>
                <c:pt idx="710">
                  <c:v>0.08</c:v>
                </c:pt>
                <c:pt idx="711">
                  <c:v>0.09</c:v>
                </c:pt>
                <c:pt idx="712">
                  <c:v>0.09</c:v>
                </c:pt>
                <c:pt idx="713">
                  <c:v>0.1</c:v>
                </c:pt>
                <c:pt idx="714">
                  <c:v>0.09</c:v>
                </c:pt>
                <c:pt idx="715">
                  <c:v>0.09</c:v>
                </c:pt>
                <c:pt idx="716">
                  <c:v>0.09</c:v>
                </c:pt>
                <c:pt idx="717">
                  <c:v>0.09</c:v>
                </c:pt>
                <c:pt idx="718">
                  <c:v>0.09</c:v>
                </c:pt>
                <c:pt idx="719">
                  <c:v>0.12</c:v>
                </c:pt>
                <c:pt idx="720">
                  <c:v>0.11</c:v>
                </c:pt>
                <c:pt idx="721">
                  <c:v>0.11</c:v>
                </c:pt>
                <c:pt idx="722">
                  <c:v>0.11</c:v>
                </c:pt>
                <c:pt idx="723">
                  <c:v>0.12</c:v>
                </c:pt>
                <c:pt idx="724">
                  <c:v>0.12</c:v>
                </c:pt>
                <c:pt idx="725">
                  <c:v>0.13</c:v>
                </c:pt>
                <c:pt idx="726">
                  <c:v>0.13</c:v>
                </c:pt>
                <c:pt idx="727">
                  <c:v>0.14000000000000001</c:v>
                </c:pt>
                <c:pt idx="728">
                  <c:v>0.14000000000000001</c:v>
                </c:pt>
                <c:pt idx="729">
                  <c:v>0.12</c:v>
                </c:pt>
                <c:pt idx="730">
                  <c:v>0.12</c:v>
                </c:pt>
                <c:pt idx="731">
                  <c:v>0.24</c:v>
                </c:pt>
                <c:pt idx="732">
                  <c:v>0.34</c:v>
                </c:pt>
                <c:pt idx="733">
                  <c:v>0.38</c:v>
                </c:pt>
                <c:pt idx="734">
                  <c:v>0.36</c:v>
                </c:pt>
                <c:pt idx="735">
                  <c:v>0.37</c:v>
                </c:pt>
                <c:pt idx="736">
                  <c:v>0.37</c:v>
                </c:pt>
                <c:pt idx="737">
                  <c:v>0.38</c:v>
                </c:pt>
                <c:pt idx="738">
                  <c:v>0.39</c:v>
                </c:pt>
                <c:pt idx="739">
                  <c:v>0.4</c:v>
                </c:pt>
                <c:pt idx="740">
                  <c:v>0.4</c:v>
                </c:pt>
                <c:pt idx="741">
                  <c:v>0.4</c:v>
                </c:pt>
                <c:pt idx="742">
                  <c:v>0.41</c:v>
                </c:pt>
                <c:pt idx="743">
                  <c:v>0.54</c:v>
                </c:pt>
                <c:pt idx="744">
                  <c:v>0.65</c:v>
                </c:pt>
                <c:pt idx="745">
                  <c:v>0.66</c:v>
                </c:pt>
                <c:pt idx="746">
                  <c:v>0.79</c:v>
                </c:pt>
                <c:pt idx="747">
                  <c:v>0.9</c:v>
                </c:pt>
                <c:pt idx="748">
                  <c:v>0.91</c:v>
                </c:pt>
                <c:pt idx="749">
                  <c:v>1.04</c:v>
                </c:pt>
                <c:pt idx="750">
                  <c:v>1.1499999999999999</c:v>
                </c:pt>
                <c:pt idx="751">
                  <c:v>1.1599999999999999</c:v>
                </c:pt>
                <c:pt idx="752">
                  <c:v>1.1499999999999999</c:v>
                </c:pt>
                <c:pt idx="753">
                  <c:v>1.1499999999999999</c:v>
                </c:pt>
                <c:pt idx="754">
                  <c:v>1.1599999999999999</c:v>
                </c:pt>
                <c:pt idx="755">
                  <c:v>1.3</c:v>
                </c:pt>
                <c:pt idx="756">
                  <c:v>1.41</c:v>
                </c:pt>
                <c:pt idx="757">
                  <c:v>1.42</c:v>
                </c:pt>
                <c:pt idx="758">
                  <c:v>1.51</c:v>
                </c:pt>
                <c:pt idx="759">
                  <c:v>1.69</c:v>
                </c:pt>
                <c:pt idx="760">
                  <c:v>1.7</c:v>
                </c:pt>
                <c:pt idx="761">
                  <c:v>1.82</c:v>
                </c:pt>
                <c:pt idx="762">
                  <c:v>1.91</c:v>
                </c:pt>
                <c:pt idx="763">
                  <c:v>1.91</c:v>
                </c:pt>
                <c:pt idx="764">
                  <c:v>1.95</c:v>
                </c:pt>
                <c:pt idx="765">
                  <c:v>2.19</c:v>
                </c:pt>
                <c:pt idx="766">
                  <c:v>2.2000000000000002</c:v>
                </c:pt>
                <c:pt idx="767">
                  <c:v>2.27</c:v>
                </c:pt>
                <c:pt idx="768">
                  <c:v>2.4</c:v>
                </c:pt>
                <c:pt idx="769">
                  <c:v>2.4</c:v>
                </c:pt>
                <c:pt idx="770">
                  <c:v>2.41</c:v>
                </c:pt>
                <c:pt idx="771">
                  <c:v>2.42</c:v>
                </c:pt>
                <c:pt idx="772">
                  <c:v>2.39</c:v>
                </c:pt>
                <c:pt idx="773">
                  <c:v>2.38</c:v>
                </c:pt>
                <c:pt idx="774">
                  <c:v>2.4</c:v>
                </c:pt>
                <c:pt idx="775">
                  <c:v>2.13</c:v>
                </c:pt>
                <c:pt idx="776">
                  <c:v>2.04</c:v>
                </c:pt>
                <c:pt idx="777">
                  <c:v>1.83</c:v>
                </c:pt>
                <c:pt idx="778">
                  <c:v>1.55</c:v>
                </c:pt>
                <c:pt idx="779">
                  <c:v>1.55</c:v>
                </c:pt>
                <c:pt idx="780">
                  <c:v>1.55</c:v>
                </c:pt>
                <c:pt idx="781">
                  <c:v>1.58</c:v>
                </c:pt>
                <c:pt idx="782">
                  <c:v>0.65</c:v>
                </c:pt>
                <c:pt idx="783">
                  <c:v>0.05</c:v>
                </c:pt>
                <c:pt idx="784">
                  <c:v>0.05</c:v>
                </c:pt>
                <c:pt idx="785">
                  <c:v>0.08</c:v>
                </c:pt>
                <c:pt idx="786">
                  <c:v>0.09</c:v>
                </c:pt>
                <c:pt idx="787">
                  <c:v>0.1</c:v>
                </c:pt>
                <c:pt idx="788">
                  <c:v>0.09</c:v>
                </c:pt>
                <c:pt idx="789">
                  <c:v>0.09</c:v>
                </c:pt>
                <c:pt idx="790">
                  <c:v>0.09</c:v>
                </c:pt>
                <c:pt idx="791">
                  <c:v>0.09</c:v>
                </c:pt>
                <c:pt idx="792">
                  <c:v>0.09</c:v>
                </c:pt>
                <c:pt idx="793">
                  <c:v>0.08</c:v>
                </c:pt>
                <c:pt idx="794">
                  <c:v>7.0000000000000007E-2</c:v>
                </c:pt>
                <c:pt idx="795">
                  <c:v>7.0000000000000007E-2</c:v>
                </c:pt>
                <c:pt idx="796">
                  <c:v>0.06</c:v>
                </c:pt>
                <c:pt idx="797">
                  <c:v>0.08</c:v>
                </c:pt>
                <c:pt idx="798">
                  <c:v>0.1</c:v>
                </c:pt>
                <c:pt idx="799">
                  <c:v>0.09</c:v>
                </c:pt>
                <c:pt idx="800">
                  <c:v>0.08</c:v>
                </c:pt>
                <c:pt idx="801">
                  <c:v>0.08</c:v>
                </c:pt>
                <c:pt idx="802">
                  <c:v>0.08</c:v>
                </c:pt>
                <c:pt idx="803">
                  <c:v>0.08</c:v>
                </c:pt>
                <c:pt idx="804">
                  <c:v>0.08</c:v>
                </c:pt>
                <c:pt idx="805">
                  <c:v>0.08</c:v>
                </c:pt>
                <c:pt idx="806">
                  <c:v>0.2</c:v>
                </c:pt>
                <c:pt idx="807">
                  <c:v>0.33</c:v>
                </c:pt>
                <c:pt idx="808">
                  <c:v>0.77</c:v>
                </c:pt>
                <c:pt idx="809">
                  <c:v>1.21</c:v>
                </c:pt>
                <c:pt idx="810">
                  <c:v>1.68</c:v>
                </c:pt>
                <c:pt idx="811">
                  <c:v>2.33</c:v>
                </c:pt>
                <c:pt idx="812">
                  <c:v>2.56</c:v>
                </c:pt>
                <c:pt idx="813">
                  <c:v>3.08</c:v>
                </c:pt>
                <c:pt idx="814">
                  <c:v>3.78</c:v>
                </c:pt>
                <c:pt idx="815">
                  <c:v>4.0999999999999996</c:v>
                </c:pt>
                <c:pt idx="816">
                  <c:v>4.33</c:v>
                </c:pt>
                <c:pt idx="817">
                  <c:v>4.57</c:v>
                </c:pt>
                <c:pt idx="818">
                  <c:v>4.6500000000000004</c:v>
                </c:pt>
                <c:pt idx="819">
                  <c:v>4.83</c:v>
                </c:pt>
                <c:pt idx="820">
                  <c:v>5.0599999999999996</c:v>
                </c:pt>
                <c:pt idx="821">
                  <c:v>5.08</c:v>
                </c:pt>
                <c:pt idx="822">
                  <c:v>5.12</c:v>
                </c:pt>
                <c:pt idx="823">
                  <c:v>5.33</c:v>
                </c:pt>
                <c:pt idx="824">
                  <c:v>5.33</c:v>
                </c:pt>
                <c:pt idx="825">
                  <c:v>5.33</c:v>
                </c:pt>
                <c:pt idx="826">
                  <c:v>5.33</c:v>
                </c:pt>
                <c:pt idx="827">
                  <c:v>5.33</c:v>
                </c:pt>
                <c:pt idx="828">
                  <c:v>5.33</c:v>
                </c:pt>
                <c:pt idx="829">
                  <c:v>5.33</c:v>
                </c:pt>
                <c:pt idx="830">
                  <c:v>5.33</c:v>
                </c:pt>
                <c:pt idx="831">
                  <c:v>5.33</c:v>
                </c:pt>
                <c:pt idx="832">
                  <c:v>5.33</c:v>
                </c:pt>
                <c:pt idx="833">
                  <c:v>5.33</c:v>
                </c:pt>
                <c:pt idx="834">
                  <c:v>5.33</c:v>
                </c:pt>
                <c:pt idx="835">
                  <c:v>5.33</c:v>
                </c:pt>
                <c:pt idx="836">
                  <c:v>5.13</c:v>
                </c:pt>
                <c:pt idx="837">
                  <c:v>4.83</c:v>
                </c:pt>
                <c:pt idx="838">
                  <c:v>4.6399999999999997</c:v>
                </c:pt>
                <c:pt idx="839">
                  <c:v>4.4800000000000004</c:v>
                </c:pt>
                <c:pt idx="840">
                  <c:v>4.33</c:v>
                </c:pt>
                <c:pt idx="841">
                  <c:v>4.33</c:v>
                </c:pt>
                <c:pt idx="842">
                  <c:v>4.33</c:v>
                </c:pt>
                <c:pt idx="843">
                  <c:v>4.33</c:v>
                </c:pt>
                <c:pt idx="844">
                  <c:v>4.33</c:v>
                </c:pt>
                <c:pt idx="845">
                  <c:v>4.33</c:v>
                </c:pt>
                <c:pt idx="846">
                  <c:v>4.33</c:v>
                </c:pt>
                <c:pt idx="847">
                  <c:v>4.33</c:v>
                </c:pt>
                <c:pt idx="848">
                  <c:v>4.22</c:v>
                </c:pt>
                <c:pt idx="849">
                  <c:v>4.09</c:v>
                </c:pt>
                <c:pt idx="850">
                  <c:v>3.88</c:v>
                </c:pt>
                <c:pt idx="851">
                  <c:v>3.72</c:v>
                </c:pt>
                <c:pt idx="852">
                  <c:v>3.64</c:v>
                </c:pt>
                <c:pt idx="853">
                  <c:v>3.64</c:v>
                </c:pt>
                <c:pt idx="854">
                  <c:v>3.64</c:v>
                </c:pt>
              </c:numCache>
            </c:numRef>
          </c:val>
          <c:smooth val="0"/>
          <c:extLst>
            <c:ext xmlns:c16="http://schemas.microsoft.com/office/drawing/2014/chart" uri="{C3380CC4-5D6E-409C-BE32-E72D297353CC}">
              <c16:uniqueId val="{00000000-446B-4288-9F6F-CC1554DF843F}"/>
            </c:ext>
          </c:extLst>
        </c:ser>
        <c:dLbls>
          <c:showLegendKey val="0"/>
          <c:showVal val="0"/>
          <c:showCatName val="0"/>
          <c:showSerName val="0"/>
          <c:showPercent val="0"/>
          <c:showBubbleSize val="0"/>
        </c:dLbls>
        <c:marker val="1"/>
        <c:smooth val="0"/>
        <c:axId val="1210348896"/>
        <c:axId val="1210346976"/>
      </c:lineChart>
      <c:catAx>
        <c:axId val="1210348896"/>
        <c:scaling>
          <c:orientation val="minMax"/>
        </c:scaling>
        <c:delete val="0"/>
        <c:axPos val="b"/>
        <c:numFmt formatCode="yyyy" sourceLinked="1"/>
        <c:majorTickMark val="out"/>
        <c:minorTickMark val="none"/>
        <c:tickLblPos val="low"/>
        <c:spPr>
          <a:noFill/>
          <a:ln w="9525" cap="flat" cmpd="sng" algn="ctr">
            <a:noFill/>
            <a:round/>
          </a:ln>
          <a:effectLst/>
        </c:spPr>
        <c:txPr>
          <a:bodyPr rot="-27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1210346976"/>
        <c:crossesAt val="1"/>
        <c:auto val="0"/>
        <c:lblAlgn val="ctr"/>
        <c:lblOffset val="200"/>
        <c:tickLblSkip val="5"/>
        <c:tickMarkSkip val="1"/>
        <c:noMultiLvlLbl val="1"/>
      </c:catAx>
      <c:valAx>
        <c:axId val="1210346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dirty="0"/>
                  <a:t>%</a:t>
                </a:r>
                <a:r>
                  <a:rPr lang="en-US" baseline="0" dirty="0"/>
                  <a:t> Percentage</a:t>
                </a:r>
                <a:endParaRPr lang="en-US" dirty="0"/>
              </a:p>
            </c:rich>
          </c:tx>
          <c:layout>
            <c:manualLayout>
              <c:xMode val="edge"/>
              <c:yMode val="edge"/>
              <c:x val="4.8169556840077067E-3"/>
              <c:y val="0.3273935266028099"/>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210348896"/>
        <c:crossesAt val="1"/>
        <c:crossBetween val="between"/>
      </c:valAx>
      <c:valAx>
        <c:axId val="1518280800"/>
        <c:scaling>
          <c:orientation val="minMax"/>
          <c:max val="0.51"/>
          <c:min val="0.5"/>
        </c:scaling>
        <c:delete val="0"/>
        <c:axPos val="r"/>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518290400"/>
        <c:crosses val="max"/>
        <c:crossBetween val="between"/>
      </c:valAx>
      <c:catAx>
        <c:axId val="1518290400"/>
        <c:scaling>
          <c:orientation val="minMax"/>
        </c:scaling>
        <c:delete val="1"/>
        <c:axPos val="b"/>
        <c:numFmt formatCode="yyyy" sourceLinked="1"/>
        <c:majorTickMark val="out"/>
        <c:minorTickMark val="none"/>
        <c:tickLblPos val="nextTo"/>
        <c:crossAx val="1518280800"/>
        <c:crosses val="autoZero"/>
        <c:auto val="1"/>
        <c:lblAlgn val="ctr"/>
        <c:lblOffset val="100"/>
        <c:noMultiLvlLbl val="1"/>
      </c:catAx>
      <c:spPr>
        <a:noFill/>
        <a:ln>
          <a:noFill/>
        </a:ln>
        <a:effectLst/>
      </c:spPr>
    </c:plotArea>
    <c:legend>
      <c:legendPos val="t"/>
      <c:layout>
        <c:manualLayout>
          <c:xMode val="edge"/>
          <c:yMode val="edge"/>
          <c:x val="0.23585929558660659"/>
          <c:y val="0"/>
          <c:w val="0.53550674753083605"/>
          <c:h val="7.853052163866304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261879986125564E-2"/>
          <c:y val="0.12007912966560408"/>
          <c:w val="0.9694762400277489"/>
          <c:h val="0.62983325362606779"/>
        </c:manualLayout>
      </c:layout>
      <c:barChart>
        <c:barDir val="col"/>
        <c:grouping val="clustered"/>
        <c:varyColors val="0"/>
        <c:ser>
          <c:idx val="0"/>
          <c:order val="0"/>
          <c:spPr>
            <a:solidFill>
              <a:schemeClr val="accent3"/>
            </a:solidFill>
            <a:ln>
              <a:noFill/>
            </a:ln>
            <a:effectLst/>
          </c:spPr>
          <c:invertIfNegative val="0"/>
          <c:dLbls>
            <c:dLbl>
              <c:idx val="11"/>
              <c:tx>
                <c:rich>
                  <a:bodyPr rot="0" spcFirstLastPara="1" vertOverflow="ellipsis" vert="horz" wrap="square" lIns="38100" tIns="19050" rIns="38100" bIns="19050" anchor="ctr" anchorCtr="1">
                    <a:spAutoFit/>
                  </a:bodyPr>
                  <a:lstStyle/>
                  <a:p>
                    <a:pPr>
                      <a:defRPr sz="2000" b="0" i="0" u="none" strike="noStrike" kern="1200" baseline="0">
                        <a:solidFill>
                          <a:srgbClr val="44546A"/>
                        </a:solidFill>
                        <a:latin typeface="+mn-lt"/>
                        <a:ea typeface="+mn-ea"/>
                        <a:cs typeface="+mn-cs"/>
                      </a:defRPr>
                    </a:pPr>
                    <a:r>
                      <a:rPr lang="en-US" sz="2000" dirty="0"/>
                      <a:t>8.0%</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44546A"/>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010-46BD-BCE7-6F69145BF939}"/>
                </c:ext>
              </c:extLst>
            </c:dLbl>
            <c:spPr>
              <a:noFill/>
              <a:ln>
                <a:noFill/>
              </a:ln>
              <a:effectLst/>
            </c:spPr>
            <c:txPr>
              <a:bodyPr rot="0" spcFirstLastPara="1" vertOverflow="ellipsis" vert="horz" wrap="square" anchor="ctr" anchorCtr="1"/>
              <a:lstStyle/>
              <a:p>
                <a:pPr>
                  <a:defRPr sz="2000" b="0" i="0" u="none" strike="noStrike" kern="1200" baseline="0">
                    <a:solidFill>
                      <a:srgbClr val="44546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Sheet5!$C$11:$C$25</c:f>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numRef>
          </c:cat>
          <c:val>
            <c:numRef>
              <c:f>Sheet5!$D$11:$D$25</c:f>
              <c:numCache>
                <c:formatCode>0.0%</c:formatCode>
                <c:ptCount val="15"/>
                <c:pt idx="0">
                  <c:v>1.6E-2</c:v>
                </c:pt>
                <c:pt idx="1">
                  <c:v>2.1000000000000001E-2</c:v>
                </c:pt>
                <c:pt idx="2">
                  <c:v>4.1000000000000002E-2</c:v>
                </c:pt>
                <c:pt idx="3">
                  <c:v>4.3999999999999997E-2</c:v>
                </c:pt>
                <c:pt idx="4">
                  <c:v>4.4999999999999998E-2</c:v>
                </c:pt>
                <c:pt idx="5">
                  <c:v>4.7E-2</c:v>
                </c:pt>
                <c:pt idx="6">
                  <c:v>0.05</c:v>
                </c:pt>
                <c:pt idx="7">
                  <c:v>5.6300000000000003E-2</c:v>
                </c:pt>
                <c:pt idx="8">
                  <c:v>5.5E-2</c:v>
                </c:pt>
                <c:pt idx="9">
                  <c:v>1.8000000000000002E-2</c:v>
                </c:pt>
                <c:pt idx="10">
                  <c:v>1.9E-2</c:v>
                </c:pt>
                <c:pt idx="11">
                  <c:v>0.08</c:v>
                </c:pt>
                <c:pt idx="12">
                  <c:v>0.06</c:v>
                </c:pt>
                <c:pt idx="13">
                  <c:v>3.9E-2</c:v>
                </c:pt>
                <c:pt idx="14">
                  <c:v>4.1000000000000002E-2</c:v>
                </c:pt>
              </c:numCache>
            </c:numRef>
          </c:val>
          <c:extLst>
            <c:ext xmlns:c16="http://schemas.microsoft.com/office/drawing/2014/chart" uri="{C3380CC4-5D6E-409C-BE32-E72D297353CC}">
              <c16:uniqueId val="{00000001-F010-46BD-BCE7-6F69145BF939}"/>
            </c:ext>
          </c:extLst>
        </c:ser>
        <c:dLbls>
          <c:showLegendKey val="0"/>
          <c:showVal val="0"/>
          <c:showCatName val="0"/>
          <c:showSerName val="0"/>
          <c:showPercent val="0"/>
          <c:showBubbleSize val="0"/>
        </c:dLbls>
        <c:gapWidth val="100"/>
        <c:overlap val="-27"/>
        <c:axId val="1403985264"/>
        <c:axId val="1398557888"/>
      </c:barChart>
      <c:catAx>
        <c:axId val="14039852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2000" b="0" i="0" u="none" strike="noStrike" kern="1200" baseline="0">
                <a:solidFill>
                  <a:srgbClr val="44546A"/>
                </a:solidFill>
                <a:latin typeface="+mn-lt"/>
                <a:ea typeface="+mn-ea"/>
                <a:cs typeface="+mn-cs"/>
              </a:defRPr>
            </a:pPr>
            <a:endParaRPr lang="en-US"/>
          </a:p>
        </c:txPr>
        <c:crossAx val="1398557888"/>
        <c:crosses val="autoZero"/>
        <c:auto val="0"/>
        <c:lblAlgn val="ctr"/>
        <c:lblOffset val="100"/>
        <c:tickLblSkip val="1"/>
        <c:noMultiLvlLbl val="0"/>
      </c:catAx>
      <c:valAx>
        <c:axId val="1398557888"/>
        <c:scaling>
          <c:orientation val="minMax"/>
          <c:min val="0"/>
        </c:scaling>
        <c:delete val="1"/>
        <c:axPos val="l"/>
        <c:numFmt formatCode="0.0%" sourceLinked="1"/>
        <c:majorTickMark val="none"/>
        <c:minorTickMark val="none"/>
        <c:tickLblPos val="nextTo"/>
        <c:crossAx val="1403985264"/>
        <c:crossesAt val="1"/>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solidFill>
            <a:srgbClr val="44546A"/>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'HVS Forecast'!$E$10</c:f>
              <c:strCache>
                <c:ptCount val="1"/>
                <c:pt idx="0">
                  <c:v>Supply</c:v>
                </c:pt>
              </c:strCache>
            </c:strRef>
          </c:tx>
          <c:spPr>
            <a:solidFill>
              <a:schemeClr val="accent4"/>
            </a:solidFill>
            <a:ln>
              <a:noFill/>
            </a:ln>
            <a:effectLst/>
          </c:spPr>
          <c:invertIfNegative val="0"/>
          <c:dLbls>
            <c:dLbl>
              <c:idx val="0"/>
              <c:tx>
                <c:rich>
                  <a:bodyPr/>
                  <a:lstStyle/>
                  <a:p>
                    <a:fld id="{A3259229-276E-45F0-A125-4964551F0991}" type="CELLREF">
                      <a:rPr lang="en-US" smtClean="0"/>
                      <a:pPr/>
                      <a:t>[CELLREF]</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dlblFTEntry>
                      <c15:txfldGUID>{A3259229-276E-45F0-A125-4964551F0991}</c15:txfldGUID>
                      <c15:f>'HVS Forecast'!$AE$25</c15:f>
                      <c15:dlblFieldTableCache>
                        <c:ptCount val="1"/>
                        <c:pt idx="0">
                          <c:v>1.8%</c:v>
                        </c:pt>
                      </c15:dlblFieldTableCache>
                    </c15:dlblFTEntry>
                  </c15:dlblFieldTable>
                  <c15:showDataLabelsRange val="0"/>
                </c:ext>
                <c:ext xmlns:c16="http://schemas.microsoft.com/office/drawing/2014/chart" uri="{C3380CC4-5D6E-409C-BE32-E72D297353CC}">
                  <c16:uniqueId val="{00000000-18C6-4BE2-89DD-F5CF665DBBB8}"/>
                </c:ext>
              </c:extLst>
            </c:dLbl>
            <c:dLbl>
              <c:idx val="1"/>
              <c:tx>
                <c:rich>
                  <a:bodyPr/>
                  <a:lstStyle/>
                  <a:p>
                    <a:fld id="{857ABD9E-3D0D-408E-9226-361634C02C39}" type="CELLREF">
                      <a:rPr lang="en-US" smtClean="0"/>
                      <a:pPr/>
                      <a:t>[CELLREF]</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dlblFTEntry>
                      <c15:txfldGUID>{857ABD9E-3D0D-408E-9226-361634C02C39}</c15:txfldGUID>
                      <c15:f>'HVS Forecast'!$AE$26</c15:f>
                      <c15:dlblFieldTableCache>
                        <c:ptCount val="1"/>
                        <c:pt idx="0">
                          <c:v>-4.0%</c:v>
                        </c:pt>
                      </c15:dlblFieldTableCache>
                    </c15:dlblFTEntry>
                  </c15:dlblFieldTable>
                  <c15:showDataLabelsRange val="0"/>
                </c:ext>
                <c:ext xmlns:c16="http://schemas.microsoft.com/office/drawing/2014/chart" uri="{C3380CC4-5D6E-409C-BE32-E72D297353CC}">
                  <c16:uniqueId val="{00000001-18C6-4BE2-89DD-F5CF665DBBB8}"/>
                </c:ext>
              </c:extLst>
            </c:dLbl>
            <c:dLbl>
              <c:idx val="2"/>
              <c:tx>
                <c:rich>
                  <a:bodyPr/>
                  <a:lstStyle/>
                  <a:p>
                    <a:fld id="{25A07955-03DD-4D28-AC0B-642A22EFA9FE}" type="CELLREF">
                      <a:rPr lang="en-US" smtClean="0"/>
                      <a:pPr/>
                      <a:t>[CELLREF]</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dlblFTEntry>
                      <c15:txfldGUID>{25A07955-03DD-4D28-AC0B-642A22EFA9FE}</c15:txfldGUID>
                      <c15:f>'HVS Forecast'!$AE$27</c15:f>
                      <c15:dlblFieldTableCache>
                        <c:ptCount val="1"/>
                        <c:pt idx="0">
                          <c:v>4.9%</c:v>
                        </c:pt>
                      </c15:dlblFieldTableCache>
                    </c15:dlblFTEntry>
                  </c15:dlblFieldTable>
                  <c15:showDataLabelsRange val="0"/>
                </c:ext>
                <c:ext xmlns:c16="http://schemas.microsoft.com/office/drawing/2014/chart" uri="{C3380CC4-5D6E-409C-BE32-E72D297353CC}">
                  <c16:uniqueId val="{00000002-18C6-4BE2-89DD-F5CF665DBBB8}"/>
                </c:ext>
              </c:extLst>
            </c:dLbl>
            <c:dLbl>
              <c:idx val="3"/>
              <c:tx>
                <c:rich>
                  <a:bodyPr/>
                  <a:lstStyle/>
                  <a:p>
                    <a:fld id="{D4AD0031-B0E7-467F-9031-733078DADD98}" type="CELLREF">
                      <a:rPr lang="en-US" smtClean="0"/>
                      <a:pPr/>
                      <a:t>[CELLREF]</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dlblFTEntry>
                      <c15:txfldGUID>{D4AD0031-B0E7-467F-9031-733078DADD98}</c15:txfldGUID>
                      <c15:f>'HVS Forecast'!$AE$28</c15:f>
                      <c15:dlblFieldTableCache>
                        <c:ptCount val="1"/>
                        <c:pt idx="0">
                          <c:v>1.7%</c:v>
                        </c:pt>
                      </c15:dlblFieldTableCache>
                    </c15:dlblFTEntry>
                  </c15:dlblFieldTable>
                  <c15:showDataLabelsRange val="0"/>
                </c:ext>
                <c:ext xmlns:c16="http://schemas.microsoft.com/office/drawing/2014/chart" uri="{C3380CC4-5D6E-409C-BE32-E72D297353CC}">
                  <c16:uniqueId val="{00000003-18C6-4BE2-89DD-F5CF665DBBB8}"/>
                </c:ext>
              </c:extLst>
            </c:dLbl>
            <c:dLbl>
              <c:idx val="4"/>
              <c:tx>
                <c:rich>
                  <a:bodyPr/>
                  <a:lstStyle/>
                  <a:p>
                    <a:fld id="{E0CF9A50-56DC-4622-BF85-9D08BED27D25}" type="CELLREF">
                      <a:rPr lang="en-US" smtClean="0"/>
                      <a:pPr/>
                      <a:t>[CELLREF]</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dlblFTEntry>
                      <c15:txfldGUID>{E0CF9A50-56DC-4622-BF85-9D08BED27D25}</c15:txfldGUID>
                      <c15:f>'HVS Forecast'!$AE$29</c15:f>
                      <c15:dlblFieldTableCache>
                        <c:ptCount val="1"/>
                        <c:pt idx="0">
                          <c:v>0.2%</c:v>
                        </c:pt>
                      </c15:dlblFieldTableCache>
                    </c15:dlblFTEntry>
                  </c15:dlblFieldTable>
                  <c15:showDataLabelsRange val="0"/>
                </c:ext>
                <c:ext xmlns:c16="http://schemas.microsoft.com/office/drawing/2014/chart" uri="{C3380CC4-5D6E-409C-BE32-E72D297353CC}">
                  <c16:uniqueId val="{00000004-18C6-4BE2-89DD-F5CF665DBBB8}"/>
                </c:ext>
              </c:extLst>
            </c:dLbl>
            <c:dLbl>
              <c:idx val="5"/>
              <c:tx>
                <c:rich>
                  <a:bodyPr/>
                  <a:lstStyle/>
                  <a:p>
                    <a:fld id="{77AAAD35-DE49-49DA-A5A1-9261A4B6A01D}" type="CELLREF">
                      <a:rPr lang="en-US" smtClean="0"/>
                      <a:pPr/>
                      <a:t>[CELLREF]</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dlblFTEntry>
                      <c15:txfldGUID>{77AAAD35-DE49-49DA-A5A1-9261A4B6A01D}</c15:txfldGUID>
                      <c15:f>'HVS Forecast'!$AE$30</c15:f>
                      <c15:dlblFieldTableCache>
                        <c:ptCount val="1"/>
                        <c:pt idx="0">
                          <c:v>0.6%</c:v>
                        </c:pt>
                      </c15:dlblFieldTableCache>
                    </c15:dlblFTEntry>
                  </c15:dlblFieldTable>
                  <c15:showDataLabelsRange val="0"/>
                </c:ext>
                <c:ext xmlns:c16="http://schemas.microsoft.com/office/drawing/2014/chart" uri="{C3380CC4-5D6E-409C-BE32-E72D297353CC}">
                  <c16:uniqueId val="{00000005-18C6-4BE2-89DD-F5CF665DBBB8}"/>
                </c:ext>
              </c:extLst>
            </c:dLbl>
            <c:dLbl>
              <c:idx val="6"/>
              <c:tx>
                <c:rich>
                  <a:bodyPr/>
                  <a:lstStyle/>
                  <a:p>
                    <a:fld id="{B319833B-66EC-4A72-8A2A-F83C7D5E1D17}" type="CELLREF">
                      <a:rPr lang="en-US" smtClean="0"/>
                      <a:pPr/>
                      <a:t>[CELLREF]</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dlblFTEntry>
                      <c15:txfldGUID>{B319833B-66EC-4A72-8A2A-F83C7D5E1D17}</c15:txfldGUID>
                      <c15:f>'HVS Forecast'!$AE$31</c15:f>
                      <c15:dlblFieldTableCache>
                        <c:ptCount val="1"/>
                        <c:pt idx="0">
                          <c:v>0.7%</c:v>
                        </c:pt>
                      </c15:dlblFieldTableCache>
                    </c15:dlblFTEntry>
                  </c15:dlblFieldTable>
                  <c15:showDataLabelsRange val="0"/>
                </c:ext>
                <c:ext xmlns:c16="http://schemas.microsoft.com/office/drawing/2014/chart" uri="{C3380CC4-5D6E-409C-BE32-E72D297353CC}">
                  <c16:uniqueId val="{00000006-18C6-4BE2-89DD-F5CF665DBBB8}"/>
                </c:ext>
              </c:extLst>
            </c:dLbl>
            <c:dLbl>
              <c:idx val="7"/>
              <c:tx>
                <c:rich>
                  <a:bodyPr/>
                  <a:lstStyle/>
                  <a:p>
                    <a:fld id="{93E34116-559D-4B55-B38C-ADE2AD96E688}" type="CELLREF">
                      <a:rPr lang="en-US" smtClean="0"/>
                      <a:pPr/>
                      <a:t>[CELLREF]</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dlblFTEntry>
                      <c15:txfldGUID>{93E34116-559D-4B55-B38C-ADE2AD96E688}</c15:txfldGUID>
                      <c15:f>'HVS Forecast'!$AE$32</c15:f>
                      <c15:dlblFieldTableCache>
                        <c:ptCount val="1"/>
                        <c:pt idx="0">
                          <c:v>0.8%</c:v>
                        </c:pt>
                      </c15:dlblFieldTableCache>
                    </c15:dlblFTEntry>
                  </c15:dlblFieldTable>
                  <c15:showDataLabelsRange val="0"/>
                </c:ext>
                <c:ext xmlns:c16="http://schemas.microsoft.com/office/drawing/2014/chart" uri="{C3380CC4-5D6E-409C-BE32-E72D297353CC}">
                  <c16:uniqueId val="{00000007-18C6-4BE2-89DD-F5CF665DBBB8}"/>
                </c:ext>
              </c:extLst>
            </c:dLbl>
            <c:dLbl>
              <c:idx val="8"/>
              <c:tx>
                <c:rich>
                  <a:bodyPr/>
                  <a:lstStyle/>
                  <a:p>
                    <a:fld id="{7BBE7D6C-0901-4DB1-B7EB-15B5603D026E}" type="CELLREF">
                      <a:rPr lang="en-US" smtClean="0"/>
                      <a:pPr/>
                      <a:t>[CELLREF]</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dlblFTEntry>
                      <c15:txfldGUID>{7BBE7D6C-0901-4DB1-B7EB-15B5603D026E}</c15:txfldGUID>
                      <c15:f>'HVS Forecast'!$AE$33</c15:f>
                      <c15:dlblFieldTableCache>
                        <c:ptCount val="1"/>
                        <c:pt idx="0">
                          <c:v>1.1%</c:v>
                        </c:pt>
                      </c15:dlblFieldTableCache>
                    </c15:dlblFTEntry>
                  </c15:dlblFieldTable>
                  <c15:showDataLabelsRange val="0"/>
                </c:ext>
                <c:ext xmlns:c16="http://schemas.microsoft.com/office/drawing/2014/chart" uri="{C3380CC4-5D6E-409C-BE32-E72D297353CC}">
                  <c16:uniqueId val="{00000008-18C6-4BE2-89DD-F5CF665DBBB8}"/>
                </c:ext>
              </c:extLst>
            </c:dLbl>
            <c:dLbl>
              <c:idx val="9"/>
              <c:tx>
                <c:rich>
                  <a:bodyPr/>
                  <a:lstStyle/>
                  <a:p>
                    <a:fld id="{A5AE08AE-24E4-435D-A478-8E6DC80A9176}" type="CELLREF">
                      <a:rPr lang="en-US" smtClean="0"/>
                      <a:pPr/>
                      <a:t>[CELLREF]</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dlblFTEntry>
                      <c15:txfldGUID>{A5AE08AE-24E4-435D-A478-8E6DC80A9176}</c15:txfldGUID>
                      <c15:f>'HVS Forecast'!$AE$34</c15:f>
                      <c15:dlblFieldTableCache>
                        <c:ptCount val="1"/>
                        <c:pt idx="0">
                          <c:v>1.3%</c:v>
                        </c:pt>
                      </c15:dlblFieldTableCache>
                    </c15:dlblFTEntry>
                  </c15:dlblFieldTable>
                  <c15:showDataLabelsRange val="0"/>
                </c:ext>
                <c:ext xmlns:c16="http://schemas.microsoft.com/office/drawing/2014/chart" uri="{C3380CC4-5D6E-409C-BE32-E72D297353CC}">
                  <c16:uniqueId val="{00000000-F856-4F90-A0CF-626B261B209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'HVS Forecast'!$AB$25:$AB$34</c:f>
              <c:strCache>
                <c:ptCount val="10"/>
                <c:pt idx="0">
                  <c:v>2019</c:v>
                </c:pt>
                <c:pt idx="1">
                  <c:v>2020</c:v>
                </c:pt>
                <c:pt idx="2">
                  <c:v>2021</c:v>
                </c:pt>
                <c:pt idx="3">
                  <c:v>2022</c:v>
                </c:pt>
                <c:pt idx="4">
                  <c:v>2023</c:v>
                </c:pt>
                <c:pt idx="5">
                  <c:v>2024</c:v>
                </c:pt>
                <c:pt idx="6">
                  <c:v>2025</c:v>
                </c:pt>
                <c:pt idx="7">
                  <c:v>2026f</c:v>
                </c:pt>
                <c:pt idx="8">
                  <c:v>2027f</c:v>
                </c:pt>
                <c:pt idx="9">
                  <c:v>2028f</c:v>
                </c:pt>
              </c:strCache>
            </c:strRef>
          </c:cat>
          <c:val>
            <c:numRef>
              <c:f>'HVS Forecast'!$AD$25:$AD$34</c:f>
              <c:numCache>
                <c:formatCode>#,##0_);\(#,##0\)</c:formatCode>
                <c:ptCount val="10"/>
                <c:pt idx="0">
                  <c:v>94912.328767123283</c:v>
                </c:pt>
                <c:pt idx="1">
                  <c:v>-217734.24657534246</c:v>
                </c:pt>
                <c:pt idx="2">
                  <c:v>255046.57534246575</c:v>
                </c:pt>
                <c:pt idx="3">
                  <c:v>93260.273972602736</c:v>
                </c:pt>
                <c:pt idx="4">
                  <c:v>12706.849315068494</c:v>
                </c:pt>
                <c:pt idx="5">
                  <c:v>34424.657534246573</c:v>
                </c:pt>
                <c:pt idx="6">
                  <c:v>41301.369863013701</c:v>
                </c:pt>
                <c:pt idx="7">
                  <c:v>45416.438356164384</c:v>
                </c:pt>
                <c:pt idx="8">
                  <c:v>62945.205479452052</c:v>
                </c:pt>
                <c:pt idx="9">
                  <c:v>72317.808219178085</c:v>
                </c:pt>
              </c:numCache>
            </c:numRef>
          </c:val>
          <c:extLst>
            <c:ext xmlns:c16="http://schemas.microsoft.com/office/drawing/2014/chart" uri="{C3380CC4-5D6E-409C-BE32-E72D297353CC}">
              <c16:uniqueId val="{00000009-18C6-4BE2-89DD-F5CF665DBBB8}"/>
            </c:ext>
          </c:extLst>
        </c:ser>
        <c:dLbls>
          <c:dLblPos val="outEnd"/>
          <c:showLegendKey val="0"/>
          <c:showVal val="1"/>
          <c:showCatName val="0"/>
          <c:showSerName val="0"/>
          <c:showPercent val="0"/>
          <c:showBubbleSize val="0"/>
        </c:dLbls>
        <c:gapWidth val="50"/>
        <c:overlap val="-27"/>
        <c:axId val="1747634639"/>
        <c:axId val="1747635119"/>
      </c:barChart>
      <c:catAx>
        <c:axId val="174763463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2000" b="0" i="0" u="none" strike="noStrike" kern="1200" baseline="0">
                <a:solidFill>
                  <a:schemeClr val="tx1"/>
                </a:solidFill>
                <a:latin typeface="+mn-lt"/>
                <a:ea typeface="+mn-ea"/>
                <a:cs typeface="+mn-cs"/>
              </a:defRPr>
            </a:pPr>
            <a:endParaRPr lang="en-US"/>
          </a:p>
        </c:txPr>
        <c:crossAx val="1747635119"/>
        <c:crosses val="autoZero"/>
        <c:auto val="1"/>
        <c:lblAlgn val="ctr"/>
        <c:lblOffset val="100"/>
        <c:noMultiLvlLbl val="0"/>
      </c:catAx>
      <c:valAx>
        <c:axId val="1747635119"/>
        <c:scaling>
          <c:orientation val="minMax"/>
        </c:scaling>
        <c:delete val="0"/>
        <c:axPos val="l"/>
        <c:majorGridlines>
          <c:spPr>
            <a:ln w="9525" cap="flat" cmpd="sng" algn="ctr">
              <a:solidFill>
                <a:schemeClr val="tx1">
                  <a:lumMod val="15000"/>
                  <a:lumOff val="85000"/>
                </a:schemeClr>
              </a:solidFill>
              <a:round/>
            </a:ln>
            <a:effectLst/>
          </c:spPr>
        </c:majorGridlines>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74763463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706345238459633E-2"/>
          <c:y val="9.4266292192507095E-2"/>
          <c:w val="0.90116787136652654"/>
          <c:h val="0.72483648411437596"/>
        </c:manualLayout>
      </c:layout>
      <c:barChart>
        <c:barDir val="col"/>
        <c:grouping val="clustered"/>
        <c:varyColors val="0"/>
        <c:ser>
          <c:idx val="1"/>
          <c:order val="1"/>
          <c:tx>
            <c:strRef>
              <c:f>Sheet1!$C$1</c:f>
              <c:strCache>
                <c:ptCount val="1"/>
                <c:pt idx="0">
                  <c:v>Forecast</c:v>
                </c:pt>
              </c:strCache>
            </c:strRef>
          </c:tx>
          <c:spPr>
            <a:solidFill>
              <a:schemeClr val="accent3">
                <a:alpha val="17000"/>
              </a:schemeClr>
            </a:solidFill>
            <a:ln>
              <a:solidFill>
                <a:schemeClr val="bg1">
                  <a:alpha val="17000"/>
                </a:schemeClr>
              </a:solidFill>
            </a:ln>
            <a:effectLst/>
          </c:spPr>
          <c:invertIfNegative val="0"/>
          <c:dPt>
            <c:idx val="6"/>
            <c:invertIfNegative val="0"/>
            <c:bubble3D val="0"/>
            <c:spPr>
              <a:noFill/>
              <a:ln>
                <a:solidFill>
                  <a:schemeClr val="bg1">
                    <a:alpha val="17000"/>
                  </a:schemeClr>
                </a:solidFill>
              </a:ln>
              <a:effectLst/>
            </c:spPr>
            <c:extLst>
              <c:ext xmlns:c16="http://schemas.microsoft.com/office/drawing/2014/chart" uri="{C3380CC4-5D6E-409C-BE32-E72D297353CC}">
                <c16:uniqueId val="{00000001-5409-44AD-B921-B8B847207AB6}"/>
              </c:ext>
            </c:extLst>
          </c:dPt>
          <c:dLbls>
            <c:delete val="1"/>
          </c:dLbls>
          <c:cat>
            <c:strRef>
              <c:f>Sheet1!$A$5:$A$14</c:f>
              <c:strCache>
                <c:ptCount val="10"/>
                <c:pt idx="0">
                  <c:v>2018</c:v>
                </c:pt>
                <c:pt idx="1">
                  <c:v>2019</c:v>
                </c:pt>
                <c:pt idx="2">
                  <c:v>2020</c:v>
                </c:pt>
                <c:pt idx="3">
                  <c:v>2021</c:v>
                </c:pt>
                <c:pt idx="4">
                  <c:v>2022</c:v>
                </c:pt>
                <c:pt idx="5">
                  <c:v>2023</c:v>
                </c:pt>
                <c:pt idx="6">
                  <c:v>2024</c:v>
                </c:pt>
                <c:pt idx="7">
                  <c:v>2025</c:v>
                </c:pt>
                <c:pt idx="8">
                  <c:v>2026 f</c:v>
                </c:pt>
                <c:pt idx="9">
                  <c:v>2027 f</c:v>
                </c:pt>
              </c:strCache>
            </c:strRef>
          </c:cat>
          <c:val>
            <c:numRef>
              <c:f>Sheet1!$C$5:$C$15</c:f>
              <c:numCache>
                <c:formatCode>General</c:formatCode>
                <c:ptCount val="11"/>
                <c:pt idx="0">
                  <c:v>0</c:v>
                </c:pt>
                <c:pt idx="1">
                  <c:v>0</c:v>
                </c:pt>
                <c:pt idx="2">
                  <c:v>0</c:v>
                </c:pt>
                <c:pt idx="3">
                  <c:v>0</c:v>
                </c:pt>
                <c:pt idx="4">
                  <c:v>0</c:v>
                </c:pt>
                <c:pt idx="5">
                  <c:v>0</c:v>
                </c:pt>
                <c:pt idx="6">
                  <c:v>0</c:v>
                </c:pt>
                <c:pt idx="7">
                  <c:v>0</c:v>
                </c:pt>
                <c:pt idx="8">
                  <c:v>1</c:v>
                </c:pt>
                <c:pt idx="9">
                  <c:v>1</c:v>
                </c:pt>
                <c:pt idx="10">
                  <c:v>1</c:v>
                </c:pt>
              </c:numCache>
            </c:numRef>
          </c:val>
          <c:extLst>
            <c:ext xmlns:c16="http://schemas.microsoft.com/office/drawing/2014/chart" uri="{C3380CC4-5D6E-409C-BE32-E72D297353CC}">
              <c16:uniqueId val="{00000000-A112-44E2-A100-0906E2ECEB3C}"/>
            </c:ext>
          </c:extLst>
        </c:ser>
        <c:dLbls>
          <c:dLblPos val="ctr"/>
          <c:showLegendKey val="0"/>
          <c:showVal val="1"/>
          <c:showCatName val="0"/>
          <c:showSerName val="0"/>
          <c:showPercent val="0"/>
          <c:showBubbleSize val="0"/>
        </c:dLbls>
        <c:gapWidth val="0"/>
        <c:axId val="1080468032"/>
        <c:axId val="1080470912"/>
      </c:barChart>
      <c:lineChart>
        <c:grouping val="standard"/>
        <c:varyColors val="0"/>
        <c:ser>
          <c:idx val="0"/>
          <c:order val="0"/>
          <c:tx>
            <c:strRef>
              <c:f>Sheet1!$B$1</c:f>
              <c:strCache>
                <c:ptCount val="1"/>
                <c:pt idx="0">
                  <c:v>ADR</c:v>
                </c:pt>
              </c:strCache>
            </c:strRef>
          </c:tx>
          <c:spPr>
            <a:ln w="28575" cap="rnd">
              <a:solidFill>
                <a:schemeClr val="accent5"/>
              </a:solidFill>
              <a:prstDash val="sysDot"/>
              <a:round/>
            </a:ln>
            <a:effectLst/>
          </c:spPr>
          <c:marker>
            <c:symbol val="circle"/>
            <c:size val="60"/>
            <c:spPr>
              <a:gradFill>
                <a:gsLst>
                  <a:gs pos="28000">
                    <a:schemeClr val="accent5"/>
                  </a:gs>
                  <a:gs pos="0">
                    <a:schemeClr val="accent5">
                      <a:lumMod val="20000"/>
                      <a:lumOff val="80000"/>
                    </a:schemeClr>
                  </a:gs>
                </a:gsLst>
                <a:lin ang="2700000" scaled="1"/>
              </a:gradFill>
              <a:ln w="9525">
                <a:noFill/>
              </a:ln>
              <a:effectLst/>
            </c:spPr>
          </c:marker>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Sheet1!$A$5:$A$15</c:f>
              <c:strCache>
                <c:ptCount val="11"/>
                <c:pt idx="0">
                  <c:v>2018</c:v>
                </c:pt>
                <c:pt idx="1">
                  <c:v>2019</c:v>
                </c:pt>
                <c:pt idx="2">
                  <c:v>2020</c:v>
                </c:pt>
                <c:pt idx="3">
                  <c:v>2021</c:v>
                </c:pt>
                <c:pt idx="4">
                  <c:v>2022</c:v>
                </c:pt>
                <c:pt idx="5">
                  <c:v>2023</c:v>
                </c:pt>
                <c:pt idx="6">
                  <c:v>2024</c:v>
                </c:pt>
                <c:pt idx="7">
                  <c:v>2025</c:v>
                </c:pt>
                <c:pt idx="8">
                  <c:v>2026 f</c:v>
                </c:pt>
                <c:pt idx="9">
                  <c:v>2027 f</c:v>
                </c:pt>
                <c:pt idx="10">
                  <c:v>2028 f</c:v>
                </c:pt>
              </c:strCache>
            </c:strRef>
          </c:cat>
          <c:val>
            <c:numRef>
              <c:f>Sheet1!$B$5:$B$15</c:f>
              <c:numCache>
                <c:formatCode>0</c:formatCode>
                <c:ptCount val="11"/>
                <c:pt idx="0">
                  <c:v>129.97</c:v>
                </c:pt>
                <c:pt idx="1">
                  <c:v>131.22999999999999</c:v>
                </c:pt>
                <c:pt idx="2">
                  <c:v>103.3</c:v>
                </c:pt>
                <c:pt idx="3">
                  <c:v>124.96</c:v>
                </c:pt>
                <c:pt idx="4">
                  <c:v>148.83000000000001</c:v>
                </c:pt>
                <c:pt idx="5">
                  <c:v>156</c:v>
                </c:pt>
                <c:pt idx="6">
                  <c:v>158.66999999999999</c:v>
                </c:pt>
                <c:pt idx="7">
                  <c:v>160.54</c:v>
                </c:pt>
                <c:pt idx="8">
                  <c:v>162.94</c:v>
                </c:pt>
                <c:pt idx="9">
                  <c:v>167.83</c:v>
                </c:pt>
                <c:pt idx="10">
                  <c:v>173.71</c:v>
                </c:pt>
              </c:numCache>
            </c:numRef>
          </c:val>
          <c:smooth val="0"/>
          <c:extLst>
            <c:ext xmlns:c16="http://schemas.microsoft.com/office/drawing/2014/chart" uri="{C3380CC4-5D6E-409C-BE32-E72D297353CC}">
              <c16:uniqueId val="{00000002-0130-4B1F-86A4-B8AC649D563F}"/>
            </c:ext>
          </c:extLst>
        </c:ser>
        <c:dLbls>
          <c:dLblPos val="ctr"/>
          <c:showLegendKey val="0"/>
          <c:showVal val="1"/>
          <c:showCatName val="0"/>
          <c:showSerName val="0"/>
          <c:showPercent val="0"/>
          <c:showBubbleSize val="0"/>
        </c:dLbls>
        <c:marker val="1"/>
        <c:smooth val="0"/>
        <c:axId val="746963039"/>
        <c:axId val="817358016"/>
      </c:lineChart>
      <c:catAx>
        <c:axId val="746963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817358016"/>
        <c:crosses val="autoZero"/>
        <c:auto val="1"/>
        <c:lblAlgn val="ctr"/>
        <c:lblOffset val="100"/>
        <c:noMultiLvlLbl val="0"/>
      </c:catAx>
      <c:valAx>
        <c:axId val="817358016"/>
        <c:scaling>
          <c:orientation val="minMax"/>
          <c:max val="200"/>
          <c:min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tx1"/>
                    </a:solidFill>
                    <a:latin typeface="+mn-lt"/>
                    <a:ea typeface="+mn-ea"/>
                    <a:cs typeface="+mn-cs"/>
                  </a:defRPr>
                </a:pPr>
                <a:r>
                  <a:rPr lang="en-US" sz="2400" b="1" dirty="0"/>
                  <a:t>ADR</a:t>
                </a:r>
              </a:p>
            </c:rich>
          </c:tx>
          <c:layout>
            <c:manualLayout>
              <c:xMode val="edge"/>
              <c:yMode val="edge"/>
              <c:x val="1.3575040970484247E-2"/>
              <c:y val="0.44622686303076542"/>
            </c:manualLayout>
          </c:layout>
          <c:overlay val="0"/>
          <c:spPr>
            <a:noFill/>
            <a:ln>
              <a:noFill/>
            </a:ln>
            <a:effectLst/>
          </c:spPr>
          <c:txPr>
            <a:bodyPr rot="-54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title>
        <c:numFmt formatCode="&quot;$&quot;#,##0.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FFFFFF"/>
                </a:solidFill>
                <a:latin typeface="+mn-lt"/>
                <a:ea typeface="+mn-ea"/>
                <a:cs typeface="+mn-cs"/>
              </a:defRPr>
            </a:pPr>
            <a:endParaRPr lang="en-US"/>
          </a:p>
        </c:txPr>
        <c:crossAx val="746963039"/>
        <c:crosses val="autoZero"/>
        <c:crossBetween val="between"/>
        <c:majorUnit val="20"/>
        <c:minorUnit val="20"/>
      </c:valAx>
      <c:valAx>
        <c:axId val="1080470912"/>
        <c:scaling>
          <c:orientation val="minMax"/>
          <c:max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080468032"/>
        <c:crosses val="max"/>
        <c:crossBetween val="between"/>
      </c:valAx>
      <c:catAx>
        <c:axId val="1080468032"/>
        <c:scaling>
          <c:orientation val="minMax"/>
        </c:scaling>
        <c:delete val="1"/>
        <c:axPos val="b"/>
        <c:numFmt formatCode="General" sourceLinked="1"/>
        <c:majorTickMark val="out"/>
        <c:minorTickMark val="none"/>
        <c:tickLblPos val="nextTo"/>
        <c:crossAx val="108047091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2025</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Total U.S. </c:v>
                </c:pt>
                <c:pt idx="1">
                  <c:v>Luxury</c:v>
                </c:pt>
                <c:pt idx="2">
                  <c:v>Upper Upscale</c:v>
                </c:pt>
                <c:pt idx="3">
                  <c:v>Upscale</c:v>
                </c:pt>
                <c:pt idx="4">
                  <c:v>Upper Midscale</c:v>
                </c:pt>
                <c:pt idx="5">
                  <c:v>Midscale</c:v>
                </c:pt>
                <c:pt idx="6">
                  <c:v>Economy</c:v>
                </c:pt>
                <c:pt idx="7">
                  <c:v>Independents</c:v>
                </c:pt>
              </c:strCache>
            </c:strRef>
          </c:cat>
          <c:val>
            <c:numRef>
              <c:f>Sheet1!$B$2:$B$9</c:f>
              <c:numCache>
                <c:formatCode>0%</c:formatCode>
                <c:ptCount val="8"/>
                <c:pt idx="0">
                  <c:v>-3.0000000000000001E-3</c:v>
                </c:pt>
                <c:pt idx="1">
                  <c:v>5.0999999999999997E-2</c:v>
                </c:pt>
                <c:pt idx="2">
                  <c:v>6.0000000000000001E-3</c:v>
                </c:pt>
                <c:pt idx="3">
                  <c:v>-1.2E-2</c:v>
                </c:pt>
                <c:pt idx="4">
                  <c:v>-1.4999999999999999E-2</c:v>
                </c:pt>
                <c:pt idx="5">
                  <c:v>-1.7000000000000001E-2</c:v>
                </c:pt>
                <c:pt idx="6">
                  <c:v>-3.5999999999999997E-2</c:v>
                </c:pt>
                <c:pt idx="7">
                  <c:v>-1.4E-2</c:v>
                </c:pt>
              </c:numCache>
            </c:numRef>
          </c:val>
          <c:extLst>
            <c:ext xmlns:c16="http://schemas.microsoft.com/office/drawing/2014/chart" uri="{C3380CC4-5D6E-409C-BE32-E72D297353CC}">
              <c16:uniqueId val="{00000000-1761-4C14-A4F1-9905766AEB06}"/>
            </c:ext>
          </c:extLst>
        </c:ser>
        <c:dLbls>
          <c:showLegendKey val="0"/>
          <c:showVal val="0"/>
          <c:showCatName val="0"/>
          <c:showSerName val="0"/>
          <c:showPercent val="0"/>
          <c:showBubbleSize val="0"/>
        </c:dLbls>
        <c:gapWidth val="50"/>
        <c:overlap val="-27"/>
        <c:axId val="1592897759"/>
        <c:axId val="1592894399"/>
      </c:barChart>
      <c:catAx>
        <c:axId val="159289775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592894399"/>
        <c:crosses val="autoZero"/>
        <c:auto val="1"/>
        <c:lblAlgn val="ctr"/>
        <c:lblOffset val="100"/>
        <c:noMultiLvlLbl val="0"/>
      </c:catAx>
      <c:valAx>
        <c:axId val="1592894399"/>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592897759"/>
        <c:crosses val="autoZero"/>
        <c:crossBetween val="between"/>
        <c:majorUnit val="2.0000000000000004E-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Total U.S.</c:v>
                </c:pt>
                <c:pt idx="1">
                  <c:v>Urban</c:v>
                </c:pt>
                <c:pt idx="2">
                  <c:v>Suburban</c:v>
                </c:pt>
                <c:pt idx="3">
                  <c:v>Airport</c:v>
                </c:pt>
                <c:pt idx="4">
                  <c:v>Interstate</c:v>
                </c:pt>
                <c:pt idx="5">
                  <c:v>Resort</c:v>
                </c:pt>
                <c:pt idx="6">
                  <c:v>Small Metro/Town</c:v>
                </c:pt>
              </c:strCache>
            </c:strRef>
          </c:cat>
          <c:val>
            <c:numRef>
              <c:f>Sheet1!$B$2:$B$8</c:f>
              <c:numCache>
                <c:formatCode>0%</c:formatCode>
                <c:ptCount val="7"/>
                <c:pt idx="0">
                  <c:v>-3.0000000000000001E-3</c:v>
                </c:pt>
                <c:pt idx="1">
                  <c:v>1.2999999999999999E-2</c:v>
                </c:pt>
                <c:pt idx="2">
                  <c:v>-1.2E-2</c:v>
                </c:pt>
                <c:pt idx="3">
                  <c:v>-1.9E-2</c:v>
                </c:pt>
                <c:pt idx="4">
                  <c:v>-7.0000000000000001E-3</c:v>
                </c:pt>
                <c:pt idx="5">
                  <c:v>-7.0000000000000001E-3</c:v>
                </c:pt>
                <c:pt idx="6">
                  <c:v>3.0000000000000001E-3</c:v>
                </c:pt>
              </c:numCache>
            </c:numRef>
          </c:val>
          <c:extLst>
            <c:ext xmlns:c16="http://schemas.microsoft.com/office/drawing/2014/chart" uri="{C3380CC4-5D6E-409C-BE32-E72D297353CC}">
              <c16:uniqueId val="{00000000-B422-4F4F-A6BA-D412050CB0B1}"/>
            </c:ext>
          </c:extLst>
        </c:ser>
        <c:dLbls>
          <c:showLegendKey val="0"/>
          <c:showVal val="0"/>
          <c:showCatName val="0"/>
          <c:showSerName val="0"/>
          <c:showPercent val="0"/>
          <c:showBubbleSize val="0"/>
        </c:dLbls>
        <c:gapWidth val="50"/>
        <c:overlap val="-27"/>
        <c:axId val="1593818175"/>
        <c:axId val="1593820575"/>
      </c:barChart>
      <c:catAx>
        <c:axId val="1593818175"/>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593820575"/>
        <c:crosses val="autoZero"/>
        <c:auto val="1"/>
        <c:lblAlgn val="ctr"/>
        <c:lblOffset val="100"/>
        <c:noMultiLvlLbl val="0"/>
      </c:catAx>
      <c:valAx>
        <c:axId val="15938205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593818175"/>
        <c:crosses val="autoZero"/>
        <c:crossBetween val="between"/>
        <c:majorUnit val="1.0000000000000002E-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Sheet1!$A$2</c:f>
              <c:strCache>
                <c:ptCount val="1"/>
                <c:pt idx="0">
                  <c:v> RevPAR</c:v>
                </c:pt>
              </c:strCache>
            </c:strRef>
          </c:tx>
          <c:spPr>
            <a:ln w="38100" cap="rnd">
              <a:solidFill>
                <a:schemeClr val="accent5"/>
              </a:solidFill>
              <a:round/>
            </a:ln>
            <a:effectLst/>
          </c:spPr>
          <c:marker>
            <c:symbol val="none"/>
          </c:marker>
          <c:cat>
            <c:strRef>
              <c:f>Sheet1!$B$1:$X$1</c:f>
              <c:strCache>
                <c:ptCount val="2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pt idx="21">
                  <c:v>2024</c:v>
                </c:pt>
                <c:pt idx="22">
                  <c:v>2025</c:v>
                </c:pt>
              </c:strCache>
            </c:strRef>
          </c:cat>
          <c:val>
            <c:numRef>
              <c:f>Sheet1!$B$2:$X$2</c:f>
              <c:numCache>
                <c:formatCode>0.00</c:formatCode>
                <c:ptCount val="23"/>
                <c:pt idx="0">
                  <c:v>48.919580609691202</c:v>
                </c:pt>
                <c:pt idx="1">
                  <c:v>52.806612613790101</c:v>
                </c:pt>
                <c:pt idx="2">
                  <c:v>57.363332379938598</c:v>
                </c:pt>
                <c:pt idx="3">
                  <c:v>61.777836391682797</c:v>
                </c:pt>
                <c:pt idx="4">
                  <c:v>65.541905861371006</c:v>
                </c:pt>
                <c:pt idx="5">
                  <c:v>64.236186457814</c:v>
                </c:pt>
                <c:pt idx="6">
                  <c:v>53.546035858496701</c:v>
                </c:pt>
                <c:pt idx="7">
                  <c:v>56.448399901124503</c:v>
                </c:pt>
                <c:pt idx="8">
                  <c:v>61.0290547364052</c:v>
                </c:pt>
                <c:pt idx="9">
                  <c:v>65.068165126523695</c:v>
                </c:pt>
                <c:pt idx="10">
                  <c:v>68.575928818289796</c:v>
                </c:pt>
                <c:pt idx="11">
                  <c:v>74.040000000000006</c:v>
                </c:pt>
                <c:pt idx="12">
                  <c:v>78.680000000000007</c:v>
                </c:pt>
                <c:pt idx="13">
                  <c:v>81.150000000000006</c:v>
                </c:pt>
                <c:pt idx="14">
                  <c:v>83.53</c:v>
                </c:pt>
                <c:pt idx="15">
                  <c:v>85.96</c:v>
                </c:pt>
                <c:pt idx="16">
                  <c:v>86.64</c:v>
                </c:pt>
                <c:pt idx="17">
                  <c:v>45.44</c:v>
                </c:pt>
                <c:pt idx="18">
                  <c:v>71.88</c:v>
                </c:pt>
                <c:pt idx="19">
                  <c:v>93.27</c:v>
                </c:pt>
                <c:pt idx="20">
                  <c:v>97.97</c:v>
                </c:pt>
                <c:pt idx="21">
                  <c:v>98.83</c:v>
                </c:pt>
                <c:pt idx="22">
                  <c:v>100.02</c:v>
                </c:pt>
              </c:numCache>
            </c:numRef>
          </c:val>
          <c:smooth val="0"/>
          <c:extLst>
            <c:ext xmlns:c16="http://schemas.microsoft.com/office/drawing/2014/chart" uri="{C3380CC4-5D6E-409C-BE32-E72D297353CC}">
              <c16:uniqueId val="{00000016-7E26-4FA6-8629-C1594EAB0F2A}"/>
            </c:ext>
          </c:extLst>
        </c:ser>
        <c:dLbls>
          <c:showLegendKey val="0"/>
          <c:showVal val="0"/>
          <c:showCatName val="0"/>
          <c:showSerName val="0"/>
          <c:showPercent val="0"/>
          <c:showBubbleSize val="0"/>
        </c:dLbls>
        <c:marker val="1"/>
        <c:smooth val="0"/>
        <c:axId val="2010750495"/>
        <c:axId val="2010759135"/>
      </c:lineChart>
      <c:lineChart>
        <c:grouping val="standard"/>
        <c:varyColors val="0"/>
        <c:ser>
          <c:idx val="0"/>
          <c:order val="1"/>
          <c:tx>
            <c:strRef>
              <c:f>Sheet1!$A$3</c:f>
              <c:strCache>
                <c:ptCount val="1"/>
                <c:pt idx="0">
                  <c:v> Gross Domestic Product</c:v>
                </c:pt>
              </c:strCache>
            </c:strRef>
          </c:tx>
          <c:spPr>
            <a:ln w="38100" cap="rnd">
              <a:solidFill>
                <a:schemeClr val="accent4"/>
              </a:solidFill>
              <a:round/>
            </a:ln>
            <a:effectLst/>
          </c:spPr>
          <c:marker>
            <c:symbol val="none"/>
          </c:marker>
          <c:cat>
            <c:strRef>
              <c:f>Sheet1!$B$1:$X$1</c:f>
              <c:strCache>
                <c:ptCount val="2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pt idx="21">
                  <c:v>2024</c:v>
                </c:pt>
                <c:pt idx="22">
                  <c:v>2025</c:v>
                </c:pt>
              </c:strCache>
            </c:strRef>
          </c:cat>
          <c:val>
            <c:numRef>
              <c:f>Sheet1!$B$3:$X$3</c:f>
              <c:numCache>
                <c:formatCode>General</c:formatCode>
                <c:ptCount val="23"/>
                <c:pt idx="0">
                  <c:v>11456.5</c:v>
                </c:pt>
                <c:pt idx="1">
                  <c:v>12217.2</c:v>
                </c:pt>
                <c:pt idx="2">
                  <c:v>13039.2</c:v>
                </c:pt>
                <c:pt idx="3">
                  <c:v>13815.6</c:v>
                </c:pt>
                <c:pt idx="4">
                  <c:v>14474.2</c:v>
                </c:pt>
                <c:pt idx="5">
                  <c:v>14769.9</c:v>
                </c:pt>
                <c:pt idx="6">
                  <c:v>14478.1</c:v>
                </c:pt>
                <c:pt idx="7">
                  <c:v>15049</c:v>
                </c:pt>
                <c:pt idx="8">
                  <c:v>15599.7</c:v>
                </c:pt>
                <c:pt idx="9">
                  <c:v>16254</c:v>
                </c:pt>
                <c:pt idx="10">
                  <c:v>16880.7</c:v>
                </c:pt>
                <c:pt idx="11">
                  <c:v>17608.099999999999</c:v>
                </c:pt>
                <c:pt idx="12">
                  <c:v>18295</c:v>
                </c:pt>
                <c:pt idx="13">
                  <c:v>18804.900000000001</c:v>
                </c:pt>
                <c:pt idx="14">
                  <c:v>19612.099999999999</c:v>
                </c:pt>
                <c:pt idx="15">
                  <c:v>20656.5</c:v>
                </c:pt>
                <c:pt idx="16">
                  <c:v>21521.4</c:v>
                </c:pt>
                <c:pt idx="17">
                  <c:v>21375.3</c:v>
                </c:pt>
                <c:pt idx="18">
                  <c:v>23725.599999999999</c:v>
                </c:pt>
                <c:pt idx="19">
                  <c:v>26054.6</c:v>
                </c:pt>
                <c:pt idx="20">
                  <c:v>27811.5</c:v>
                </c:pt>
                <c:pt idx="21" formatCode="0">
                  <c:v>29298</c:v>
                </c:pt>
                <c:pt idx="22">
                  <c:v>30767.1</c:v>
                </c:pt>
              </c:numCache>
            </c:numRef>
          </c:val>
          <c:smooth val="0"/>
          <c:extLst>
            <c:ext xmlns:c16="http://schemas.microsoft.com/office/drawing/2014/chart" uri="{C3380CC4-5D6E-409C-BE32-E72D297353CC}">
              <c16:uniqueId val="{00000017-7E26-4FA6-8629-C1594EAB0F2A}"/>
            </c:ext>
          </c:extLst>
        </c:ser>
        <c:dLbls>
          <c:showLegendKey val="0"/>
          <c:showVal val="0"/>
          <c:showCatName val="0"/>
          <c:showSerName val="0"/>
          <c:showPercent val="0"/>
          <c:showBubbleSize val="0"/>
        </c:dLbls>
        <c:marker val="1"/>
        <c:smooth val="0"/>
        <c:axId val="1586095935"/>
        <c:axId val="1586094975"/>
      </c:lineChart>
      <c:catAx>
        <c:axId val="2010750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2000" b="0" i="0" u="none" strike="noStrike" kern="1200" baseline="0">
                <a:solidFill>
                  <a:schemeClr val="tx1"/>
                </a:solidFill>
                <a:latin typeface="+mn-lt"/>
                <a:ea typeface="+mn-ea"/>
                <a:cs typeface="+mn-cs"/>
              </a:defRPr>
            </a:pPr>
            <a:endParaRPr lang="en-US"/>
          </a:p>
        </c:txPr>
        <c:crossAx val="2010759135"/>
        <c:crosses val="autoZero"/>
        <c:auto val="1"/>
        <c:lblAlgn val="ctr"/>
        <c:lblOffset val="100"/>
        <c:noMultiLvlLbl val="0"/>
      </c:catAx>
      <c:valAx>
        <c:axId val="20107591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n-US" b="1"/>
                  <a:t>USD $</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title>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2010750495"/>
        <c:crosses val="autoZero"/>
        <c:crossBetween val="between"/>
      </c:valAx>
      <c:valAx>
        <c:axId val="1586094975"/>
        <c:scaling>
          <c:orientation val="minMax"/>
        </c:scaling>
        <c:delete val="0"/>
        <c:axPos val="r"/>
        <c:title>
          <c:tx>
            <c:rich>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n-US" b="1"/>
                  <a:t>Output USD $ Billions</a:t>
                </a:r>
              </a:p>
            </c:rich>
          </c:tx>
          <c:layout>
            <c:manualLayout>
              <c:xMode val="edge"/>
              <c:yMode val="edge"/>
              <c:x val="0.96375854988107723"/>
              <c:y val="0.17270066812125809"/>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586095935"/>
        <c:crosses val="max"/>
        <c:crossBetween val="between"/>
        <c:majorUnit val="10000"/>
      </c:valAx>
      <c:catAx>
        <c:axId val="1586095935"/>
        <c:scaling>
          <c:orientation val="minMax"/>
        </c:scaling>
        <c:delete val="1"/>
        <c:axPos val="b"/>
        <c:numFmt formatCode="General" sourceLinked="1"/>
        <c:majorTickMark val="out"/>
        <c:minorTickMark val="none"/>
        <c:tickLblPos val="nextTo"/>
        <c:crossAx val="1586094975"/>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Sheet1!$C$1</c:f>
              <c:strCache>
                <c:ptCount val="1"/>
                <c:pt idx="0">
                  <c:v>Unemployment Annual Average</c:v>
                </c:pt>
              </c:strCache>
            </c:strRef>
          </c:tx>
          <c:spPr>
            <a:ln w="38100" cap="rnd">
              <a:solidFill>
                <a:schemeClr val="accent3"/>
              </a:solidFill>
              <a:round/>
            </a:ln>
            <a:effectLst/>
          </c:spPr>
          <c:marker>
            <c:symbol val="none"/>
          </c:marker>
          <c:cat>
            <c:numRef>
              <c:f>Sheet1!$A$2:$A$24</c:f>
              <c:numCache>
                <c:formatCode>General</c:formatCode>
                <c:ptCount val="2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pt idx="21">
                  <c:v>2024</c:v>
                </c:pt>
                <c:pt idx="22">
                  <c:v>2025</c:v>
                </c:pt>
              </c:numCache>
            </c:numRef>
          </c:cat>
          <c:val>
            <c:numRef>
              <c:f>Sheet1!$C$2:$C$24</c:f>
              <c:numCache>
                <c:formatCode>0.0%</c:formatCode>
                <c:ptCount val="23"/>
                <c:pt idx="0">
                  <c:v>5.9916666666666674E-2</c:v>
                </c:pt>
                <c:pt idx="1">
                  <c:v>5.541666666666667E-2</c:v>
                </c:pt>
                <c:pt idx="2">
                  <c:v>5.0833333333333328E-2</c:v>
                </c:pt>
                <c:pt idx="3">
                  <c:v>4.6083333333333337E-2</c:v>
                </c:pt>
                <c:pt idx="4">
                  <c:v>4.6166666666666668E-2</c:v>
                </c:pt>
                <c:pt idx="5">
                  <c:v>5.7999999999999996E-2</c:v>
                </c:pt>
                <c:pt idx="6">
                  <c:v>9.2833333333333337E-2</c:v>
                </c:pt>
                <c:pt idx="7">
                  <c:v>9.6083333333333326E-2</c:v>
                </c:pt>
                <c:pt idx="8">
                  <c:v>8.9333333333333334E-2</c:v>
                </c:pt>
                <c:pt idx="9">
                  <c:v>8.0749999999999988E-2</c:v>
                </c:pt>
                <c:pt idx="10">
                  <c:v>7.3583333333333334E-2</c:v>
                </c:pt>
                <c:pt idx="11">
                  <c:v>6.158333333333333E-2</c:v>
                </c:pt>
                <c:pt idx="12">
                  <c:v>5.2750000000000005E-2</c:v>
                </c:pt>
                <c:pt idx="13">
                  <c:v>4.8750000000000002E-2</c:v>
                </c:pt>
                <c:pt idx="14">
                  <c:v>4.3583333333333335E-2</c:v>
                </c:pt>
                <c:pt idx="15">
                  <c:v>3.8916666666666669E-2</c:v>
                </c:pt>
                <c:pt idx="16">
                  <c:v>3.6833333333333329E-2</c:v>
                </c:pt>
                <c:pt idx="17">
                  <c:v>8.0916666666666665E-2</c:v>
                </c:pt>
                <c:pt idx="18">
                  <c:v>5.3666666666666668E-2</c:v>
                </c:pt>
                <c:pt idx="19">
                  <c:v>3.6416666666666667E-2</c:v>
                </c:pt>
                <c:pt idx="20">
                  <c:v>3.6000000000000004E-2</c:v>
                </c:pt>
                <c:pt idx="21">
                  <c:v>0.04</c:v>
                </c:pt>
                <c:pt idx="22">
                  <c:v>4.2999999999999997E-2</c:v>
                </c:pt>
              </c:numCache>
            </c:numRef>
          </c:val>
          <c:smooth val="0"/>
          <c:extLst>
            <c:ext xmlns:c16="http://schemas.microsoft.com/office/drawing/2014/chart" uri="{C3380CC4-5D6E-409C-BE32-E72D297353CC}">
              <c16:uniqueId val="{00000001-C420-4702-8F61-21D667C9DC6F}"/>
            </c:ext>
          </c:extLst>
        </c:ser>
        <c:dLbls>
          <c:showLegendKey val="0"/>
          <c:showVal val="0"/>
          <c:showCatName val="0"/>
          <c:showSerName val="0"/>
          <c:showPercent val="0"/>
          <c:showBubbleSize val="0"/>
        </c:dLbls>
        <c:marker val="1"/>
        <c:smooth val="0"/>
        <c:axId val="2008361152"/>
        <c:axId val="2008387552"/>
      </c:lineChart>
      <c:lineChart>
        <c:grouping val="standard"/>
        <c:varyColors val="0"/>
        <c:ser>
          <c:idx val="0"/>
          <c:order val="0"/>
          <c:tx>
            <c:strRef>
              <c:f>Sheet1!$B$1</c:f>
              <c:strCache>
                <c:ptCount val="1"/>
                <c:pt idx="0">
                  <c:v>RevPAR</c:v>
                </c:pt>
              </c:strCache>
            </c:strRef>
          </c:tx>
          <c:spPr>
            <a:ln w="38100" cap="rnd">
              <a:solidFill>
                <a:schemeClr val="accent1"/>
              </a:solidFill>
              <a:round/>
            </a:ln>
            <a:effectLst/>
          </c:spPr>
          <c:marker>
            <c:symbol val="none"/>
          </c:marker>
          <c:cat>
            <c:numRef>
              <c:f>Sheet1!$A$2:$A$24</c:f>
              <c:numCache>
                <c:formatCode>General</c:formatCode>
                <c:ptCount val="2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pt idx="21">
                  <c:v>2024</c:v>
                </c:pt>
                <c:pt idx="22">
                  <c:v>2025</c:v>
                </c:pt>
              </c:numCache>
            </c:numRef>
          </c:cat>
          <c:val>
            <c:numRef>
              <c:f>Sheet1!$B$2:$B$24</c:f>
              <c:numCache>
                <c:formatCode>0.00</c:formatCode>
                <c:ptCount val="23"/>
                <c:pt idx="0">
                  <c:v>48.919580609691202</c:v>
                </c:pt>
                <c:pt idx="1">
                  <c:v>52.806612613790101</c:v>
                </c:pt>
                <c:pt idx="2">
                  <c:v>57.363332379938598</c:v>
                </c:pt>
                <c:pt idx="3">
                  <c:v>61.777836391682797</c:v>
                </c:pt>
                <c:pt idx="4">
                  <c:v>65.541905861371006</c:v>
                </c:pt>
                <c:pt idx="5">
                  <c:v>64.236186457814</c:v>
                </c:pt>
                <c:pt idx="6">
                  <c:v>53.546035858496701</c:v>
                </c:pt>
                <c:pt idx="7">
                  <c:v>56.448399901124503</c:v>
                </c:pt>
                <c:pt idx="8">
                  <c:v>61.0290547364052</c:v>
                </c:pt>
                <c:pt idx="9">
                  <c:v>65.068165126523695</c:v>
                </c:pt>
                <c:pt idx="10">
                  <c:v>68.575928818289796</c:v>
                </c:pt>
                <c:pt idx="11">
                  <c:v>74.040000000000006</c:v>
                </c:pt>
                <c:pt idx="12">
                  <c:v>78.680000000000007</c:v>
                </c:pt>
                <c:pt idx="13">
                  <c:v>81.150000000000006</c:v>
                </c:pt>
                <c:pt idx="14">
                  <c:v>83.53</c:v>
                </c:pt>
                <c:pt idx="15">
                  <c:v>85.96</c:v>
                </c:pt>
                <c:pt idx="16">
                  <c:v>86.64</c:v>
                </c:pt>
                <c:pt idx="17">
                  <c:v>45.44</c:v>
                </c:pt>
                <c:pt idx="18">
                  <c:v>71.88</c:v>
                </c:pt>
                <c:pt idx="19">
                  <c:v>93.27</c:v>
                </c:pt>
                <c:pt idx="20">
                  <c:v>97.97</c:v>
                </c:pt>
                <c:pt idx="21">
                  <c:v>99.94</c:v>
                </c:pt>
                <c:pt idx="22" formatCode="General">
                  <c:v>100.2</c:v>
                </c:pt>
              </c:numCache>
            </c:numRef>
          </c:val>
          <c:smooth val="0"/>
          <c:extLst>
            <c:ext xmlns:c16="http://schemas.microsoft.com/office/drawing/2014/chart" uri="{C3380CC4-5D6E-409C-BE32-E72D297353CC}">
              <c16:uniqueId val="{00000000-C420-4702-8F61-21D667C9DC6F}"/>
            </c:ext>
          </c:extLst>
        </c:ser>
        <c:dLbls>
          <c:showLegendKey val="0"/>
          <c:showVal val="0"/>
          <c:showCatName val="0"/>
          <c:showSerName val="0"/>
          <c:showPercent val="0"/>
          <c:showBubbleSize val="0"/>
        </c:dLbls>
        <c:marker val="1"/>
        <c:smooth val="0"/>
        <c:axId val="1618783136"/>
        <c:axId val="1478288160"/>
      </c:lineChart>
      <c:catAx>
        <c:axId val="2008361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2008387552"/>
        <c:crosses val="autoZero"/>
        <c:auto val="1"/>
        <c:lblAlgn val="ctr"/>
        <c:lblOffset val="100"/>
        <c:noMultiLvlLbl val="0"/>
      </c:catAx>
      <c:valAx>
        <c:axId val="2008387552"/>
        <c:scaling>
          <c:orientation val="minMax"/>
          <c:max val="0.1200000000000000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2008361152"/>
        <c:crosses val="autoZero"/>
        <c:crossBetween val="between"/>
        <c:majorUnit val="2.0000000000000004E-2"/>
      </c:valAx>
      <c:valAx>
        <c:axId val="1478288160"/>
        <c:scaling>
          <c:orientation val="minMax"/>
          <c:max val="120"/>
        </c:scaling>
        <c:delete val="0"/>
        <c:axPos val="r"/>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618783136"/>
        <c:crosses val="max"/>
        <c:crossBetween val="between"/>
        <c:majorUnit val="20"/>
      </c:valAx>
      <c:catAx>
        <c:axId val="1618783136"/>
        <c:scaling>
          <c:orientation val="minMax"/>
        </c:scaling>
        <c:delete val="1"/>
        <c:axPos val="b"/>
        <c:numFmt formatCode="General" sourceLinked="1"/>
        <c:majorTickMark val="out"/>
        <c:minorTickMark val="none"/>
        <c:tickLblPos val="nextTo"/>
        <c:crossAx val="1478288160"/>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4350467088410441"/>
          <c:y val="7.7071640309099021E-2"/>
          <c:w val="0.60672577118098947"/>
          <c:h val="0.86711130851016083"/>
        </c:manualLayout>
      </c:layout>
      <c:barChart>
        <c:barDir val="bar"/>
        <c:grouping val="clustered"/>
        <c:varyColors val="0"/>
        <c:ser>
          <c:idx val="0"/>
          <c:order val="0"/>
          <c:spPr>
            <a:solidFill>
              <a:srgbClr val="679E2A"/>
            </a:solidFill>
            <a:ln w="25400">
              <a:solidFill>
                <a:schemeClr val="bg1">
                  <a:lumMod val="50000"/>
                </a:schemeClr>
              </a:solidFill>
            </a:ln>
          </c:spPr>
          <c:invertIfNegative val="0"/>
          <c:dPt>
            <c:idx val="0"/>
            <c:invertIfNegative val="0"/>
            <c:bubble3D val="0"/>
            <c:spPr>
              <a:solidFill>
                <a:srgbClr val="C46457"/>
              </a:solidFill>
              <a:ln w="25400">
                <a:noFill/>
              </a:ln>
            </c:spPr>
            <c:extLst>
              <c:ext xmlns:c16="http://schemas.microsoft.com/office/drawing/2014/chart" uri="{C3380CC4-5D6E-409C-BE32-E72D297353CC}">
                <c16:uniqueId val="{00000001-A335-4A88-B9E6-FB5BA9494D94}"/>
              </c:ext>
            </c:extLst>
          </c:dPt>
          <c:dPt>
            <c:idx val="1"/>
            <c:invertIfNegative val="0"/>
            <c:bubble3D val="0"/>
            <c:spPr>
              <a:solidFill>
                <a:srgbClr val="7F7F7F"/>
              </a:solidFill>
              <a:ln w="25400">
                <a:noFill/>
              </a:ln>
            </c:spPr>
            <c:extLst>
              <c:ext xmlns:c16="http://schemas.microsoft.com/office/drawing/2014/chart" uri="{C3380CC4-5D6E-409C-BE32-E72D297353CC}">
                <c16:uniqueId val="{00000003-A335-4A88-B9E6-FB5BA9494D94}"/>
              </c:ext>
            </c:extLst>
          </c:dPt>
          <c:dPt>
            <c:idx val="2"/>
            <c:invertIfNegative val="0"/>
            <c:bubble3D val="0"/>
            <c:spPr>
              <a:solidFill>
                <a:srgbClr val="FCBA63"/>
              </a:solidFill>
              <a:ln w="25400">
                <a:noFill/>
              </a:ln>
            </c:spPr>
            <c:extLst>
              <c:ext xmlns:c16="http://schemas.microsoft.com/office/drawing/2014/chart" uri="{C3380CC4-5D6E-409C-BE32-E72D297353CC}">
                <c16:uniqueId val="{00000005-A335-4A88-B9E6-FB5BA9494D94}"/>
              </c:ext>
            </c:extLst>
          </c:dPt>
          <c:dPt>
            <c:idx val="3"/>
            <c:invertIfNegative val="0"/>
            <c:bubble3D val="0"/>
            <c:spPr>
              <a:solidFill>
                <a:srgbClr val="4C7275"/>
              </a:solidFill>
              <a:ln w="25400">
                <a:noFill/>
              </a:ln>
            </c:spPr>
            <c:extLst>
              <c:ext xmlns:c16="http://schemas.microsoft.com/office/drawing/2014/chart" uri="{C3380CC4-5D6E-409C-BE32-E72D297353CC}">
                <c16:uniqueId val="{00000007-A335-4A88-B9E6-FB5BA9494D94}"/>
              </c:ext>
            </c:extLst>
          </c:dPt>
          <c:dLbls>
            <c:dLbl>
              <c:idx val="2"/>
              <c:spPr>
                <a:noFill/>
                <a:ln w="25400">
                  <a:noFill/>
                </a:ln>
              </c:spPr>
              <c:txPr>
                <a:bodyPr/>
                <a:lstStyle/>
                <a:p>
                  <a:pPr>
                    <a:defRPr sz="1800" b="0" i="0" u="none" strike="noStrike" baseline="0">
                      <a:solidFill>
                        <a:schemeClr val="tx1"/>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A335-4A88-B9E6-FB5BA9494D94}"/>
                </c:ext>
              </c:extLst>
            </c:dLbl>
            <c:spPr>
              <a:noFill/>
              <a:ln w="25400">
                <a:noFill/>
              </a:ln>
            </c:spPr>
            <c:txPr>
              <a:bodyPr wrap="square" lIns="38100" tIns="19050" rIns="38100" bIns="19050" anchor="ctr">
                <a:spAutoFit/>
              </a:bodyPr>
              <a:lstStyle/>
              <a:p>
                <a:pPr>
                  <a:defRPr sz="1800" b="0" i="0" u="none" strike="noStrike" baseline="0">
                    <a:solidFill>
                      <a:schemeClr val="tx1"/>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'Pulse Table'!$C$12:$C$15</c:f>
              <c:strCache>
                <c:ptCount val="4"/>
                <c:pt idx="0">
                  <c:v>Hot</c:v>
                </c:pt>
                <c:pt idx="1">
                  <c:v>Steady</c:v>
                </c:pt>
                <c:pt idx="2">
                  <c:v>Cooled, Starting to Turn</c:v>
                </c:pt>
                <c:pt idx="3">
                  <c:v>Cooling</c:v>
                </c:pt>
              </c:strCache>
            </c:strRef>
          </c:cat>
          <c:val>
            <c:numRef>
              <c:f>'Pulse Table'!$E$12:$E$15</c:f>
              <c:numCache>
                <c:formatCode>0%</c:formatCode>
                <c:ptCount val="4"/>
                <c:pt idx="0">
                  <c:v>6.1224489795918366E-2</c:v>
                </c:pt>
                <c:pt idx="1">
                  <c:v>0.38775510204081631</c:v>
                </c:pt>
                <c:pt idx="2">
                  <c:v>0.38775510204081631</c:v>
                </c:pt>
                <c:pt idx="3">
                  <c:v>0.16326530612244897</c:v>
                </c:pt>
              </c:numCache>
            </c:numRef>
          </c:val>
          <c:extLst>
            <c:ext xmlns:c16="http://schemas.microsoft.com/office/drawing/2014/chart" uri="{C3380CC4-5D6E-409C-BE32-E72D297353CC}">
              <c16:uniqueId val="{00000008-A335-4A88-B9E6-FB5BA9494D94}"/>
            </c:ext>
          </c:extLst>
        </c:ser>
        <c:dLbls>
          <c:showLegendKey val="0"/>
          <c:showVal val="0"/>
          <c:showCatName val="0"/>
          <c:showSerName val="0"/>
          <c:showPercent val="0"/>
          <c:showBubbleSize val="0"/>
        </c:dLbls>
        <c:gapWidth val="50"/>
        <c:axId val="1438637888"/>
        <c:axId val="1"/>
      </c:barChart>
      <c:catAx>
        <c:axId val="1438637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1200" b="0"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max val="1"/>
        </c:scaling>
        <c:delete val="1"/>
        <c:axPos val="b"/>
        <c:numFmt formatCode="0%" sourceLinked="1"/>
        <c:majorTickMark val="out"/>
        <c:minorTickMark val="none"/>
        <c:tickLblPos val="nextTo"/>
        <c:crossAx val="1438637888"/>
        <c:crosses val="autoZero"/>
        <c:crossBetween val="between"/>
      </c:valAx>
      <c:spPr>
        <a:noFill/>
        <a:ln w="25400">
          <a:noFill/>
        </a:ln>
      </c:spPr>
    </c:plotArea>
    <c:plotVisOnly val="1"/>
    <c:dispBlanksAs val="gap"/>
    <c:showDLblsOverMax val="0"/>
  </c:chart>
  <c:spPr>
    <a:noFill/>
    <a:ln w="9525">
      <a:noFill/>
    </a:ln>
  </c:spPr>
  <c:txPr>
    <a:bodyPr/>
    <a:lstStyle/>
    <a:p>
      <a:pPr>
        <a:defRPr sz="12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4350467088410441"/>
          <c:y val="7.7071640309099021E-2"/>
          <c:w val="0.55984768402591145"/>
          <c:h val="0.86711130851016083"/>
        </c:manualLayout>
      </c:layout>
      <c:barChart>
        <c:barDir val="bar"/>
        <c:grouping val="clustered"/>
        <c:varyColors val="0"/>
        <c:ser>
          <c:idx val="0"/>
          <c:order val="0"/>
          <c:spPr>
            <a:solidFill>
              <a:srgbClr val="679E2A"/>
            </a:solidFill>
            <a:ln w="25400">
              <a:solidFill>
                <a:schemeClr val="bg1">
                  <a:lumMod val="50000"/>
                </a:schemeClr>
              </a:solidFill>
            </a:ln>
          </c:spPr>
          <c:invertIfNegative val="0"/>
          <c:dPt>
            <c:idx val="0"/>
            <c:invertIfNegative val="0"/>
            <c:bubble3D val="0"/>
            <c:spPr>
              <a:solidFill>
                <a:srgbClr val="C46457"/>
              </a:solidFill>
              <a:ln w="25400">
                <a:noFill/>
              </a:ln>
            </c:spPr>
            <c:extLst>
              <c:ext xmlns:c16="http://schemas.microsoft.com/office/drawing/2014/chart" uri="{C3380CC4-5D6E-409C-BE32-E72D297353CC}">
                <c16:uniqueId val="{00000001-BF83-4825-94A5-597364A73464}"/>
              </c:ext>
            </c:extLst>
          </c:dPt>
          <c:dPt>
            <c:idx val="1"/>
            <c:invertIfNegative val="0"/>
            <c:bubble3D val="0"/>
            <c:spPr>
              <a:solidFill>
                <a:srgbClr val="7F7F7F"/>
              </a:solidFill>
              <a:ln w="25400">
                <a:noFill/>
              </a:ln>
            </c:spPr>
            <c:extLst>
              <c:ext xmlns:c16="http://schemas.microsoft.com/office/drawing/2014/chart" uri="{C3380CC4-5D6E-409C-BE32-E72D297353CC}">
                <c16:uniqueId val="{00000003-BF83-4825-94A5-597364A73464}"/>
              </c:ext>
            </c:extLst>
          </c:dPt>
          <c:dPt>
            <c:idx val="2"/>
            <c:invertIfNegative val="0"/>
            <c:bubble3D val="0"/>
            <c:spPr>
              <a:solidFill>
                <a:srgbClr val="FCBA63"/>
              </a:solidFill>
              <a:ln w="25400">
                <a:noFill/>
              </a:ln>
            </c:spPr>
            <c:extLst>
              <c:ext xmlns:c16="http://schemas.microsoft.com/office/drawing/2014/chart" uri="{C3380CC4-5D6E-409C-BE32-E72D297353CC}">
                <c16:uniqueId val="{00000005-BF83-4825-94A5-597364A73464}"/>
              </c:ext>
            </c:extLst>
          </c:dPt>
          <c:dPt>
            <c:idx val="3"/>
            <c:invertIfNegative val="0"/>
            <c:bubble3D val="0"/>
            <c:spPr>
              <a:solidFill>
                <a:srgbClr val="4C7275"/>
              </a:solidFill>
              <a:ln w="25400">
                <a:noFill/>
              </a:ln>
            </c:spPr>
            <c:extLst>
              <c:ext xmlns:c16="http://schemas.microsoft.com/office/drawing/2014/chart" uri="{C3380CC4-5D6E-409C-BE32-E72D297353CC}">
                <c16:uniqueId val="{00000007-BF83-4825-94A5-597364A73464}"/>
              </c:ext>
            </c:extLst>
          </c:dPt>
          <c:dLbls>
            <c:dLbl>
              <c:idx val="2"/>
              <c:spPr>
                <a:noFill/>
                <a:ln w="25400">
                  <a:noFill/>
                </a:ln>
              </c:spPr>
              <c:txPr>
                <a:bodyPr/>
                <a:lstStyle/>
                <a:p>
                  <a:pPr>
                    <a:defRPr sz="1800" b="0" i="0" u="none" strike="noStrike" baseline="0">
                      <a:solidFill>
                        <a:schemeClr val="tx1"/>
                      </a:solidFill>
                      <a:latin typeface="+mn-lt"/>
                      <a:ea typeface="Segoe UI"/>
                      <a:cs typeface="Segoe U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BF83-4825-94A5-597364A73464}"/>
                </c:ext>
              </c:extLst>
            </c:dLbl>
            <c:spPr>
              <a:noFill/>
              <a:ln w="25400">
                <a:noFill/>
              </a:ln>
            </c:spPr>
            <c:txPr>
              <a:bodyPr wrap="square" lIns="38100" tIns="19050" rIns="38100" bIns="19050" anchor="ctr">
                <a:spAutoFit/>
              </a:bodyPr>
              <a:lstStyle/>
              <a:p>
                <a:pPr>
                  <a:defRPr sz="1800" b="0" i="0" u="none" strike="noStrike" baseline="0">
                    <a:solidFill>
                      <a:schemeClr val="tx1"/>
                    </a:solidFill>
                    <a:latin typeface="+mn-lt"/>
                    <a:ea typeface="Segoe UI"/>
                    <a:cs typeface="Segoe U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'Pulse Table'!$C$12:$C$15</c:f>
              <c:strCache>
                <c:ptCount val="4"/>
                <c:pt idx="0">
                  <c:v>Hot</c:v>
                </c:pt>
                <c:pt idx="1">
                  <c:v>Steady</c:v>
                </c:pt>
                <c:pt idx="2">
                  <c:v>Cooled, Starting to Turn</c:v>
                </c:pt>
                <c:pt idx="3">
                  <c:v>Cooling</c:v>
                </c:pt>
              </c:strCache>
            </c:strRef>
          </c:cat>
          <c:val>
            <c:numRef>
              <c:f>'Pulse Table'!$D$12:$D$15</c:f>
              <c:numCache>
                <c:formatCode>0%</c:formatCode>
                <c:ptCount val="4"/>
                <c:pt idx="0">
                  <c:v>0.04</c:v>
                </c:pt>
                <c:pt idx="1">
                  <c:v>0.28999999999999998</c:v>
                </c:pt>
                <c:pt idx="2">
                  <c:v>0.48</c:v>
                </c:pt>
                <c:pt idx="3">
                  <c:v>0.19</c:v>
                </c:pt>
              </c:numCache>
            </c:numRef>
          </c:val>
          <c:extLst>
            <c:ext xmlns:c16="http://schemas.microsoft.com/office/drawing/2014/chart" uri="{C3380CC4-5D6E-409C-BE32-E72D297353CC}">
              <c16:uniqueId val="{00000008-BF83-4825-94A5-597364A73464}"/>
            </c:ext>
          </c:extLst>
        </c:ser>
        <c:dLbls>
          <c:showLegendKey val="0"/>
          <c:showVal val="0"/>
          <c:showCatName val="0"/>
          <c:showSerName val="0"/>
          <c:showPercent val="0"/>
          <c:showBubbleSize val="0"/>
        </c:dLbls>
        <c:gapWidth val="50"/>
        <c:axId val="646681631"/>
        <c:axId val="1"/>
      </c:barChart>
      <c:catAx>
        <c:axId val="6466816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1200" b="1" i="0" u="none" strike="noStrike" baseline="0">
                <a:solidFill>
                  <a:schemeClr val="tx1"/>
                </a:solidFill>
                <a:latin typeface="+mn-lt"/>
                <a:ea typeface="Segoe UI"/>
                <a:cs typeface="Segoe UI"/>
              </a:defRPr>
            </a:pPr>
            <a:endParaRPr lang="en-US"/>
          </a:p>
        </c:txPr>
        <c:crossAx val="1"/>
        <c:crosses val="autoZero"/>
        <c:auto val="1"/>
        <c:lblAlgn val="ctr"/>
        <c:lblOffset val="100"/>
        <c:noMultiLvlLbl val="0"/>
      </c:catAx>
      <c:valAx>
        <c:axId val="1"/>
        <c:scaling>
          <c:orientation val="minMax"/>
          <c:max val="0.5"/>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one"/>
        <c:spPr>
          <a:solidFill>
            <a:schemeClr val="bg1"/>
          </a:solidFill>
          <a:ln>
            <a:solidFill>
              <a:srgbClr val="FFFFFF"/>
            </a:solidFill>
          </a:ln>
        </c:spPr>
        <c:crossAx val="646681631"/>
        <c:crosses val="autoZero"/>
        <c:crossBetween val="between"/>
      </c:valAx>
      <c:spPr>
        <a:noFill/>
        <a:ln w="25400">
          <a:noFill/>
        </a:ln>
      </c:spPr>
    </c:plotArea>
    <c:plotVisOnly val="1"/>
    <c:dispBlanksAs val="gap"/>
    <c:showDLblsOverMax val="0"/>
  </c:chart>
  <c:spPr>
    <a:noFill/>
    <a:ln w="9525">
      <a:noFill/>
    </a:ln>
  </c:spPr>
  <c:txPr>
    <a:bodyPr/>
    <a:lstStyle/>
    <a:p>
      <a:pPr>
        <a:defRPr sz="1200" b="0" i="0" u="none" strike="noStrike" baseline="0">
          <a:solidFill>
            <a:srgbClr val="000000"/>
          </a:solidFill>
          <a:latin typeface="Segoe UI"/>
          <a:ea typeface="Segoe UI"/>
          <a:cs typeface="Segoe U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US Limited-Service Cap Rate</c:v>
                </c:pt>
              </c:strCache>
            </c:strRef>
          </c:tx>
          <c:spPr>
            <a:ln w="41275" cap="rnd">
              <a:solidFill>
                <a:schemeClr val="accent3"/>
              </a:solidFill>
              <a:round/>
            </a:ln>
            <a:effectLst/>
          </c:spPr>
          <c:marker>
            <c:symbol val="none"/>
          </c:marker>
          <c:dLbls>
            <c:dLbl>
              <c:idx val="84"/>
              <c:layout>
                <c:manualLayout>
                  <c:x val="-3.1538045028401976E-2"/>
                  <c:y val="-9.2000452033717081E-2"/>
                </c:manualLayout>
              </c:layout>
              <c:numFmt formatCode="0.0%" sourceLinked="0"/>
              <c:spPr>
                <a:solidFill>
                  <a:schemeClr val="accent3"/>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8027647254745702E-2"/>
                      <c:h val="8.4073200485646482E-2"/>
                    </c:manualLayout>
                  </c15:layout>
                </c:ext>
                <c:ext xmlns:c16="http://schemas.microsoft.com/office/drawing/2014/chart" uri="{C3380CC4-5D6E-409C-BE32-E72D297353CC}">
                  <c16:uniqueId val="{00000000-A04A-4DF5-B01A-AF24EDD46398}"/>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Sheet1!$A$2:$A$86</c:f>
              <c:numCache>
                <c:formatCode>m/d/yyyy</c:formatCode>
                <c:ptCount val="85"/>
                <c:pt idx="0">
                  <c:v>38442</c:v>
                </c:pt>
                <c:pt idx="1">
                  <c:v>38533</c:v>
                </c:pt>
                <c:pt idx="2">
                  <c:v>38625</c:v>
                </c:pt>
                <c:pt idx="3">
                  <c:v>38717</c:v>
                </c:pt>
                <c:pt idx="4">
                  <c:v>38807</c:v>
                </c:pt>
                <c:pt idx="5">
                  <c:v>38898</c:v>
                </c:pt>
                <c:pt idx="6">
                  <c:v>38990</c:v>
                </c:pt>
                <c:pt idx="7">
                  <c:v>39082</c:v>
                </c:pt>
                <c:pt idx="8">
                  <c:v>39172</c:v>
                </c:pt>
                <c:pt idx="9">
                  <c:v>39263</c:v>
                </c:pt>
                <c:pt idx="10">
                  <c:v>39355</c:v>
                </c:pt>
                <c:pt idx="11">
                  <c:v>39447</c:v>
                </c:pt>
                <c:pt idx="12">
                  <c:v>39538</c:v>
                </c:pt>
                <c:pt idx="13">
                  <c:v>39629</c:v>
                </c:pt>
                <c:pt idx="14">
                  <c:v>39721</c:v>
                </c:pt>
                <c:pt idx="15">
                  <c:v>39813</c:v>
                </c:pt>
                <c:pt idx="16">
                  <c:v>39903</c:v>
                </c:pt>
                <c:pt idx="17">
                  <c:v>39994</c:v>
                </c:pt>
                <c:pt idx="18">
                  <c:v>40086</c:v>
                </c:pt>
                <c:pt idx="19">
                  <c:v>40178</c:v>
                </c:pt>
                <c:pt idx="20">
                  <c:v>40268</c:v>
                </c:pt>
                <c:pt idx="21">
                  <c:v>40359</c:v>
                </c:pt>
                <c:pt idx="22">
                  <c:v>40451</c:v>
                </c:pt>
                <c:pt idx="23">
                  <c:v>40543</c:v>
                </c:pt>
                <c:pt idx="24">
                  <c:v>40633</c:v>
                </c:pt>
                <c:pt idx="25">
                  <c:v>40724</c:v>
                </c:pt>
                <c:pt idx="26">
                  <c:v>40816</c:v>
                </c:pt>
                <c:pt idx="27">
                  <c:v>40908</c:v>
                </c:pt>
                <c:pt idx="28">
                  <c:v>40999</c:v>
                </c:pt>
                <c:pt idx="29">
                  <c:v>41090</c:v>
                </c:pt>
                <c:pt idx="30">
                  <c:v>41182</c:v>
                </c:pt>
                <c:pt idx="31">
                  <c:v>41274</c:v>
                </c:pt>
                <c:pt idx="32">
                  <c:v>41364</c:v>
                </c:pt>
                <c:pt idx="33">
                  <c:v>41455</c:v>
                </c:pt>
                <c:pt idx="34">
                  <c:v>41547</c:v>
                </c:pt>
                <c:pt idx="35">
                  <c:v>41639</c:v>
                </c:pt>
                <c:pt idx="36">
                  <c:v>41729</c:v>
                </c:pt>
                <c:pt idx="37">
                  <c:v>41820</c:v>
                </c:pt>
                <c:pt idx="38">
                  <c:v>41912</c:v>
                </c:pt>
                <c:pt idx="39">
                  <c:v>42004</c:v>
                </c:pt>
                <c:pt idx="40">
                  <c:v>42094</c:v>
                </c:pt>
                <c:pt idx="41">
                  <c:v>42185</c:v>
                </c:pt>
                <c:pt idx="42">
                  <c:v>42277</c:v>
                </c:pt>
                <c:pt idx="43">
                  <c:v>42369</c:v>
                </c:pt>
                <c:pt idx="44">
                  <c:v>42460</c:v>
                </c:pt>
                <c:pt idx="45">
                  <c:v>42551</c:v>
                </c:pt>
                <c:pt idx="46">
                  <c:v>42643</c:v>
                </c:pt>
                <c:pt idx="47">
                  <c:v>42735</c:v>
                </c:pt>
                <c:pt idx="48">
                  <c:v>42825</c:v>
                </c:pt>
                <c:pt idx="49">
                  <c:v>42916</c:v>
                </c:pt>
                <c:pt idx="50">
                  <c:v>43008</c:v>
                </c:pt>
                <c:pt idx="51">
                  <c:v>43100</c:v>
                </c:pt>
                <c:pt idx="52">
                  <c:v>43190</c:v>
                </c:pt>
                <c:pt idx="53">
                  <c:v>43281</c:v>
                </c:pt>
                <c:pt idx="54">
                  <c:v>43373</c:v>
                </c:pt>
                <c:pt idx="55">
                  <c:v>43465</c:v>
                </c:pt>
                <c:pt idx="56">
                  <c:v>43555</c:v>
                </c:pt>
                <c:pt idx="57">
                  <c:v>43646</c:v>
                </c:pt>
                <c:pt idx="58">
                  <c:v>43738</c:v>
                </c:pt>
                <c:pt idx="59">
                  <c:v>43830</c:v>
                </c:pt>
                <c:pt idx="60">
                  <c:v>43921</c:v>
                </c:pt>
                <c:pt idx="61">
                  <c:v>44012</c:v>
                </c:pt>
                <c:pt idx="62">
                  <c:v>44104</c:v>
                </c:pt>
                <c:pt idx="63">
                  <c:v>44196</c:v>
                </c:pt>
                <c:pt idx="64">
                  <c:v>44286</c:v>
                </c:pt>
                <c:pt idx="65">
                  <c:v>44377</c:v>
                </c:pt>
                <c:pt idx="66">
                  <c:v>44469</c:v>
                </c:pt>
                <c:pt idx="67">
                  <c:v>44561</c:v>
                </c:pt>
                <c:pt idx="68">
                  <c:v>44651</c:v>
                </c:pt>
                <c:pt idx="69">
                  <c:v>44742</c:v>
                </c:pt>
                <c:pt idx="70">
                  <c:v>44834</c:v>
                </c:pt>
                <c:pt idx="71">
                  <c:v>44926</c:v>
                </c:pt>
                <c:pt idx="72">
                  <c:v>45016</c:v>
                </c:pt>
                <c:pt idx="73">
                  <c:v>45107</c:v>
                </c:pt>
                <c:pt idx="74">
                  <c:v>45199</c:v>
                </c:pt>
                <c:pt idx="75">
                  <c:v>45291</c:v>
                </c:pt>
                <c:pt idx="76">
                  <c:v>45382</c:v>
                </c:pt>
                <c:pt idx="77">
                  <c:v>45473</c:v>
                </c:pt>
                <c:pt idx="78">
                  <c:v>45565</c:v>
                </c:pt>
                <c:pt idx="79">
                  <c:v>45657</c:v>
                </c:pt>
                <c:pt idx="80">
                  <c:v>45747</c:v>
                </c:pt>
                <c:pt idx="81">
                  <c:v>45838</c:v>
                </c:pt>
                <c:pt idx="82">
                  <c:v>45930</c:v>
                </c:pt>
                <c:pt idx="83">
                  <c:v>46022</c:v>
                </c:pt>
                <c:pt idx="84">
                  <c:v>46112</c:v>
                </c:pt>
              </c:numCache>
            </c:numRef>
          </c:cat>
          <c:val>
            <c:numRef>
              <c:f>Sheet1!$B$2:$B$86</c:f>
              <c:numCache>
                <c:formatCode>General</c:formatCode>
                <c:ptCount val="85"/>
                <c:pt idx="0">
                  <c:v>9.6958974358974395E-2</c:v>
                </c:pt>
                <c:pt idx="1">
                  <c:v>9.5532432432432507E-2</c:v>
                </c:pt>
                <c:pt idx="2">
                  <c:v>9.4560380059767898E-2</c:v>
                </c:pt>
                <c:pt idx="3">
                  <c:v>9.3999562041462398E-2</c:v>
                </c:pt>
                <c:pt idx="4">
                  <c:v>9.2396475837539502E-2</c:v>
                </c:pt>
                <c:pt idx="5">
                  <c:v>9.1732024416221594E-2</c:v>
                </c:pt>
                <c:pt idx="6">
                  <c:v>9.1710996035247405E-2</c:v>
                </c:pt>
                <c:pt idx="7">
                  <c:v>9.2132483689566294E-2</c:v>
                </c:pt>
                <c:pt idx="8">
                  <c:v>9.3280627080336798E-2</c:v>
                </c:pt>
                <c:pt idx="9">
                  <c:v>9.3195591183810905E-2</c:v>
                </c:pt>
                <c:pt idx="10">
                  <c:v>9.30768803372371E-2</c:v>
                </c:pt>
                <c:pt idx="11">
                  <c:v>9.2593006549272494E-2</c:v>
                </c:pt>
                <c:pt idx="12">
                  <c:v>9.2120381248106106E-2</c:v>
                </c:pt>
                <c:pt idx="13">
                  <c:v>9.2674587028361996E-2</c:v>
                </c:pt>
                <c:pt idx="14">
                  <c:v>9.2707789258307596E-2</c:v>
                </c:pt>
                <c:pt idx="15">
                  <c:v>9.6069560274129606E-2</c:v>
                </c:pt>
                <c:pt idx="16">
                  <c:v>9.4683829787234094E-2</c:v>
                </c:pt>
                <c:pt idx="17">
                  <c:v>9.7729444444444494E-2</c:v>
                </c:pt>
                <c:pt idx="18">
                  <c:v>9.9680000000000005E-2</c:v>
                </c:pt>
                <c:pt idx="19">
                  <c:v>9.9589999999999998E-2</c:v>
                </c:pt>
                <c:pt idx="20">
                  <c:v>9.4905882352941201E-2</c:v>
                </c:pt>
                <c:pt idx="21">
                  <c:v>9.4375934210526299E-2</c:v>
                </c:pt>
                <c:pt idx="22">
                  <c:v>9.5711559523809497E-2</c:v>
                </c:pt>
                <c:pt idx="23">
                  <c:v>9.1218447916666695E-2</c:v>
                </c:pt>
                <c:pt idx="24">
                  <c:v>9.5053241379310399E-2</c:v>
                </c:pt>
                <c:pt idx="25">
                  <c:v>9.1090846541046794E-2</c:v>
                </c:pt>
                <c:pt idx="26">
                  <c:v>8.7837634368772996E-2</c:v>
                </c:pt>
                <c:pt idx="27">
                  <c:v>8.7153975126341501E-2</c:v>
                </c:pt>
                <c:pt idx="28">
                  <c:v>8.4652138361087301E-2</c:v>
                </c:pt>
                <c:pt idx="29">
                  <c:v>8.2974097628177798E-2</c:v>
                </c:pt>
                <c:pt idx="30">
                  <c:v>8.4544564683364798E-2</c:v>
                </c:pt>
                <c:pt idx="31">
                  <c:v>8.4654119466274394E-2</c:v>
                </c:pt>
                <c:pt idx="32">
                  <c:v>8.4281444266442504E-2</c:v>
                </c:pt>
                <c:pt idx="33">
                  <c:v>8.4305061628362502E-2</c:v>
                </c:pt>
                <c:pt idx="34">
                  <c:v>8.3810846594583793E-2</c:v>
                </c:pt>
                <c:pt idx="35">
                  <c:v>8.4025607337265606E-2</c:v>
                </c:pt>
                <c:pt idx="36">
                  <c:v>8.4848691720902703E-2</c:v>
                </c:pt>
                <c:pt idx="37">
                  <c:v>8.5110555330889695E-2</c:v>
                </c:pt>
                <c:pt idx="38">
                  <c:v>8.5150237481756402E-2</c:v>
                </c:pt>
                <c:pt idx="39">
                  <c:v>8.5028576147016796E-2</c:v>
                </c:pt>
                <c:pt idx="40">
                  <c:v>8.4792886262152006E-2</c:v>
                </c:pt>
                <c:pt idx="41">
                  <c:v>8.5141624662964793E-2</c:v>
                </c:pt>
                <c:pt idx="42">
                  <c:v>8.4678200004014201E-2</c:v>
                </c:pt>
                <c:pt idx="43">
                  <c:v>8.5630240605439001E-2</c:v>
                </c:pt>
                <c:pt idx="44">
                  <c:v>8.6019982248953103E-2</c:v>
                </c:pt>
                <c:pt idx="45">
                  <c:v>8.6753756948313401E-2</c:v>
                </c:pt>
                <c:pt idx="46">
                  <c:v>8.7573569116381603E-2</c:v>
                </c:pt>
                <c:pt idx="47">
                  <c:v>8.8003248031502002E-2</c:v>
                </c:pt>
                <c:pt idx="48">
                  <c:v>8.8883373949070393E-2</c:v>
                </c:pt>
                <c:pt idx="49">
                  <c:v>8.9834631888135799E-2</c:v>
                </c:pt>
                <c:pt idx="50">
                  <c:v>9.1668965374165495E-2</c:v>
                </c:pt>
                <c:pt idx="51">
                  <c:v>9.1370204873707103E-2</c:v>
                </c:pt>
                <c:pt idx="52">
                  <c:v>9.0564886104693695E-2</c:v>
                </c:pt>
                <c:pt idx="53">
                  <c:v>9.0103362802277001E-2</c:v>
                </c:pt>
                <c:pt idx="54">
                  <c:v>8.9121294342641405E-2</c:v>
                </c:pt>
                <c:pt idx="55">
                  <c:v>8.8962490536650396E-2</c:v>
                </c:pt>
                <c:pt idx="56">
                  <c:v>8.9701471877529498E-2</c:v>
                </c:pt>
                <c:pt idx="57">
                  <c:v>8.9190630695900303E-2</c:v>
                </c:pt>
                <c:pt idx="58">
                  <c:v>8.9102996224039693E-2</c:v>
                </c:pt>
                <c:pt idx="59">
                  <c:v>8.8633517339659601E-2</c:v>
                </c:pt>
                <c:pt idx="60">
                  <c:v>8.7779300990183995E-2</c:v>
                </c:pt>
                <c:pt idx="61">
                  <c:v>8.7471048978863597E-2</c:v>
                </c:pt>
                <c:pt idx="62">
                  <c:v>8.7613437443729097E-2</c:v>
                </c:pt>
                <c:pt idx="63">
                  <c:v>8.71340864494103E-2</c:v>
                </c:pt>
                <c:pt idx="64">
                  <c:v>8.5396494091360506E-2</c:v>
                </c:pt>
                <c:pt idx="65">
                  <c:v>8.5130633168287603E-2</c:v>
                </c:pt>
                <c:pt idx="66">
                  <c:v>8.1938815541593907E-2</c:v>
                </c:pt>
                <c:pt idx="67">
                  <c:v>8.1713695866908298E-2</c:v>
                </c:pt>
                <c:pt idx="68">
                  <c:v>8.1407942361965704E-2</c:v>
                </c:pt>
                <c:pt idx="69">
                  <c:v>8.1929493816291402E-2</c:v>
                </c:pt>
                <c:pt idx="70">
                  <c:v>8.3740551142953701E-2</c:v>
                </c:pt>
                <c:pt idx="71">
                  <c:v>8.4606901094117795E-2</c:v>
                </c:pt>
                <c:pt idx="72">
                  <c:v>8.6191632876011504E-2</c:v>
                </c:pt>
                <c:pt idx="73">
                  <c:v>8.5703878161560207E-2</c:v>
                </c:pt>
                <c:pt idx="74">
                  <c:v>8.5020930410712098E-2</c:v>
                </c:pt>
                <c:pt idx="75">
                  <c:v>8.46012280725391E-2</c:v>
                </c:pt>
                <c:pt idx="76">
                  <c:v>8.3133813160431794E-2</c:v>
                </c:pt>
                <c:pt idx="77">
                  <c:v>8.4090950058030606E-2</c:v>
                </c:pt>
                <c:pt idx="78">
                  <c:v>8.3141323791821306E-2</c:v>
                </c:pt>
                <c:pt idx="79">
                  <c:v>8.2420694271723702E-2</c:v>
                </c:pt>
                <c:pt idx="80">
                  <c:v>8.2812681243945599E-2</c:v>
                </c:pt>
                <c:pt idx="81">
                  <c:v>8.2489230856098106E-2</c:v>
                </c:pt>
                <c:pt idx="82">
                  <c:v>8.3256333243462793E-2</c:v>
                </c:pt>
                <c:pt idx="83">
                  <c:v>8.3917064557433294E-2</c:v>
                </c:pt>
                <c:pt idx="84">
                  <c:v>8.4557334732436901E-2</c:v>
                </c:pt>
              </c:numCache>
            </c:numRef>
          </c:val>
          <c:smooth val="0"/>
          <c:extLst>
            <c:ext xmlns:c16="http://schemas.microsoft.com/office/drawing/2014/chart" uri="{C3380CC4-5D6E-409C-BE32-E72D297353CC}">
              <c16:uniqueId val="{00000000-6555-48C5-A960-325C095A468F}"/>
            </c:ext>
          </c:extLst>
        </c:ser>
        <c:ser>
          <c:idx val="1"/>
          <c:order val="1"/>
          <c:tx>
            <c:strRef>
              <c:f>Sheet1!$C$1</c:f>
              <c:strCache>
                <c:ptCount val="1"/>
                <c:pt idx="0">
                  <c:v>US Full-Service Cap Rate</c:v>
                </c:pt>
              </c:strCache>
            </c:strRef>
          </c:tx>
          <c:spPr>
            <a:ln w="41275" cap="rnd">
              <a:solidFill>
                <a:schemeClr val="accent4"/>
              </a:solidFill>
              <a:round/>
            </a:ln>
            <a:effectLst/>
          </c:spPr>
          <c:marker>
            <c:symbol val="none"/>
          </c:marker>
          <c:dLbls>
            <c:dLbl>
              <c:idx val="84"/>
              <c:layout>
                <c:manualLayout>
                  <c:x val="-3.346894574442659E-2"/>
                  <c:y val="0.11040054244046049"/>
                </c:manualLayout>
              </c:layout>
              <c:numFmt formatCode="0.0%" sourceLinked="0"/>
              <c:spPr>
                <a:solidFill>
                  <a:schemeClr val="accent4"/>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4165845822696488E-2"/>
                      <c:h val="8.4073200485646482E-2"/>
                    </c:manualLayout>
                  </c15:layout>
                </c:ext>
                <c:ext xmlns:c16="http://schemas.microsoft.com/office/drawing/2014/chart" uri="{C3380CC4-5D6E-409C-BE32-E72D297353CC}">
                  <c16:uniqueId val="{00000001-A04A-4DF5-B01A-AF24EDD46398}"/>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Sheet1!$A$2:$A$86</c:f>
              <c:numCache>
                <c:formatCode>m/d/yyyy</c:formatCode>
                <c:ptCount val="85"/>
                <c:pt idx="0">
                  <c:v>38442</c:v>
                </c:pt>
                <c:pt idx="1">
                  <c:v>38533</c:v>
                </c:pt>
                <c:pt idx="2">
                  <c:v>38625</c:v>
                </c:pt>
                <c:pt idx="3">
                  <c:v>38717</c:v>
                </c:pt>
                <c:pt idx="4">
                  <c:v>38807</c:v>
                </c:pt>
                <c:pt idx="5">
                  <c:v>38898</c:v>
                </c:pt>
                <c:pt idx="6">
                  <c:v>38990</c:v>
                </c:pt>
                <c:pt idx="7">
                  <c:v>39082</c:v>
                </c:pt>
                <c:pt idx="8">
                  <c:v>39172</c:v>
                </c:pt>
                <c:pt idx="9">
                  <c:v>39263</c:v>
                </c:pt>
                <c:pt idx="10">
                  <c:v>39355</c:v>
                </c:pt>
                <c:pt idx="11">
                  <c:v>39447</c:v>
                </c:pt>
                <c:pt idx="12">
                  <c:v>39538</c:v>
                </c:pt>
                <c:pt idx="13">
                  <c:v>39629</c:v>
                </c:pt>
                <c:pt idx="14">
                  <c:v>39721</c:v>
                </c:pt>
                <c:pt idx="15">
                  <c:v>39813</c:v>
                </c:pt>
                <c:pt idx="16">
                  <c:v>39903</c:v>
                </c:pt>
                <c:pt idx="17">
                  <c:v>39994</c:v>
                </c:pt>
                <c:pt idx="18">
                  <c:v>40086</c:v>
                </c:pt>
                <c:pt idx="19">
                  <c:v>40178</c:v>
                </c:pt>
                <c:pt idx="20">
                  <c:v>40268</c:v>
                </c:pt>
                <c:pt idx="21">
                  <c:v>40359</c:v>
                </c:pt>
                <c:pt idx="22">
                  <c:v>40451</c:v>
                </c:pt>
                <c:pt idx="23">
                  <c:v>40543</c:v>
                </c:pt>
                <c:pt idx="24">
                  <c:v>40633</c:v>
                </c:pt>
                <c:pt idx="25">
                  <c:v>40724</c:v>
                </c:pt>
                <c:pt idx="26">
                  <c:v>40816</c:v>
                </c:pt>
                <c:pt idx="27">
                  <c:v>40908</c:v>
                </c:pt>
                <c:pt idx="28">
                  <c:v>40999</c:v>
                </c:pt>
                <c:pt idx="29">
                  <c:v>41090</c:v>
                </c:pt>
                <c:pt idx="30">
                  <c:v>41182</c:v>
                </c:pt>
                <c:pt idx="31">
                  <c:v>41274</c:v>
                </c:pt>
                <c:pt idx="32">
                  <c:v>41364</c:v>
                </c:pt>
                <c:pt idx="33">
                  <c:v>41455</c:v>
                </c:pt>
                <c:pt idx="34">
                  <c:v>41547</c:v>
                </c:pt>
                <c:pt idx="35">
                  <c:v>41639</c:v>
                </c:pt>
                <c:pt idx="36">
                  <c:v>41729</c:v>
                </c:pt>
                <c:pt idx="37">
                  <c:v>41820</c:v>
                </c:pt>
                <c:pt idx="38">
                  <c:v>41912</c:v>
                </c:pt>
                <c:pt idx="39">
                  <c:v>42004</c:v>
                </c:pt>
                <c:pt idx="40">
                  <c:v>42094</c:v>
                </c:pt>
                <c:pt idx="41">
                  <c:v>42185</c:v>
                </c:pt>
                <c:pt idx="42">
                  <c:v>42277</c:v>
                </c:pt>
                <c:pt idx="43">
                  <c:v>42369</c:v>
                </c:pt>
                <c:pt idx="44">
                  <c:v>42460</c:v>
                </c:pt>
                <c:pt idx="45">
                  <c:v>42551</c:v>
                </c:pt>
                <c:pt idx="46">
                  <c:v>42643</c:v>
                </c:pt>
                <c:pt idx="47">
                  <c:v>42735</c:v>
                </c:pt>
                <c:pt idx="48">
                  <c:v>42825</c:v>
                </c:pt>
                <c:pt idx="49">
                  <c:v>42916</c:v>
                </c:pt>
                <c:pt idx="50">
                  <c:v>43008</c:v>
                </c:pt>
                <c:pt idx="51">
                  <c:v>43100</c:v>
                </c:pt>
                <c:pt idx="52">
                  <c:v>43190</c:v>
                </c:pt>
                <c:pt idx="53">
                  <c:v>43281</c:v>
                </c:pt>
                <c:pt idx="54">
                  <c:v>43373</c:v>
                </c:pt>
                <c:pt idx="55">
                  <c:v>43465</c:v>
                </c:pt>
                <c:pt idx="56">
                  <c:v>43555</c:v>
                </c:pt>
                <c:pt idx="57">
                  <c:v>43646</c:v>
                </c:pt>
                <c:pt idx="58">
                  <c:v>43738</c:v>
                </c:pt>
                <c:pt idx="59">
                  <c:v>43830</c:v>
                </c:pt>
                <c:pt idx="60">
                  <c:v>43921</c:v>
                </c:pt>
                <c:pt idx="61">
                  <c:v>44012</c:v>
                </c:pt>
                <c:pt idx="62">
                  <c:v>44104</c:v>
                </c:pt>
                <c:pt idx="63">
                  <c:v>44196</c:v>
                </c:pt>
                <c:pt idx="64">
                  <c:v>44286</c:v>
                </c:pt>
                <c:pt idx="65">
                  <c:v>44377</c:v>
                </c:pt>
                <c:pt idx="66">
                  <c:v>44469</c:v>
                </c:pt>
                <c:pt idx="67">
                  <c:v>44561</c:v>
                </c:pt>
                <c:pt idx="68">
                  <c:v>44651</c:v>
                </c:pt>
                <c:pt idx="69">
                  <c:v>44742</c:v>
                </c:pt>
                <c:pt idx="70">
                  <c:v>44834</c:v>
                </c:pt>
                <c:pt idx="71">
                  <c:v>44926</c:v>
                </c:pt>
                <c:pt idx="72">
                  <c:v>45016</c:v>
                </c:pt>
                <c:pt idx="73">
                  <c:v>45107</c:v>
                </c:pt>
                <c:pt idx="74">
                  <c:v>45199</c:v>
                </c:pt>
                <c:pt idx="75">
                  <c:v>45291</c:v>
                </c:pt>
                <c:pt idx="76">
                  <c:v>45382</c:v>
                </c:pt>
                <c:pt idx="77">
                  <c:v>45473</c:v>
                </c:pt>
                <c:pt idx="78">
                  <c:v>45565</c:v>
                </c:pt>
                <c:pt idx="79">
                  <c:v>45657</c:v>
                </c:pt>
                <c:pt idx="80">
                  <c:v>45747</c:v>
                </c:pt>
                <c:pt idx="81">
                  <c:v>45838</c:v>
                </c:pt>
                <c:pt idx="82">
                  <c:v>45930</c:v>
                </c:pt>
                <c:pt idx="83">
                  <c:v>46022</c:v>
                </c:pt>
                <c:pt idx="84">
                  <c:v>46112</c:v>
                </c:pt>
              </c:numCache>
            </c:numRef>
          </c:cat>
          <c:val>
            <c:numRef>
              <c:f>Sheet1!$C$2:$C$86</c:f>
              <c:numCache>
                <c:formatCode>General</c:formatCode>
                <c:ptCount val="85"/>
                <c:pt idx="0">
                  <c:v>8.3479730790043297E-2</c:v>
                </c:pt>
                <c:pt idx="1">
                  <c:v>8.5110736774693205E-2</c:v>
                </c:pt>
                <c:pt idx="2">
                  <c:v>8.6564796444022596E-2</c:v>
                </c:pt>
                <c:pt idx="3">
                  <c:v>8.5186919620846596E-2</c:v>
                </c:pt>
                <c:pt idx="4">
                  <c:v>8.4874186172403804E-2</c:v>
                </c:pt>
                <c:pt idx="5">
                  <c:v>8.4774212395372001E-2</c:v>
                </c:pt>
                <c:pt idx="6">
                  <c:v>8.3569534314112306E-2</c:v>
                </c:pt>
                <c:pt idx="7">
                  <c:v>8.3519284272532995E-2</c:v>
                </c:pt>
                <c:pt idx="8">
                  <c:v>8.3046721151092406E-2</c:v>
                </c:pt>
                <c:pt idx="9">
                  <c:v>8.0996161072410297E-2</c:v>
                </c:pt>
                <c:pt idx="10">
                  <c:v>8.0737573502532495E-2</c:v>
                </c:pt>
                <c:pt idx="11">
                  <c:v>8.0285879692155698E-2</c:v>
                </c:pt>
                <c:pt idx="12">
                  <c:v>8.0231896183805801E-2</c:v>
                </c:pt>
                <c:pt idx="13">
                  <c:v>8.2542971023567793E-2</c:v>
                </c:pt>
                <c:pt idx="14">
                  <c:v>8.3531394878941206E-2</c:v>
                </c:pt>
                <c:pt idx="15">
                  <c:v>8.3767329851398203E-2</c:v>
                </c:pt>
                <c:pt idx="16">
                  <c:v>8.3673214285714295E-2</c:v>
                </c:pt>
                <c:pt idx="17">
                  <c:v>8.7138235294117697E-2</c:v>
                </c:pt>
                <c:pt idx="18">
                  <c:v>9.3994999999999995E-2</c:v>
                </c:pt>
                <c:pt idx="19">
                  <c:v>9.4127272727272698E-2</c:v>
                </c:pt>
                <c:pt idx="20">
                  <c:v>8.5385714285714301E-2</c:v>
                </c:pt>
                <c:pt idx="21">
                  <c:v>8.3758823529411802E-2</c:v>
                </c:pt>
                <c:pt idx="22">
                  <c:v>7.8263259259259296E-2</c:v>
                </c:pt>
                <c:pt idx="23">
                  <c:v>7.8602379099871E-2</c:v>
                </c:pt>
                <c:pt idx="24">
                  <c:v>7.6911261551992405E-2</c:v>
                </c:pt>
                <c:pt idx="25">
                  <c:v>7.4191549631201295E-2</c:v>
                </c:pt>
                <c:pt idx="26">
                  <c:v>7.3916123882255297E-2</c:v>
                </c:pt>
                <c:pt idx="27">
                  <c:v>7.2369770658579594E-2</c:v>
                </c:pt>
                <c:pt idx="28">
                  <c:v>7.3482132445833098E-2</c:v>
                </c:pt>
                <c:pt idx="29">
                  <c:v>7.6518356834284901E-2</c:v>
                </c:pt>
                <c:pt idx="30">
                  <c:v>7.8590620188419003E-2</c:v>
                </c:pt>
                <c:pt idx="31">
                  <c:v>7.9235754750634102E-2</c:v>
                </c:pt>
                <c:pt idx="32">
                  <c:v>7.9325946049567705E-2</c:v>
                </c:pt>
                <c:pt idx="33">
                  <c:v>7.8089405317665797E-2</c:v>
                </c:pt>
                <c:pt idx="34">
                  <c:v>7.6745811886804904E-2</c:v>
                </c:pt>
                <c:pt idx="35">
                  <c:v>7.6142843479470396E-2</c:v>
                </c:pt>
                <c:pt idx="36">
                  <c:v>7.7058931588282503E-2</c:v>
                </c:pt>
                <c:pt idx="37">
                  <c:v>7.6545689729032806E-2</c:v>
                </c:pt>
                <c:pt idx="38">
                  <c:v>7.60146552019038E-2</c:v>
                </c:pt>
                <c:pt idx="39">
                  <c:v>7.4882480224410006E-2</c:v>
                </c:pt>
                <c:pt idx="40">
                  <c:v>7.3552704090440693E-2</c:v>
                </c:pt>
                <c:pt idx="41">
                  <c:v>7.3373017871748006E-2</c:v>
                </c:pt>
                <c:pt idx="42">
                  <c:v>7.50092014611283E-2</c:v>
                </c:pt>
                <c:pt idx="43">
                  <c:v>7.8105324853983596E-2</c:v>
                </c:pt>
                <c:pt idx="44">
                  <c:v>7.9604330186459904E-2</c:v>
                </c:pt>
                <c:pt idx="45">
                  <c:v>8.0337602518515003E-2</c:v>
                </c:pt>
                <c:pt idx="46">
                  <c:v>8.0251082290847695E-2</c:v>
                </c:pt>
                <c:pt idx="47">
                  <c:v>7.8946872232211598E-2</c:v>
                </c:pt>
                <c:pt idx="48">
                  <c:v>7.8346281432873796E-2</c:v>
                </c:pt>
                <c:pt idx="49">
                  <c:v>7.9215015161696295E-2</c:v>
                </c:pt>
                <c:pt idx="50">
                  <c:v>7.80227767062079E-2</c:v>
                </c:pt>
                <c:pt idx="51">
                  <c:v>7.7203350293285899E-2</c:v>
                </c:pt>
                <c:pt idx="52">
                  <c:v>7.6425264831906606E-2</c:v>
                </c:pt>
                <c:pt idx="53">
                  <c:v>7.6432795974204895E-2</c:v>
                </c:pt>
                <c:pt idx="54">
                  <c:v>7.6411690556606196E-2</c:v>
                </c:pt>
                <c:pt idx="55">
                  <c:v>7.70898977383178E-2</c:v>
                </c:pt>
                <c:pt idx="56">
                  <c:v>7.7222542883750994E-2</c:v>
                </c:pt>
                <c:pt idx="57">
                  <c:v>7.7221209603307805E-2</c:v>
                </c:pt>
                <c:pt idx="58">
                  <c:v>7.6566402611685805E-2</c:v>
                </c:pt>
                <c:pt idx="59">
                  <c:v>7.6274865842424905E-2</c:v>
                </c:pt>
                <c:pt idx="60">
                  <c:v>7.7713143736833995E-2</c:v>
                </c:pt>
                <c:pt idx="61">
                  <c:v>7.6152624108652797E-2</c:v>
                </c:pt>
                <c:pt idx="62">
                  <c:v>7.7509482181137707E-2</c:v>
                </c:pt>
                <c:pt idx="63">
                  <c:v>7.6082161086316699E-2</c:v>
                </c:pt>
                <c:pt idx="64">
                  <c:v>7.2541448086935495E-2</c:v>
                </c:pt>
                <c:pt idx="65">
                  <c:v>7.1183323591384504E-2</c:v>
                </c:pt>
                <c:pt idx="66">
                  <c:v>7.3292687020226094E-2</c:v>
                </c:pt>
                <c:pt idx="67">
                  <c:v>7.3984000592806895E-2</c:v>
                </c:pt>
                <c:pt idx="68">
                  <c:v>7.2874681970311897E-2</c:v>
                </c:pt>
                <c:pt idx="69">
                  <c:v>7.7333434794758002E-2</c:v>
                </c:pt>
                <c:pt idx="70">
                  <c:v>7.6915476144418501E-2</c:v>
                </c:pt>
                <c:pt idx="71">
                  <c:v>7.7422972189754399E-2</c:v>
                </c:pt>
                <c:pt idx="72">
                  <c:v>7.6943730565482302E-2</c:v>
                </c:pt>
                <c:pt idx="73">
                  <c:v>7.6902344409467305E-2</c:v>
                </c:pt>
                <c:pt idx="74">
                  <c:v>8.0674315979293199E-2</c:v>
                </c:pt>
                <c:pt idx="75">
                  <c:v>8.2221019046162705E-2</c:v>
                </c:pt>
                <c:pt idx="76">
                  <c:v>8.4709704363654006E-2</c:v>
                </c:pt>
                <c:pt idx="77">
                  <c:v>7.9982543621701194E-2</c:v>
                </c:pt>
                <c:pt idx="78">
                  <c:v>7.7285480834150405E-2</c:v>
                </c:pt>
                <c:pt idx="79">
                  <c:v>7.7362372405511401E-2</c:v>
                </c:pt>
                <c:pt idx="80">
                  <c:v>7.7065206554138996E-2</c:v>
                </c:pt>
                <c:pt idx="81">
                  <c:v>7.8211182224366599E-2</c:v>
                </c:pt>
                <c:pt idx="82">
                  <c:v>7.8500638316235494E-2</c:v>
                </c:pt>
                <c:pt idx="83">
                  <c:v>7.8790753672590697E-2</c:v>
                </c:pt>
                <c:pt idx="84">
                  <c:v>7.9716579601858198E-2</c:v>
                </c:pt>
              </c:numCache>
            </c:numRef>
          </c:val>
          <c:smooth val="0"/>
          <c:extLst>
            <c:ext xmlns:c16="http://schemas.microsoft.com/office/drawing/2014/chart" uri="{C3380CC4-5D6E-409C-BE32-E72D297353CC}">
              <c16:uniqueId val="{00000001-6555-48C5-A960-325C095A468F}"/>
            </c:ext>
          </c:extLst>
        </c:ser>
        <c:dLbls>
          <c:showLegendKey val="0"/>
          <c:showVal val="0"/>
          <c:showCatName val="0"/>
          <c:showSerName val="0"/>
          <c:showPercent val="0"/>
          <c:showBubbleSize val="0"/>
        </c:dLbls>
        <c:smooth val="0"/>
        <c:axId val="52395247"/>
        <c:axId val="52379887"/>
      </c:lineChart>
      <c:dateAx>
        <c:axId val="52395247"/>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2000" b="0" i="0" u="none" strike="noStrike" kern="1200" baseline="0">
                <a:solidFill>
                  <a:schemeClr val="tx1"/>
                </a:solidFill>
                <a:latin typeface="+mn-lt"/>
                <a:ea typeface="+mn-ea"/>
                <a:cs typeface="+mn-cs"/>
              </a:defRPr>
            </a:pPr>
            <a:endParaRPr lang="en-US"/>
          </a:p>
        </c:txPr>
        <c:crossAx val="52379887"/>
        <c:crosses val="autoZero"/>
        <c:auto val="1"/>
        <c:lblOffset val="100"/>
        <c:baseTimeUnit val="months"/>
        <c:majorUnit val="12"/>
        <c:majorTimeUnit val="months"/>
      </c:dateAx>
      <c:valAx>
        <c:axId val="52379887"/>
        <c:scaling>
          <c:orientation val="minMax"/>
          <c:min val="5.000000000000001E-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5239524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0.4711</cdr:x>
      <cdr:y>0.2475</cdr:y>
    </cdr:from>
    <cdr:to>
      <cdr:x>0.48568</cdr:x>
      <cdr:y>0.25722</cdr:y>
    </cdr:to>
    <cdr:cxnSp macro="">
      <cdr:nvCxnSpPr>
        <cdr:cNvPr id="17" name="Straight Connector 16">
          <a:extLst xmlns:a="http://schemas.openxmlformats.org/drawingml/2006/main">
            <a:ext uri="{FF2B5EF4-FFF2-40B4-BE49-F238E27FC236}">
              <a16:creationId xmlns:a16="http://schemas.microsoft.com/office/drawing/2014/main" id="{0654FB1F-7B4B-45E3-B371-ECB93448FE14}"/>
            </a:ext>
          </a:extLst>
        </cdr:cNvPr>
        <cdr:cNvCxnSpPr/>
      </cdr:nvCxnSpPr>
      <cdr:spPr>
        <a:xfrm xmlns:a="http://schemas.openxmlformats.org/drawingml/2006/main" flipH="1">
          <a:off x="4848096" y="1091579"/>
          <a:ext cx="150019" cy="42862"/>
        </a:xfrm>
        <a:prstGeom xmlns:a="http://schemas.openxmlformats.org/drawingml/2006/main" prst="line">
          <a:avLst/>
        </a:prstGeom>
        <a:ln xmlns:a="http://schemas.openxmlformats.org/drawingml/2006/main" w="19050">
          <a:solidFill>
            <a:schemeClr val="accent4"/>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0.21379</cdr:x>
      <cdr:y>0.22699</cdr:y>
    </cdr:from>
    <cdr:to>
      <cdr:x>0.27211</cdr:x>
      <cdr:y>0.66108</cdr:y>
    </cdr:to>
    <cdr:cxnSp macro="">
      <cdr:nvCxnSpPr>
        <cdr:cNvPr id="5" name="Straight Connector 4">
          <a:extLst xmlns:a="http://schemas.openxmlformats.org/drawingml/2006/main">
            <a:ext uri="{FF2B5EF4-FFF2-40B4-BE49-F238E27FC236}">
              <a16:creationId xmlns:a16="http://schemas.microsoft.com/office/drawing/2014/main" id="{ECDDCCE9-5BE8-A9EF-6692-0383351BFF4D}"/>
            </a:ext>
          </a:extLst>
        </cdr:cNvPr>
        <cdr:cNvCxnSpPr/>
      </cdr:nvCxnSpPr>
      <cdr:spPr>
        <a:xfrm xmlns:a="http://schemas.openxmlformats.org/drawingml/2006/main">
          <a:off x="2200146" y="1001091"/>
          <a:ext cx="600075" cy="1914525"/>
        </a:xfrm>
        <a:prstGeom xmlns:a="http://schemas.openxmlformats.org/drawingml/2006/main" prst="line">
          <a:avLst/>
        </a:prstGeom>
        <a:ln xmlns:a="http://schemas.openxmlformats.org/drawingml/2006/main" w="19050">
          <a:solidFill>
            <a:schemeClr val="accent4"/>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0.14021</cdr:x>
      <cdr:y>0.16651</cdr:y>
    </cdr:from>
    <cdr:to>
      <cdr:x>0.15595</cdr:x>
      <cdr:y>0.17515</cdr:y>
    </cdr:to>
    <cdr:cxnSp macro="">
      <cdr:nvCxnSpPr>
        <cdr:cNvPr id="3" name="Straight Connector 2">
          <a:extLst xmlns:a="http://schemas.openxmlformats.org/drawingml/2006/main">
            <a:ext uri="{FF2B5EF4-FFF2-40B4-BE49-F238E27FC236}">
              <a16:creationId xmlns:a16="http://schemas.microsoft.com/office/drawing/2014/main" id="{90829512-C952-6E5F-5942-04FCC7A64B53}"/>
            </a:ext>
          </a:extLst>
        </cdr:cNvPr>
        <cdr:cNvCxnSpPr/>
      </cdr:nvCxnSpPr>
      <cdr:spPr>
        <a:xfrm xmlns:a="http://schemas.openxmlformats.org/drawingml/2006/main">
          <a:off x="1442909" y="734391"/>
          <a:ext cx="161925" cy="38100"/>
        </a:xfrm>
        <a:prstGeom xmlns:a="http://schemas.openxmlformats.org/drawingml/2006/main" prst="line">
          <a:avLst/>
        </a:prstGeom>
        <a:ln xmlns:a="http://schemas.openxmlformats.org/drawingml/2006/main" w="19050">
          <a:solidFill>
            <a:schemeClr val="accent4"/>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0.27396</cdr:x>
      <cdr:y>0.45591</cdr:y>
    </cdr:from>
    <cdr:to>
      <cdr:x>0.33319</cdr:x>
      <cdr:y>0.65244</cdr:y>
    </cdr:to>
    <cdr:cxnSp macro="">
      <cdr:nvCxnSpPr>
        <cdr:cNvPr id="8" name="Straight Connector 7">
          <a:extLst xmlns:a="http://schemas.openxmlformats.org/drawingml/2006/main">
            <a:ext uri="{FF2B5EF4-FFF2-40B4-BE49-F238E27FC236}">
              <a16:creationId xmlns:a16="http://schemas.microsoft.com/office/drawing/2014/main" id="{5B5875F4-37AD-5927-D580-C431D360C773}"/>
            </a:ext>
          </a:extLst>
        </cdr:cNvPr>
        <cdr:cNvCxnSpPr/>
      </cdr:nvCxnSpPr>
      <cdr:spPr>
        <a:xfrm xmlns:a="http://schemas.openxmlformats.org/drawingml/2006/main" flipH="1">
          <a:off x="2819271" y="2010741"/>
          <a:ext cx="609600" cy="866775"/>
        </a:xfrm>
        <a:prstGeom xmlns:a="http://schemas.openxmlformats.org/drawingml/2006/main" prst="line">
          <a:avLst/>
        </a:prstGeom>
        <a:ln xmlns:a="http://schemas.openxmlformats.org/drawingml/2006/main" w="19050">
          <a:solidFill>
            <a:schemeClr val="accent4"/>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0.37669</cdr:x>
      <cdr:y>0.28206</cdr:y>
    </cdr:from>
    <cdr:to>
      <cdr:x>0.40539</cdr:x>
      <cdr:y>0.33281</cdr:y>
    </cdr:to>
    <cdr:cxnSp macro="">
      <cdr:nvCxnSpPr>
        <cdr:cNvPr id="15" name="Straight Connector 14">
          <a:extLst xmlns:a="http://schemas.openxmlformats.org/drawingml/2006/main">
            <a:ext uri="{FF2B5EF4-FFF2-40B4-BE49-F238E27FC236}">
              <a16:creationId xmlns:a16="http://schemas.microsoft.com/office/drawing/2014/main" id="{B6541F55-EDFE-4FDF-DD2A-CFB35CA6799A}"/>
            </a:ext>
          </a:extLst>
        </cdr:cNvPr>
        <cdr:cNvCxnSpPr/>
      </cdr:nvCxnSpPr>
      <cdr:spPr>
        <a:xfrm xmlns:a="http://schemas.openxmlformats.org/drawingml/2006/main" flipH="1">
          <a:off x="3876546" y="1243979"/>
          <a:ext cx="295275" cy="223837"/>
        </a:xfrm>
        <a:prstGeom xmlns:a="http://schemas.openxmlformats.org/drawingml/2006/main" prst="line">
          <a:avLst/>
        </a:prstGeom>
        <a:ln xmlns:a="http://schemas.openxmlformats.org/drawingml/2006/main" w="19050">
          <a:solidFill>
            <a:schemeClr val="accent4"/>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0.55348</cdr:x>
      <cdr:y>0.24156</cdr:y>
    </cdr:from>
    <cdr:to>
      <cdr:x>0.56875</cdr:x>
      <cdr:y>0.24156</cdr:y>
    </cdr:to>
    <cdr:cxnSp macro="">
      <cdr:nvCxnSpPr>
        <cdr:cNvPr id="23" name="Straight Connector 22">
          <a:extLst xmlns:a="http://schemas.openxmlformats.org/drawingml/2006/main">
            <a:ext uri="{FF2B5EF4-FFF2-40B4-BE49-F238E27FC236}">
              <a16:creationId xmlns:a16="http://schemas.microsoft.com/office/drawing/2014/main" id="{AF90C2E3-FEC1-61DA-F487-DFFA3E35BB24}"/>
            </a:ext>
          </a:extLst>
        </cdr:cNvPr>
        <cdr:cNvCxnSpPr/>
      </cdr:nvCxnSpPr>
      <cdr:spPr>
        <a:xfrm xmlns:a="http://schemas.openxmlformats.org/drawingml/2006/main" flipH="1">
          <a:off x="5695821" y="1065385"/>
          <a:ext cx="157163" cy="0"/>
        </a:xfrm>
        <a:prstGeom xmlns:a="http://schemas.openxmlformats.org/drawingml/2006/main" prst="line">
          <a:avLst/>
        </a:prstGeom>
        <a:ln xmlns:a="http://schemas.openxmlformats.org/drawingml/2006/main" w="19050">
          <a:solidFill>
            <a:schemeClr val="accent4"/>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0.80149</cdr:x>
      <cdr:y>0.23634</cdr:y>
    </cdr:from>
    <cdr:to>
      <cdr:x>0.82004</cdr:x>
      <cdr:y>0.24288</cdr:y>
    </cdr:to>
    <cdr:cxnSp macro="">
      <cdr:nvCxnSpPr>
        <cdr:cNvPr id="32" name="Straight Connector 31">
          <a:extLst xmlns:a="http://schemas.openxmlformats.org/drawingml/2006/main">
            <a:ext uri="{FF2B5EF4-FFF2-40B4-BE49-F238E27FC236}">
              <a16:creationId xmlns:a16="http://schemas.microsoft.com/office/drawing/2014/main" id="{EA5BAF59-5ED3-0E9C-97EC-FD6ED0C783AA}"/>
            </a:ext>
          </a:extLst>
        </cdr:cNvPr>
        <cdr:cNvCxnSpPr/>
      </cdr:nvCxnSpPr>
      <cdr:spPr>
        <a:xfrm xmlns:a="http://schemas.openxmlformats.org/drawingml/2006/main" flipH="1">
          <a:off x="8248073" y="1042366"/>
          <a:ext cx="190948" cy="28809"/>
        </a:xfrm>
        <a:prstGeom xmlns:a="http://schemas.openxmlformats.org/drawingml/2006/main" prst="line">
          <a:avLst/>
        </a:prstGeom>
        <a:ln xmlns:a="http://schemas.openxmlformats.org/drawingml/2006/main" w="19050">
          <a:solidFill>
            <a:schemeClr val="accent4"/>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0.63678</cdr:x>
      <cdr:y>0.24318</cdr:y>
    </cdr:from>
    <cdr:to>
      <cdr:x>0.65066</cdr:x>
      <cdr:y>0.25794</cdr:y>
    </cdr:to>
    <cdr:cxnSp macro="">
      <cdr:nvCxnSpPr>
        <cdr:cNvPr id="25" name="Straight Connector 24">
          <a:extLst xmlns:a="http://schemas.openxmlformats.org/drawingml/2006/main">
            <a:ext uri="{FF2B5EF4-FFF2-40B4-BE49-F238E27FC236}">
              <a16:creationId xmlns:a16="http://schemas.microsoft.com/office/drawing/2014/main" id="{F0F261B1-3F5C-C05F-163F-3E3181E69C3D}"/>
            </a:ext>
          </a:extLst>
        </cdr:cNvPr>
        <cdr:cNvCxnSpPr/>
      </cdr:nvCxnSpPr>
      <cdr:spPr>
        <a:xfrm xmlns:a="http://schemas.openxmlformats.org/drawingml/2006/main" flipH="1" flipV="1">
          <a:off x="6553068" y="1072515"/>
          <a:ext cx="142878" cy="65101"/>
        </a:xfrm>
        <a:prstGeom xmlns:a="http://schemas.openxmlformats.org/drawingml/2006/main" prst="line">
          <a:avLst/>
        </a:prstGeom>
        <a:ln xmlns:a="http://schemas.openxmlformats.org/drawingml/2006/main" w="19050">
          <a:solidFill>
            <a:schemeClr val="accent4"/>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0.88437</cdr:x>
      <cdr:y>0.23202</cdr:y>
    </cdr:from>
    <cdr:to>
      <cdr:x>0.90149</cdr:x>
      <cdr:y>0.23778</cdr:y>
    </cdr:to>
    <cdr:cxnSp macro="">
      <cdr:nvCxnSpPr>
        <cdr:cNvPr id="33" name="Straight Connector 32">
          <a:extLst xmlns:a="http://schemas.openxmlformats.org/drawingml/2006/main">
            <a:ext uri="{FF2B5EF4-FFF2-40B4-BE49-F238E27FC236}">
              <a16:creationId xmlns:a16="http://schemas.microsoft.com/office/drawing/2014/main" id="{B59689FE-1CAE-696B-DF27-7D1E4A619736}"/>
            </a:ext>
          </a:extLst>
        </cdr:cNvPr>
        <cdr:cNvCxnSpPr/>
      </cdr:nvCxnSpPr>
      <cdr:spPr>
        <a:xfrm xmlns:a="http://schemas.openxmlformats.org/drawingml/2006/main" flipH="1">
          <a:off x="9101003" y="1023316"/>
          <a:ext cx="176218" cy="25383"/>
        </a:xfrm>
        <a:prstGeom xmlns:a="http://schemas.openxmlformats.org/drawingml/2006/main" prst="line">
          <a:avLst/>
        </a:prstGeom>
        <a:ln xmlns:a="http://schemas.openxmlformats.org/drawingml/2006/main" w="19050">
          <a:solidFill>
            <a:schemeClr val="accent4"/>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0.72008</cdr:x>
      <cdr:y>0.2511</cdr:y>
    </cdr:from>
    <cdr:to>
      <cdr:x>0.7362</cdr:x>
      <cdr:y>0.25866</cdr:y>
    </cdr:to>
    <cdr:cxnSp macro="">
      <cdr:nvCxnSpPr>
        <cdr:cNvPr id="29" name="Straight Connector 28">
          <a:extLst xmlns:a="http://schemas.openxmlformats.org/drawingml/2006/main">
            <a:ext uri="{FF2B5EF4-FFF2-40B4-BE49-F238E27FC236}">
              <a16:creationId xmlns:a16="http://schemas.microsoft.com/office/drawing/2014/main" id="{11EEC3A1-9A35-8B55-8DF5-CC98142999CD}"/>
            </a:ext>
          </a:extLst>
        </cdr:cNvPr>
        <cdr:cNvCxnSpPr/>
      </cdr:nvCxnSpPr>
      <cdr:spPr>
        <a:xfrm xmlns:a="http://schemas.openxmlformats.org/drawingml/2006/main" flipH="1">
          <a:off x="7410321" y="1107441"/>
          <a:ext cx="165900" cy="33350"/>
        </a:xfrm>
        <a:prstGeom xmlns:a="http://schemas.openxmlformats.org/drawingml/2006/main" prst="line">
          <a:avLst/>
        </a:prstGeom>
        <a:ln xmlns:a="http://schemas.openxmlformats.org/drawingml/2006/main" w="19050">
          <a:solidFill>
            <a:schemeClr val="accent4"/>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D2E10A-5B06-5466-4254-05C5E87EF9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E11B4DC-E75E-EE7C-D7E2-C870CE1DBE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E7E55F-5FD7-449D-9FA7-0136ECC6A8DE}" type="datetimeFigureOut">
              <a:rPr lang="en-US" smtClean="0"/>
              <a:t>5/12/2026</a:t>
            </a:fld>
            <a:endParaRPr lang="en-US"/>
          </a:p>
        </p:txBody>
      </p:sp>
      <p:sp>
        <p:nvSpPr>
          <p:cNvPr id="4" name="Footer Placeholder 3">
            <a:extLst>
              <a:ext uri="{FF2B5EF4-FFF2-40B4-BE49-F238E27FC236}">
                <a16:creationId xmlns:a16="http://schemas.microsoft.com/office/drawing/2014/main" id="{7793F494-7586-D4EC-C279-F4D72DC6602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32148D5-60C5-EA21-7774-E5FE98F5E7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91D96F-2C6F-42B0-AB7B-6D1B30439071}" type="slidenum">
              <a:rPr lang="en-US" smtClean="0"/>
              <a:t>‹#›</a:t>
            </a:fld>
            <a:endParaRPr lang="en-US"/>
          </a:p>
        </p:txBody>
      </p:sp>
    </p:spTree>
    <p:extLst>
      <p:ext uri="{BB962C8B-B14F-4D97-AF65-F5344CB8AC3E}">
        <p14:creationId xmlns:p14="http://schemas.microsoft.com/office/powerpoint/2010/main" val="1868288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grayWhite">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BF9E17-9450-4E7F-A452-961B04824856}" type="datetimeFigureOut">
              <a:rPr lang="en-US" smtClean="0"/>
              <a:t>5/12/2026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4DBE90-8EAF-44ED-86C3-4AF3CF3D12AA}" type="slidenum">
              <a:rPr lang="en-US" smtClean="0"/>
              <a:t>‹#›</a:t>
            </a:fld>
            <a:endParaRPr lang="en-US"/>
          </a:p>
        </p:txBody>
      </p:sp>
    </p:spTree>
    <p:extLst>
      <p:ext uri="{BB962C8B-B14F-4D97-AF65-F5344CB8AC3E}">
        <p14:creationId xmlns:p14="http://schemas.microsoft.com/office/powerpoint/2010/main" val="2548276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4DBE90-8EAF-44ED-86C3-4AF3CF3D12AA}" type="slidenum">
              <a:rPr lang="en-US" smtClean="0"/>
              <a:t>1</a:t>
            </a:fld>
            <a:endParaRPr lang="en-US" dirty="0"/>
          </a:p>
        </p:txBody>
      </p:sp>
    </p:spTree>
    <p:extLst>
      <p:ext uri="{BB962C8B-B14F-4D97-AF65-F5344CB8AC3E}">
        <p14:creationId xmlns:p14="http://schemas.microsoft.com/office/powerpoint/2010/main" val="1301837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05971-6C61-7812-6B8F-232FF6235C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F85A41-3A45-29C7-3C40-8C0D27BCA1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0895C-FD6E-88BD-7728-FC8A8BF0ABCB}"/>
              </a:ext>
            </a:extLst>
          </p:cNvPr>
          <p:cNvSpPr>
            <a:spLocks noGrp="1"/>
          </p:cNvSpPr>
          <p:nvPr>
            <p:ph type="body" idx="1"/>
          </p:nvPr>
        </p:nvSpPr>
        <p:spPr/>
        <p:txBody>
          <a:bodyPr/>
          <a:lstStyle/>
          <a:p>
            <a:r>
              <a:rPr lang="en-US" dirty="0"/>
              <a:t>Updated with Q2 2025</a:t>
            </a:r>
          </a:p>
        </p:txBody>
      </p:sp>
      <p:sp>
        <p:nvSpPr>
          <p:cNvPr id="4" name="Slide Number Placeholder 3">
            <a:extLst>
              <a:ext uri="{FF2B5EF4-FFF2-40B4-BE49-F238E27FC236}">
                <a16:creationId xmlns:a16="http://schemas.microsoft.com/office/drawing/2014/main" id="{54DDC036-C7EB-98E5-C9DB-9815351C036B}"/>
              </a:ext>
            </a:extLst>
          </p:cNvPr>
          <p:cNvSpPr>
            <a:spLocks noGrp="1"/>
          </p:cNvSpPr>
          <p:nvPr>
            <p:ph type="sldNum" sz="quarter" idx="5"/>
          </p:nvPr>
        </p:nvSpPr>
        <p:spPr/>
        <p:txBody>
          <a:bodyPr/>
          <a:lstStyle/>
          <a:p>
            <a:fld id="{034DBE90-8EAF-44ED-86C3-4AF3CF3D12AA}" type="slidenum">
              <a:rPr lang="en-US" smtClean="0"/>
              <a:t>13</a:t>
            </a:fld>
            <a:endParaRPr lang="en-US" dirty="0"/>
          </a:p>
        </p:txBody>
      </p:sp>
    </p:spTree>
    <p:extLst>
      <p:ext uri="{BB962C8B-B14F-4D97-AF65-F5344CB8AC3E}">
        <p14:creationId xmlns:p14="http://schemas.microsoft.com/office/powerpoint/2010/main" val="1805176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AF6F1-2425-1C6B-C127-DA95190C79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14573C-034C-07AF-E012-19BC278E15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93999C-2871-49D6-EDC1-0480F344E2BC}"/>
              </a:ext>
            </a:extLst>
          </p:cNvPr>
          <p:cNvSpPr>
            <a:spLocks noGrp="1"/>
          </p:cNvSpPr>
          <p:nvPr>
            <p:ph type="body" idx="1"/>
          </p:nvPr>
        </p:nvSpPr>
        <p:spPr/>
        <p:txBody>
          <a:bodyPr/>
          <a:lstStyle/>
          <a:p>
            <a:pPr defTabSz="928299">
              <a:defRPr/>
            </a:pPr>
            <a:r>
              <a:rPr lang="en-US" altLang="en-US" dirty="0"/>
              <a:t>(This slide provides </a:t>
            </a:r>
            <a:r>
              <a:rPr lang="en-US" altLang="en-US" u="sng" dirty="0"/>
              <a:t>RevPAR insights</a:t>
            </a:r>
            <a:r>
              <a:rPr lang="en-US" altLang="en-US" dirty="0"/>
              <a:t>, after the presentation of the main forecast summary.)</a:t>
            </a:r>
          </a:p>
          <a:p>
            <a:endParaRPr lang="en-US" dirty="0"/>
          </a:p>
          <a:p>
            <a:r>
              <a:rPr lang="en-US" dirty="0"/>
              <a:t>RevPAR moved beyond the prior peak in early 2022, when inflationary-driven movements drove significant moves up in the post-</a:t>
            </a:r>
            <a:r>
              <a:rPr lang="en-US" dirty="0" err="1"/>
              <a:t>Omircron</a:t>
            </a:r>
            <a:r>
              <a:rPr lang="en-US" dirty="0"/>
              <a:t> </a:t>
            </a:r>
            <a:r>
              <a:rPr lang="en-US" dirty="0" err="1"/>
              <a:t>encironment</a:t>
            </a:r>
            <a:r>
              <a:rPr lang="en-US" dirty="0"/>
              <a:t>.</a:t>
            </a:r>
          </a:p>
          <a:p>
            <a:endParaRPr lang="en-US" dirty="0"/>
          </a:p>
          <a:p>
            <a:r>
              <a:rPr lang="en-US" dirty="0"/>
              <a:t>Pricing strength remained in place all year, and early indications for 2023 show that gains continue, albeit not as strong.</a:t>
            </a:r>
          </a:p>
        </p:txBody>
      </p:sp>
      <p:sp>
        <p:nvSpPr>
          <p:cNvPr id="4" name="Slide Number Placeholder 3">
            <a:extLst>
              <a:ext uri="{FF2B5EF4-FFF2-40B4-BE49-F238E27FC236}">
                <a16:creationId xmlns:a16="http://schemas.microsoft.com/office/drawing/2014/main" id="{CE82E748-04C0-F3E5-BC35-8D2D89FC0010}"/>
              </a:ext>
            </a:extLst>
          </p:cNvPr>
          <p:cNvSpPr>
            <a:spLocks noGrp="1"/>
          </p:cNvSpPr>
          <p:nvPr>
            <p:ph type="sldNum" sz="quarter" idx="5"/>
          </p:nvPr>
        </p:nvSpPr>
        <p:spPr/>
        <p:txBody>
          <a:bodyPr/>
          <a:lstStyle/>
          <a:p>
            <a:fld id="{BF530B4A-65E5-43FB-A6D5-6945E9A07007}" type="slidenum">
              <a:rPr lang="en-US" smtClean="0"/>
              <a:t>14</a:t>
            </a:fld>
            <a:endParaRPr lang="en-US" dirty="0"/>
          </a:p>
        </p:txBody>
      </p:sp>
    </p:spTree>
    <p:extLst>
      <p:ext uri="{BB962C8B-B14F-4D97-AF65-F5344CB8AC3E}">
        <p14:creationId xmlns:p14="http://schemas.microsoft.com/office/powerpoint/2010/main" val="4290041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7685BA07-0023-4D96-A577-569F501211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68832D08-973A-497E-B0B2-70F89E5FD1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7412" name="Slide Number Placeholder 3">
            <a:extLst>
              <a:ext uri="{FF2B5EF4-FFF2-40B4-BE49-F238E27FC236}">
                <a16:creationId xmlns:a16="http://schemas.microsoft.com/office/drawing/2014/main" id="{29BE2B39-AE22-4BAE-B2A1-76E97762C4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4243" indent="-290093">
              <a:defRPr>
                <a:solidFill>
                  <a:schemeClr val="tx1"/>
                </a:solidFill>
                <a:latin typeface="Calibri" panose="020F0502020204030204" pitchFamily="34" charset="0"/>
              </a:defRPr>
            </a:lvl2pPr>
            <a:lvl3pPr marL="1160374" indent="-232075">
              <a:defRPr>
                <a:solidFill>
                  <a:schemeClr val="tx1"/>
                </a:solidFill>
                <a:latin typeface="Calibri" panose="020F0502020204030204" pitchFamily="34" charset="0"/>
              </a:defRPr>
            </a:lvl3pPr>
            <a:lvl4pPr marL="1624523" indent="-232075">
              <a:defRPr>
                <a:solidFill>
                  <a:schemeClr val="tx1"/>
                </a:solidFill>
                <a:latin typeface="Calibri" panose="020F0502020204030204" pitchFamily="34" charset="0"/>
              </a:defRPr>
            </a:lvl4pPr>
            <a:lvl5pPr marL="2088672" indent="-232075">
              <a:defRPr>
                <a:solidFill>
                  <a:schemeClr val="tx1"/>
                </a:solidFill>
                <a:latin typeface="Calibri" panose="020F0502020204030204" pitchFamily="34" charset="0"/>
              </a:defRPr>
            </a:lvl5pPr>
            <a:lvl6pPr marL="2552822" indent="-232075" eaLnBrk="0" fontAlgn="base" hangingPunct="0">
              <a:spcBef>
                <a:spcPct val="0"/>
              </a:spcBef>
              <a:spcAft>
                <a:spcPct val="0"/>
              </a:spcAft>
              <a:defRPr>
                <a:solidFill>
                  <a:schemeClr val="tx1"/>
                </a:solidFill>
                <a:latin typeface="Calibri" panose="020F0502020204030204" pitchFamily="34" charset="0"/>
              </a:defRPr>
            </a:lvl6pPr>
            <a:lvl7pPr marL="3016971" indent="-232075" eaLnBrk="0" fontAlgn="base" hangingPunct="0">
              <a:spcBef>
                <a:spcPct val="0"/>
              </a:spcBef>
              <a:spcAft>
                <a:spcPct val="0"/>
              </a:spcAft>
              <a:defRPr>
                <a:solidFill>
                  <a:schemeClr val="tx1"/>
                </a:solidFill>
                <a:latin typeface="Calibri" panose="020F0502020204030204" pitchFamily="34" charset="0"/>
              </a:defRPr>
            </a:lvl7pPr>
            <a:lvl8pPr marL="3481121" indent="-232075" eaLnBrk="0" fontAlgn="base" hangingPunct="0">
              <a:spcBef>
                <a:spcPct val="0"/>
              </a:spcBef>
              <a:spcAft>
                <a:spcPct val="0"/>
              </a:spcAft>
              <a:defRPr>
                <a:solidFill>
                  <a:schemeClr val="tx1"/>
                </a:solidFill>
                <a:latin typeface="Calibri" panose="020F0502020204030204" pitchFamily="34" charset="0"/>
              </a:defRPr>
            </a:lvl8pPr>
            <a:lvl9pPr marL="3945270" indent="-232075" eaLnBrk="0" fontAlgn="base" hangingPunct="0">
              <a:spcBef>
                <a:spcPct val="0"/>
              </a:spcBef>
              <a:spcAft>
                <a:spcPct val="0"/>
              </a:spcAft>
              <a:defRPr>
                <a:solidFill>
                  <a:schemeClr val="tx1"/>
                </a:solidFill>
                <a:latin typeface="Calibri" panose="020F0502020204030204" pitchFamily="34" charset="0"/>
              </a:defRPr>
            </a:lvl9pPr>
          </a:lstStyle>
          <a:p>
            <a:fld id="{21E1D880-F39A-4881-AC38-98B5AC6377C4}" type="slidenum">
              <a:rPr lang="en-US" altLang="en-US"/>
              <a:pPr/>
              <a:t>15</a:t>
            </a:fld>
            <a:endParaRPr lang="en-US" altLang="en-US" dirty="0"/>
          </a:p>
        </p:txBody>
      </p:sp>
    </p:spTree>
    <p:extLst>
      <p:ext uri="{BB962C8B-B14F-4D97-AF65-F5344CB8AC3E}">
        <p14:creationId xmlns:p14="http://schemas.microsoft.com/office/powerpoint/2010/main" val="1224868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4DBE90-8EAF-44ED-86C3-4AF3CF3D12AA}" type="slidenum">
              <a:rPr lang="en-US" smtClean="0"/>
              <a:t>16</a:t>
            </a:fld>
            <a:endParaRPr lang="en-US" dirty="0"/>
          </a:p>
        </p:txBody>
      </p:sp>
    </p:spTree>
    <p:extLst>
      <p:ext uri="{BB962C8B-B14F-4D97-AF65-F5344CB8AC3E}">
        <p14:creationId xmlns:p14="http://schemas.microsoft.com/office/powerpoint/2010/main" val="102002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rooms revenue multiplier (RRM) is a commonly used benchmark for converting an economy or mid-rate hotel’s revenue into an indication of value. RRMs are calculated by dividing the indicated sales price by the property’s rooms revenue. The respondents to this survey were asked to indicate current RRMs for limited-service, select-service, and extended-stay assets.  The following graphic illustrates brokers’ responses to the current levels of RRMs.</a:t>
            </a:r>
          </a:p>
        </p:txBody>
      </p:sp>
      <p:sp>
        <p:nvSpPr>
          <p:cNvPr id="4" name="Slide Number Placeholder 3"/>
          <p:cNvSpPr>
            <a:spLocks noGrp="1"/>
          </p:cNvSpPr>
          <p:nvPr>
            <p:ph type="sldNum" sz="quarter" idx="5"/>
          </p:nvPr>
        </p:nvSpPr>
        <p:spPr/>
        <p:txBody>
          <a:bodyPr/>
          <a:lstStyle/>
          <a:p>
            <a:fld id="{80EFC35F-50C9-45B8-9CF4-FBB7DE4D689C}" type="slidenum">
              <a:rPr lang="en-US" smtClean="0"/>
              <a:t>17</a:t>
            </a:fld>
            <a:endParaRPr lang="en-US" dirty="0"/>
          </a:p>
        </p:txBody>
      </p:sp>
    </p:spTree>
    <p:extLst>
      <p:ext uri="{BB962C8B-B14F-4D97-AF65-F5344CB8AC3E}">
        <p14:creationId xmlns:p14="http://schemas.microsoft.com/office/powerpoint/2010/main" val="734538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0FF6EE-1489-4AD8-9944-0CDC91A96A3A}" type="slidenum">
              <a:rPr lang="en-US" smtClean="0"/>
              <a:t>18</a:t>
            </a:fld>
            <a:endParaRPr lang="en-US"/>
          </a:p>
        </p:txBody>
      </p:sp>
    </p:spTree>
    <p:extLst>
      <p:ext uri="{BB962C8B-B14F-4D97-AF65-F5344CB8AC3E}">
        <p14:creationId xmlns:p14="http://schemas.microsoft.com/office/powerpoint/2010/main" val="151298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0FFE9-70F8-4C3B-FE0A-DC2028E498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79B687-938A-EBA6-B1A1-BD7025C336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9A4839-4135-F57B-6451-C17D685196A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Lizzette, can we update this for 2025 Q4, even if just with preliminary data that is available thru 1/16?</a:t>
            </a:r>
          </a:p>
          <a:p>
            <a:endParaRPr lang="en-US" dirty="0"/>
          </a:p>
        </p:txBody>
      </p:sp>
      <p:sp>
        <p:nvSpPr>
          <p:cNvPr id="4" name="Slide Number Placeholder 3">
            <a:extLst>
              <a:ext uri="{FF2B5EF4-FFF2-40B4-BE49-F238E27FC236}">
                <a16:creationId xmlns:a16="http://schemas.microsoft.com/office/drawing/2014/main" id="{DCF36D58-D06F-6C1A-6970-18A7BC5A4436}"/>
              </a:ext>
            </a:extLst>
          </p:cNvPr>
          <p:cNvSpPr>
            <a:spLocks noGrp="1"/>
          </p:cNvSpPr>
          <p:nvPr>
            <p:ph type="sldNum" sz="quarter" idx="5"/>
          </p:nvPr>
        </p:nvSpPr>
        <p:spPr/>
        <p:txBody>
          <a:bodyPr/>
          <a:lstStyle/>
          <a:p>
            <a:fld id="{034DBE90-8EAF-44ED-86C3-4AF3CF3D12AA}" type="slidenum">
              <a:rPr lang="en-US" smtClean="0"/>
              <a:t>19</a:t>
            </a:fld>
            <a:endParaRPr lang="en-US" dirty="0"/>
          </a:p>
        </p:txBody>
      </p:sp>
    </p:spTree>
    <p:extLst>
      <p:ext uri="{BB962C8B-B14F-4D97-AF65-F5344CB8AC3E}">
        <p14:creationId xmlns:p14="http://schemas.microsoft.com/office/powerpoint/2010/main" val="2080494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07A74-00D4-E6A8-876B-0D4E444D76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13AEA3-0C1E-154E-8A67-D115755847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8F47D-90F7-CC3E-C77E-45AE4CDEA338}"/>
              </a:ext>
            </a:extLst>
          </p:cNvPr>
          <p:cNvSpPr>
            <a:spLocks noGrp="1"/>
          </p:cNvSpPr>
          <p:nvPr>
            <p:ph type="body" idx="1"/>
          </p:nvPr>
        </p:nvSpPr>
        <p:spPr/>
        <p:txBody>
          <a:bodyPr/>
          <a:lstStyle/>
          <a:p>
            <a:r>
              <a:rPr lang="en-US" dirty="0"/>
              <a:t>Will get factors from Emil. Updated with latest </a:t>
            </a:r>
          </a:p>
        </p:txBody>
      </p:sp>
      <p:sp>
        <p:nvSpPr>
          <p:cNvPr id="4" name="Slide Number Placeholder 3">
            <a:extLst>
              <a:ext uri="{FF2B5EF4-FFF2-40B4-BE49-F238E27FC236}">
                <a16:creationId xmlns:a16="http://schemas.microsoft.com/office/drawing/2014/main" id="{8A42251B-3961-A27B-0E5E-3F7AF3C440F7}"/>
              </a:ext>
            </a:extLst>
          </p:cNvPr>
          <p:cNvSpPr>
            <a:spLocks noGrp="1"/>
          </p:cNvSpPr>
          <p:nvPr>
            <p:ph type="sldNum" sz="quarter" idx="5"/>
          </p:nvPr>
        </p:nvSpPr>
        <p:spPr/>
        <p:txBody>
          <a:bodyPr/>
          <a:lstStyle/>
          <a:p>
            <a:fld id="{034DBE90-8EAF-44ED-86C3-4AF3CF3D12AA}" type="slidenum">
              <a:rPr lang="en-US" smtClean="0"/>
              <a:t>20</a:t>
            </a:fld>
            <a:endParaRPr lang="en-US" dirty="0"/>
          </a:p>
        </p:txBody>
      </p:sp>
    </p:spTree>
    <p:extLst>
      <p:ext uri="{BB962C8B-B14F-4D97-AF65-F5344CB8AC3E}">
        <p14:creationId xmlns:p14="http://schemas.microsoft.com/office/powerpoint/2010/main" val="409208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blended total property yield (discount rate) is calculated based on the actual cash flows forecast for the subject property. Because of the timing of the refinancing and expected increase in EBITDA levels, the blended rate is more aligned with the refinancing rate than the current terms.</a:t>
            </a:r>
          </a:p>
          <a:p>
            <a:endParaRPr lang="en-US" dirty="0"/>
          </a:p>
          <a:p>
            <a:r>
              <a:rPr lang="en-US" dirty="0"/>
              <a:t>This analysis is intended to provide guidance and support for your selected discount rate.</a:t>
            </a:r>
          </a:p>
          <a:p>
            <a:pPr defTabSz="942358">
              <a:defRPr/>
            </a:pPr>
            <a:endParaRPr lang="en-US" dirty="0"/>
          </a:p>
          <a:p>
            <a:pPr defTabSz="942358">
              <a:defRPr/>
            </a:pPr>
            <a:r>
              <a:rPr lang="en-US" dirty="0"/>
              <a:t>Supported by the lower loan-to-value (LTV) ratio, reflecting investors’ willingness to accept a lower return in the near term, based on the expected refinancing</a:t>
            </a:r>
          </a:p>
          <a:p>
            <a:pPr defTabSz="942358">
              <a:defRPr/>
            </a:pPr>
            <a:endParaRPr lang="en-US" dirty="0"/>
          </a:p>
          <a:p>
            <a:r>
              <a:rPr lang="en-US" sz="1400" u="sng" dirty="0"/>
              <a:t>Current Financing Assumptions:</a:t>
            </a:r>
          </a:p>
          <a:p>
            <a:r>
              <a:rPr lang="en-US" dirty="0"/>
              <a:t>Higher interest rate, lower LTV ratio and shorter amortization period</a:t>
            </a:r>
          </a:p>
          <a:p>
            <a:r>
              <a:rPr lang="en-US" dirty="0"/>
              <a:t>The equity yield rate is lower</a:t>
            </a:r>
          </a:p>
          <a:p>
            <a:endParaRPr lang="en-US" dirty="0"/>
          </a:p>
          <a:p>
            <a:r>
              <a:rPr lang="en-US" sz="1400" u="sng" dirty="0"/>
              <a:t>Refinancing Assumption:</a:t>
            </a:r>
          </a:p>
          <a:p>
            <a:r>
              <a:rPr lang="en-US" dirty="0"/>
              <a:t>Interest rates returning to the 5.0% to 5.5% level, with higher LTV ratios and longer amortization periods</a:t>
            </a:r>
          </a:p>
          <a:p>
            <a:r>
              <a:rPr lang="en-US" dirty="0"/>
              <a:t>Higher equity yield rate</a:t>
            </a:r>
          </a:p>
          <a:p>
            <a:r>
              <a:rPr lang="en-US" dirty="0"/>
              <a:t>The terminal cap rate and transaction costs remain the same in each scenario</a:t>
            </a:r>
          </a:p>
          <a:p>
            <a:pPr defTabSz="942358">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530B4A-65E5-43FB-A6D5-6945E9A070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953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5"/>
          </p:nvPr>
        </p:nvSpPr>
        <p:spPr/>
        <p:txBody>
          <a:bodyPr/>
          <a:lstStyle/>
          <a:p>
            <a:fld id="{BF530B4A-65E5-43FB-A6D5-6945E9A07007}" type="slidenum">
              <a:rPr lang="en-US" smtClean="0"/>
              <a:t>22</a:t>
            </a:fld>
            <a:endParaRPr lang="en-US" dirty="0"/>
          </a:p>
        </p:txBody>
      </p:sp>
    </p:spTree>
    <p:extLst>
      <p:ext uri="{BB962C8B-B14F-4D97-AF65-F5344CB8AC3E}">
        <p14:creationId xmlns:p14="http://schemas.microsoft.com/office/powerpoint/2010/main" val="3142946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buFont typeface="Symbol" panose="05050102010706020507" pitchFamily="18" charset="2"/>
              <a:buChar char="·"/>
            </a:pPr>
            <a:r>
              <a:rPr lang="en-US" sz="1800" b="0" i="0" u="none" strike="noStrike" baseline="0" dirty="0">
                <a:latin typeface="Calibri" panose="020F0502020204030204" pitchFamily="34" charset="0"/>
              </a:rPr>
              <a:t>global consulting firm </a:t>
            </a:r>
            <a:r>
              <a:rPr lang="en-US" sz="1800" b="1" i="0" u="none" strike="noStrike" baseline="0" dirty="0">
                <a:latin typeface="Calibri" panose="020F0502020204030204" pitchFamily="34" charset="0"/>
              </a:rPr>
              <a:t>specifically focus on the hospitality industry</a:t>
            </a:r>
          </a:p>
          <a:p>
            <a:pPr marR="0" algn="l" rtl="0">
              <a:buFont typeface="Symbol" panose="05050102010706020507" pitchFamily="18" charset="2"/>
              <a:buChar char="·"/>
            </a:pPr>
            <a:r>
              <a:rPr lang="en-US" sz="1800" b="0" i="0" u="none" strike="noStrike" baseline="0" dirty="0">
                <a:latin typeface="Calibri" panose="020F0502020204030204" pitchFamily="34" charset="0"/>
              </a:rPr>
              <a:t>we provide help hospitality investors, developers, and lenders to make informed business decisions through the </a:t>
            </a:r>
            <a:r>
              <a:rPr lang="en-US" sz="1800" b="1" i="0" u="none" strike="noStrike" baseline="0" dirty="0">
                <a:latin typeface="Calibri" panose="020F0502020204030204" pitchFamily="34" charset="0"/>
              </a:rPr>
              <a:t>entire lifecycle of a hotel</a:t>
            </a:r>
          </a:p>
          <a:p>
            <a:pPr marR="0" algn="l" rtl="0">
              <a:buFont typeface="Symbol" panose="05050102010706020507" pitchFamily="18" charset="2"/>
              <a:buChar char="·"/>
            </a:pPr>
            <a:r>
              <a:rPr lang="en-US" sz="1800" b="1" i="0" u="none" strike="noStrike" baseline="0" dirty="0">
                <a:latin typeface="Calibri" panose="020F0502020204030204" pitchFamily="34" charset="0"/>
              </a:rPr>
              <a:t>Consulting &amp; Valuations side of business: appraisals, market studies, feasibility studies, provide facility recommendations</a:t>
            </a:r>
          </a:p>
          <a:p>
            <a:pPr marR="0" algn="l" rtl="0">
              <a:buFont typeface="Symbol" panose="05050102010706020507" pitchFamily="18" charset="2"/>
              <a:buChar char="·"/>
            </a:pPr>
            <a:r>
              <a:rPr lang="en-US" sz="1800" b="0" i="0" u="none" strike="noStrike" baseline="0" dirty="0">
                <a:latin typeface="Calibri" panose="020F0502020204030204" pitchFamily="34" charset="0"/>
              </a:rPr>
              <a:t>Other: brokerage &amp; capital markets, hotel &amp; asset management, design, spa and wellness, executive search</a:t>
            </a:r>
            <a:endParaRPr lang="en-US" sz="1800" b="1" i="0" u="none" strike="noStrike" baseline="0" dirty="0">
              <a:latin typeface="Calibri" panose="020F0502020204030204" pitchFamily="34" charset="0"/>
            </a:endParaRPr>
          </a:p>
          <a:p>
            <a:pPr marR="0" algn="l" rtl="0">
              <a:buFont typeface="Symbol" panose="05050102010706020507" pitchFamily="18" charset="2"/>
              <a:buChar char="·"/>
            </a:pPr>
            <a:r>
              <a:rPr lang="en-US" sz="1800" b="0" i="0" u="none" strike="noStrike" baseline="0" dirty="0">
                <a:latin typeface="Calibri" panose="020F0502020204030204" pitchFamily="34" charset="0"/>
              </a:rPr>
              <a:t>Publish interesting market data for industry – development cost, broker’s survey, franchise fee guide</a:t>
            </a:r>
            <a:endParaRPr lang="en-US" sz="1800" b="1" i="0" u="none" strike="noStrike" baseline="0" dirty="0">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BF530B4A-65E5-43FB-A6D5-6945E9A07007}" type="slidenum">
              <a:rPr lang="en-US" smtClean="0"/>
              <a:t>2</a:t>
            </a:fld>
            <a:endParaRPr lang="en-US" dirty="0"/>
          </a:p>
        </p:txBody>
      </p:sp>
    </p:spTree>
    <p:extLst>
      <p:ext uri="{BB962C8B-B14F-4D97-AF65-F5344CB8AC3E}">
        <p14:creationId xmlns:p14="http://schemas.microsoft.com/office/powerpoint/2010/main" val="3099971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061EA-7F08-CA30-9860-55EB26717C81}"/>
            </a:ext>
          </a:extLst>
        </p:cNvPr>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A0FBD699-C552-F06C-B681-1D6247619C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2C8E3CE2-6E6E-E713-04AD-69BF5B715AB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900" b="1" dirty="0"/>
              <a:t>Resort Pass &amp; Cabana Rentals: </a:t>
            </a:r>
            <a:r>
              <a:rPr lang="en-US" sz="1200" dirty="0"/>
              <a:t>Local residents can purchase passes to use nearby resort pool complexes and pay ++ for cabanas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a:latin typeface="Calibri" panose="020F0502020204030204" pitchFamily="34" charset="0"/>
                <a:cs typeface="Calibri" panose="020F0502020204030204" pitchFamily="34" charset="0"/>
              </a:rPr>
              <a:t>Parking &amp; EV Charging Fees: </a:t>
            </a:r>
            <a:r>
              <a:rPr lang="en-US" dirty="0">
                <a:latin typeface="Calibri" panose="020F0502020204030204" pitchFamily="34" charset="0"/>
                <a:cs typeface="Calibri" panose="020F0502020204030204" pitchFamily="34" charset="0"/>
              </a:rPr>
              <a:t>More hotels now charging for parking, earning lease income from EV parking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a:latin typeface="Calibri" panose="020F0502020204030204" pitchFamily="34" charset="0"/>
                <a:cs typeface="Calibri" panose="020F0502020204030204" pitchFamily="34" charset="0"/>
              </a:rPr>
              <a:t>Wellness Memberships: </a:t>
            </a:r>
            <a:r>
              <a:rPr lang="en-US" dirty="0">
                <a:latin typeface="Calibri" panose="020F0502020204030204" pitchFamily="34" charset="0"/>
                <a:cs typeface="Calibri" panose="020F0502020204030204" pitchFamily="34" charset="0"/>
              </a:rPr>
              <a:t>If the facilities are right, offering memberships to use the hotel’s wellness offerings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spc="-70" dirty="0">
                <a:latin typeface="Calibri" panose="020F0502020204030204" pitchFamily="34" charset="0"/>
                <a:cs typeface="Calibri" panose="020F0502020204030204" pitchFamily="34" charset="0"/>
              </a:rPr>
              <a:t>Resort Fees: </a:t>
            </a:r>
            <a:r>
              <a:rPr lang="en-US" spc="-30" dirty="0">
                <a:latin typeface="Calibri" panose="020F0502020204030204" pitchFamily="34" charset="0"/>
                <a:cs typeface="Calibri" panose="020F0502020204030204" pitchFamily="34" charset="0"/>
              </a:rPr>
              <a:t>More hotels are charging resort fees now, with many charging s a % of the rate vs. a flat </a:t>
            </a:r>
            <a:r>
              <a:rPr lang="en-US" dirty="0">
                <a:latin typeface="Calibri" panose="020F0502020204030204" pitchFamily="34" charset="0"/>
                <a:cs typeface="Calibri" panose="020F0502020204030204" pitchFamily="34" charset="0"/>
              </a:rPr>
              <a:t>fee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spc="-50" dirty="0">
                <a:latin typeface="Calibri" panose="020F0502020204030204" pitchFamily="34" charset="0"/>
                <a:cs typeface="Calibri" panose="020F0502020204030204" pitchFamily="34" charset="0"/>
              </a:rPr>
              <a:t>Golf Simulator Instead of Pool: </a:t>
            </a:r>
            <a:r>
              <a:rPr lang="en-US" spc="0" baseline="0" dirty="0">
                <a:latin typeface="Calibri" panose="020F0502020204030204" pitchFamily="34" charset="0"/>
                <a:cs typeface="Calibri" panose="020F0502020204030204" pitchFamily="34" charset="0"/>
              </a:rPr>
              <a:t>A Courtyard in Denver converts pool to 2 sports simulator bays ($40/hour) + offers food service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spc="-40" dirty="0">
                <a:latin typeface="Calibri" panose="020F0502020204030204" pitchFamily="34" charset="0"/>
                <a:cs typeface="Calibri" panose="020F0502020204030204" pitchFamily="34" charset="0"/>
              </a:rPr>
              <a:t>Activated Lobby &amp; Curated Liquor: </a:t>
            </a:r>
            <a:r>
              <a:rPr lang="en-US" dirty="0">
                <a:latin typeface="Calibri" panose="020F0502020204030204" pitchFamily="34" charset="0"/>
                <a:cs typeface="Calibri" panose="020F0502020204030204" pitchFamily="34" charset="0"/>
              </a:rPr>
              <a:t>Lobbies become reserved lounge seating if the neighborhood is right. Also, in KY: Bourbon vending machines &amp; in market pantries!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pc="0" baseline="0" dirty="0">
              <a:latin typeface="Calibri" panose="020F0502020204030204" pitchFamily="34" charset="0"/>
              <a:cs typeface="Calibri" panose="020F0502020204030204" pitchFamily="34" charset="0"/>
            </a:endParaRPr>
          </a:p>
          <a:p>
            <a:pPr marR="0" algn="l" rtl="0"/>
            <a:r>
              <a:rPr lang="en-US" sz="1200" b="0" i="0" u="none" strike="noStrike" baseline="0" dirty="0">
                <a:latin typeface="Calibri" panose="020F0502020204030204" pitchFamily="34" charset="0"/>
              </a:rPr>
              <a:t>Last year the Courtyard in Denver Tech Center installed two Top Golf simulator bays in a conversion of the old pool/whirlpool area. There’s an hourly charge ($40), and the hotel offers to serve food/beverage out of the Bistro into the area. The simulators have golf, bowling, soccer, hockey, and football. First time I had seen that in a non-full-service hotel.</a:t>
            </a:r>
          </a:p>
          <a:p>
            <a:pPr marR="0" algn="l" rtl="0"/>
            <a:endParaRPr lang="en-US" sz="1200" b="0" i="0" u="none" strike="noStrike" baseline="0" dirty="0">
              <a:latin typeface="Calibri" panose="020F0502020204030204" pitchFamily="34" charset="0"/>
            </a:endParaRPr>
          </a:p>
          <a:p>
            <a:pPr marR="0" algn="l" rtl="0"/>
            <a:r>
              <a:rPr lang="en-US" sz="1200" b="0" i="0" u="none" strike="noStrike" baseline="0" dirty="0">
                <a:latin typeface="Calibri" panose="020F0502020204030204" pitchFamily="34" charset="0"/>
              </a:rPr>
              <a:t>While it isn’t specifically COVID related, the GM mentioned that as a business hotel, the pool/whirlpool was not utilized very often and the conversion allows them to take a non-revenue generating space and convert to revenue, while decreasing POM costs related to the pool/whirlpool.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Calibri" panose="020F0502020204030204" pitchFamily="34" charset="0"/>
              <a:cs typeface="Calibri" panose="020F0502020204030204" pitchFamily="34" charset="0"/>
            </a:endParaRPr>
          </a:p>
          <a:p>
            <a:endParaRPr lang="en-US" b="1" dirty="0">
              <a:highlight>
                <a:srgbClr val="FFFF00"/>
              </a:highlight>
            </a:endParaRPr>
          </a:p>
        </p:txBody>
      </p:sp>
      <p:sp>
        <p:nvSpPr>
          <p:cNvPr id="70660" name="Slide Number Placeholder 3">
            <a:extLst>
              <a:ext uri="{FF2B5EF4-FFF2-40B4-BE49-F238E27FC236}">
                <a16:creationId xmlns:a16="http://schemas.microsoft.com/office/drawing/2014/main" id="{39767CB3-D12F-7568-BB64-F35793462A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6936AE3-89B6-41D2-9AAB-D597F802E325}" type="slidenum">
              <a:rPr lang="en-US" altLang="en-US"/>
              <a:pPr/>
              <a:t>24</a:t>
            </a:fld>
            <a:endParaRPr lang="en-US" altLang="en-US" dirty="0"/>
          </a:p>
        </p:txBody>
      </p:sp>
    </p:spTree>
    <p:extLst>
      <p:ext uri="{BB962C8B-B14F-4D97-AF65-F5344CB8AC3E}">
        <p14:creationId xmlns:p14="http://schemas.microsoft.com/office/powerpoint/2010/main" val="3902655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530B4A-65E5-43FB-A6D5-6945E9A07007}" type="slidenum">
              <a:rPr lang="en-US" smtClean="0"/>
              <a:t>25</a:t>
            </a:fld>
            <a:endParaRPr lang="en-US" dirty="0"/>
          </a:p>
        </p:txBody>
      </p:sp>
    </p:spTree>
    <p:extLst>
      <p:ext uri="{BB962C8B-B14F-4D97-AF65-F5344CB8AC3E}">
        <p14:creationId xmlns:p14="http://schemas.microsoft.com/office/powerpoint/2010/main" val="793061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4DBE90-8EAF-44ED-86C3-4AF3CF3D12AA}" type="slidenum">
              <a:rPr lang="en-US" smtClean="0"/>
              <a:t>27</a:t>
            </a:fld>
            <a:endParaRPr lang="en-US" dirty="0"/>
          </a:p>
        </p:txBody>
      </p:sp>
    </p:spTree>
    <p:extLst>
      <p:ext uri="{BB962C8B-B14F-4D97-AF65-F5344CB8AC3E}">
        <p14:creationId xmlns:p14="http://schemas.microsoft.com/office/powerpoint/2010/main" val="4009140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D3843-D40E-D56F-52E3-811ADB5429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FCAF9A-6DB5-A916-E715-D33505D7A6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B49DF0-A2FA-4084-78C6-227FBC711CF8}"/>
              </a:ext>
            </a:extLst>
          </p:cNvPr>
          <p:cNvSpPr>
            <a:spLocks noGrp="1"/>
          </p:cNvSpPr>
          <p:nvPr>
            <p:ph type="body" idx="1"/>
          </p:nvPr>
        </p:nvSpPr>
        <p:spPr/>
        <p:txBody>
          <a:bodyPr/>
          <a:lstStyle/>
          <a:p>
            <a:pPr marL="342900" indent="-342900">
              <a:buFont typeface="Wingdings" panose="05000000000000000000" pitchFamily="2" charset="2"/>
              <a:buChar char="Ø"/>
            </a:pPr>
            <a:r>
              <a:rPr lang="en-US" sz="1200" dirty="0"/>
              <a:t>The International Traveler Shifts Away from the U.S. Brand (for now)</a:t>
            </a:r>
          </a:p>
          <a:p>
            <a:pPr marL="342900" indent="-342900">
              <a:buFont typeface="Wingdings" panose="05000000000000000000" pitchFamily="2" charset="2"/>
              <a:buChar char="Ø"/>
            </a:pPr>
            <a:r>
              <a:rPr lang="en-US" sz="1200" dirty="0"/>
              <a:t>Federal Government Employment Centers Thrown into Disarray</a:t>
            </a:r>
          </a:p>
          <a:p>
            <a:pPr marL="342900" indent="-342900">
              <a:buFont typeface="Wingdings" panose="05000000000000000000" pitchFamily="2" charset="2"/>
              <a:buChar char="Ø"/>
            </a:pPr>
            <a:r>
              <a:rPr lang="en-US" sz="1200" dirty="0"/>
              <a:t>Heightened New Supply Drags Down Overall Average (Lower Start-Up Occupancies)</a:t>
            </a:r>
          </a:p>
          <a:p>
            <a:pPr marL="342900" indent="-342900">
              <a:buFont typeface="Wingdings" panose="05000000000000000000" pitchFamily="2" charset="2"/>
              <a:buChar char="Ø"/>
            </a:pPr>
            <a:r>
              <a:rPr lang="en-US" sz="1200" dirty="0"/>
              <a:t>Impacts of Tariffs on All Industries, Big and Small, on the Horizon; Uncertainty Leads to Less Hiring &amp; Travel</a:t>
            </a:r>
          </a:p>
          <a:p>
            <a:pPr marL="342900" indent="-342900">
              <a:buFont typeface="Wingdings" panose="05000000000000000000" pitchFamily="2" charset="2"/>
              <a:buChar char="Ø"/>
            </a:pPr>
            <a:r>
              <a:rPr lang="en-US" sz="1200" dirty="0"/>
              <a:t>University Towns Brace for Impact: Government Spending Changes Emerge</a:t>
            </a:r>
          </a:p>
          <a:p>
            <a:pPr marL="342900" indent="-342900">
              <a:buFont typeface="Wingdings" panose="05000000000000000000" pitchFamily="2" charset="2"/>
              <a:buChar char="Ø"/>
            </a:pPr>
            <a:r>
              <a:rPr lang="en-US" sz="1200" b="0" dirty="0"/>
              <a:t>Decline Not Widespread: </a:t>
            </a:r>
            <a:r>
              <a:rPr lang="en-US" sz="1200" dirty="0"/>
              <a:t>National averages are down, but half of the top 25 U.S. markets registered positive change in the four-week period ending April 19.</a:t>
            </a:r>
          </a:p>
          <a:p>
            <a:endParaRPr lang="en-US" dirty="0"/>
          </a:p>
        </p:txBody>
      </p:sp>
      <p:sp>
        <p:nvSpPr>
          <p:cNvPr id="4" name="Slide Number Placeholder 3">
            <a:extLst>
              <a:ext uri="{FF2B5EF4-FFF2-40B4-BE49-F238E27FC236}">
                <a16:creationId xmlns:a16="http://schemas.microsoft.com/office/drawing/2014/main" id="{C0301936-7062-FCD5-DDE4-A99204397849}"/>
              </a:ext>
            </a:extLst>
          </p:cNvPr>
          <p:cNvSpPr>
            <a:spLocks noGrp="1"/>
          </p:cNvSpPr>
          <p:nvPr>
            <p:ph type="sldNum" sz="quarter" idx="5"/>
          </p:nvPr>
        </p:nvSpPr>
        <p:spPr/>
        <p:txBody>
          <a:bodyPr/>
          <a:lstStyle/>
          <a:p>
            <a:fld id="{660FF6EE-1489-4AD8-9944-0CDC91A96A3A}" type="slidenum">
              <a:rPr lang="en-US" smtClean="0"/>
              <a:t>28</a:t>
            </a:fld>
            <a:endParaRPr lang="en-US" dirty="0"/>
          </a:p>
        </p:txBody>
      </p:sp>
    </p:spTree>
    <p:extLst>
      <p:ext uri="{BB962C8B-B14F-4D97-AF65-F5344CB8AC3E}">
        <p14:creationId xmlns:p14="http://schemas.microsoft.com/office/powerpoint/2010/main" val="62600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10BCE-965F-402A-8875-3B2180CBE01C}" type="slidenum">
              <a:rPr lang="en-US" smtClean="0"/>
              <a:t>29</a:t>
            </a:fld>
            <a:endParaRPr lang="en-US" dirty="0"/>
          </a:p>
        </p:txBody>
      </p:sp>
    </p:spTree>
    <p:extLst>
      <p:ext uri="{BB962C8B-B14F-4D97-AF65-F5344CB8AC3E}">
        <p14:creationId xmlns:p14="http://schemas.microsoft.com/office/powerpoint/2010/main" val="68357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Interesting to note that this is the first year with supply at pace with demand causing occupancy to flatten and rate to drop to inflationary levels. </a:t>
            </a:r>
          </a:p>
          <a:p>
            <a:endParaRPr lang="en-US" dirty="0"/>
          </a:p>
        </p:txBody>
      </p:sp>
      <p:sp>
        <p:nvSpPr>
          <p:cNvPr id="4" name="Slide Number Placeholder 3"/>
          <p:cNvSpPr>
            <a:spLocks noGrp="1"/>
          </p:cNvSpPr>
          <p:nvPr>
            <p:ph type="sldNum" sz="quarter" idx="5"/>
          </p:nvPr>
        </p:nvSpPr>
        <p:spPr/>
        <p:txBody>
          <a:bodyPr/>
          <a:lstStyle/>
          <a:p>
            <a:fld id="{034DBE90-8EAF-44ED-86C3-4AF3CF3D12AA}" type="slidenum">
              <a:rPr lang="en-US" smtClean="0"/>
              <a:t>3</a:t>
            </a:fld>
            <a:endParaRPr lang="en-US"/>
          </a:p>
        </p:txBody>
      </p:sp>
    </p:spTree>
    <p:extLst>
      <p:ext uri="{BB962C8B-B14F-4D97-AF65-F5344CB8AC3E}">
        <p14:creationId xmlns:p14="http://schemas.microsoft.com/office/powerpoint/2010/main" val="3785256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530B4A-65E5-43FB-A6D5-6945E9A07007}" type="slidenum">
              <a:rPr lang="en-US" smtClean="0"/>
              <a:t>4</a:t>
            </a:fld>
            <a:endParaRPr lang="en-US" dirty="0"/>
          </a:p>
        </p:txBody>
      </p:sp>
    </p:spTree>
    <p:extLst>
      <p:ext uri="{BB962C8B-B14F-4D97-AF65-F5344CB8AC3E}">
        <p14:creationId xmlns:p14="http://schemas.microsoft.com/office/powerpoint/2010/main" val="3921419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643C1-E1ED-BDDD-452D-67B30DFF72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FAFA75-F724-B2DC-7D09-664C31F61D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8C3911-9620-CB86-F9FA-878716FF8D44}"/>
              </a:ext>
            </a:extLst>
          </p:cNvPr>
          <p:cNvSpPr>
            <a:spLocks noGrp="1"/>
          </p:cNvSpPr>
          <p:nvPr>
            <p:ph type="body" idx="1"/>
          </p:nvPr>
        </p:nvSpPr>
        <p:spPr/>
        <p:txBody>
          <a:bodyPr/>
          <a:lstStyle/>
          <a:p>
            <a:r>
              <a:rPr lang="en-US" dirty="0"/>
              <a:t>Updated, LC</a:t>
            </a:r>
          </a:p>
        </p:txBody>
      </p:sp>
      <p:sp>
        <p:nvSpPr>
          <p:cNvPr id="4" name="Slide Number Placeholder 3">
            <a:extLst>
              <a:ext uri="{FF2B5EF4-FFF2-40B4-BE49-F238E27FC236}">
                <a16:creationId xmlns:a16="http://schemas.microsoft.com/office/drawing/2014/main" id="{5DFF8020-C24F-5255-52F5-3D1EE73E8C8F}"/>
              </a:ext>
            </a:extLst>
          </p:cNvPr>
          <p:cNvSpPr>
            <a:spLocks noGrp="1"/>
          </p:cNvSpPr>
          <p:nvPr>
            <p:ph type="sldNum" sz="quarter" idx="5"/>
          </p:nvPr>
        </p:nvSpPr>
        <p:spPr/>
        <p:txBody>
          <a:bodyPr/>
          <a:lstStyle/>
          <a:p>
            <a:fld id="{034DBE90-8EAF-44ED-86C3-4AF3CF3D12AA}" type="slidenum">
              <a:rPr lang="en-US" smtClean="0"/>
              <a:t>5</a:t>
            </a:fld>
            <a:endParaRPr lang="en-US" dirty="0"/>
          </a:p>
        </p:txBody>
      </p:sp>
    </p:spTree>
    <p:extLst>
      <p:ext uri="{BB962C8B-B14F-4D97-AF65-F5344CB8AC3E}">
        <p14:creationId xmlns:p14="http://schemas.microsoft.com/office/powerpoint/2010/main" val="1940085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085B4-19E9-C1DB-34D4-9D49041FBA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5E2CED-2640-FCBC-7C50-FBC149FC1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74DBFE-4B13-3F1B-6F50-7DEC540F93EC}"/>
              </a:ext>
            </a:extLst>
          </p:cNvPr>
          <p:cNvSpPr>
            <a:spLocks noGrp="1"/>
          </p:cNvSpPr>
          <p:nvPr>
            <p:ph type="body" idx="1"/>
          </p:nvPr>
        </p:nvSpPr>
        <p:spPr/>
        <p:txBody>
          <a:bodyPr/>
          <a:lstStyle/>
          <a:p>
            <a:pPr marL="342900" indent="-342900">
              <a:buFont typeface="Wingdings" panose="05000000000000000000" pitchFamily="2" charset="2"/>
              <a:buChar char="Ø"/>
            </a:pPr>
            <a:r>
              <a:rPr lang="en-US" sz="1200" dirty="0"/>
              <a:t>The International Traveler Shifts Away from the U.S. Brand (for now)</a:t>
            </a:r>
          </a:p>
          <a:p>
            <a:pPr marL="342900" indent="-342900">
              <a:buFont typeface="Wingdings" panose="05000000000000000000" pitchFamily="2" charset="2"/>
              <a:buChar char="Ø"/>
            </a:pPr>
            <a:r>
              <a:rPr lang="en-US" sz="1200" dirty="0"/>
              <a:t>Federal Government Employment Centers Thrown into Disarray</a:t>
            </a:r>
          </a:p>
          <a:p>
            <a:pPr marL="342900" indent="-342900">
              <a:buFont typeface="Wingdings" panose="05000000000000000000" pitchFamily="2" charset="2"/>
              <a:buChar char="Ø"/>
            </a:pPr>
            <a:r>
              <a:rPr lang="en-US" sz="1200" dirty="0"/>
              <a:t>Heightened New Supply Drags Down Overall Average (Lower Start-Up Occupancies)</a:t>
            </a:r>
          </a:p>
          <a:p>
            <a:pPr marL="342900" indent="-342900">
              <a:buFont typeface="Wingdings" panose="05000000000000000000" pitchFamily="2" charset="2"/>
              <a:buChar char="Ø"/>
            </a:pPr>
            <a:r>
              <a:rPr lang="en-US" sz="1200" dirty="0"/>
              <a:t>Impacts of Tariffs on All Industries, Big and Small, on the Horizon; Uncertainty Leads to Less Hiring &amp; Travel</a:t>
            </a:r>
          </a:p>
          <a:p>
            <a:pPr marL="342900" indent="-342900">
              <a:buFont typeface="Wingdings" panose="05000000000000000000" pitchFamily="2" charset="2"/>
              <a:buChar char="Ø"/>
            </a:pPr>
            <a:r>
              <a:rPr lang="en-US" sz="1200" dirty="0"/>
              <a:t>University Towns Brace for Impact: Government Spending Changes Emerge</a:t>
            </a:r>
          </a:p>
          <a:p>
            <a:pPr marL="342900" indent="-342900">
              <a:buFont typeface="Wingdings" panose="05000000000000000000" pitchFamily="2" charset="2"/>
              <a:buChar char="Ø"/>
            </a:pPr>
            <a:r>
              <a:rPr lang="en-US" sz="1200" b="0" dirty="0"/>
              <a:t>Decline Not Widespread: </a:t>
            </a:r>
            <a:r>
              <a:rPr lang="en-US" sz="1200" dirty="0"/>
              <a:t>National averages are down, but half of the top 25 U.S. markets registered positive change in the four-week period ending April 19.</a:t>
            </a:r>
          </a:p>
          <a:p>
            <a:endParaRPr lang="en-US" dirty="0"/>
          </a:p>
        </p:txBody>
      </p:sp>
      <p:sp>
        <p:nvSpPr>
          <p:cNvPr id="4" name="Slide Number Placeholder 3">
            <a:extLst>
              <a:ext uri="{FF2B5EF4-FFF2-40B4-BE49-F238E27FC236}">
                <a16:creationId xmlns:a16="http://schemas.microsoft.com/office/drawing/2014/main" id="{D638BCF0-7A77-369C-4A94-D11E2F067FBB}"/>
              </a:ext>
            </a:extLst>
          </p:cNvPr>
          <p:cNvSpPr>
            <a:spLocks noGrp="1"/>
          </p:cNvSpPr>
          <p:nvPr>
            <p:ph type="sldNum" sz="quarter" idx="5"/>
          </p:nvPr>
        </p:nvSpPr>
        <p:spPr/>
        <p:txBody>
          <a:bodyPr/>
          <a:lstStyle/>
          <a:p>
            <a:fld id="{660FF6EE-1489-4AD8-9944-0CDC91A96A3A}" type="slidenum">
              <a:rPr lang="en-US" smtClean="0"/>
              <a:t>6</a:t>
            </a:fld>
            <a:endParaRPr lang="en-US" dirty="0"/>
          </a:p>
        </p:txBody>
      </p:sp>
    </p:spTree>
    <p:extLst>
      <p:ext uri="{BB962C8B-B14F-4D97-AF65-F5344CB8AC3E}">
        <p14:creationId xmlns:p14="http://schemas.microsoft.com/office/powerpoint/2010/main" val="3832763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make sure the headline still jives with the forecast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Rod covers this slide in opening.</a:t>
            </a:r>
          </a:p>
          <a:p>
            <a:endParaRPr lang="en-US" dirty="0"/>
          </a:p>
        </p:txBody>
      </p:sp>
      <p:sp>
        <p:nvSpPr>
          <p:cNvPr id="4" name="Slide Number Placeholder 3"/>
          <p:cNvSpPr>
            <a:spLocks noGrp="1"/>
          </p:cNvSpPr>
          <p:nvPr>
            <p:ph type="sldNum" sz="quarter" idx="5"/>
          </p:nvPr>
        </p:nvSpPr>
        <p:spPr/>
        <p:txBody>
          <a:bodyPr/>
          <a:lstStyle/>
          <a:p>
            <a:fld id="{034DBE90-8EAF-44ED-86C3-4AF3CF3D12AA}" type="slidenum">
              <a:rPr lang="en-US" smtClean="0"/>
              <a:t>7</a:t>
            </a:fld>
            <a:endParaRPr lang="en-US" dirty="0"/>
          </a:p>
        </p:txBody>
      </p:sp>
    </p:spTree>
    <p:extLst>
      <p:ext uri="{BB962C8B-B14F-4D97-AF65-F5344CB8AC3E}">
        <p14:creationId xmlns:p14="http://schemas.microsoft.com/office/powerpoint/2010/main" val="3992226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7685BA07-0023-4D96-A577-569F501211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68832D08-973A-497E-B0B2-70F89E5FD1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slide will be updated weekly; make sure you have the most current version.)</a:t>
            </a:r>
          </a:p>
          <a:p>
            <a:endParaRPr lang="en-US" altLang="en-US" dirty="0"/>
          </a:p>
          <a:p>
            <a:r>
              <a:rPr lang="en-US" altLang="en-US" dirty="0"/>
              <a:t>If you see the 2022 line, Q1 2022 was still off 2019 levels due to Omicron – this impacted groups and corporate transient in particular. By the 4</a:t>
            </a:r>
            <a:r>
              <a:rPr lang="en-US" altLang="en-US" baseline="30000" dirty="0"/>
              <a:t>th</a:t>
            </a:r>
            <a:r>
              <a:rPr lang="en-US" altLang="en-US" dirty="0"/>
              <a:t> quarter, occupancy recovery seemed more inline with 2019 levels overall.</a:t>
            </a:r>
          </a:p>
          <a:p>
            <a:endParaRPr lang="en-US" altLang="en-US" dirty="0"/>
          </a:p>
          <a:p>
            <a:r>
              <a:rPr lang="en-US" altLang="en-US" dirty="0"/>
              <a:t>This should contribute to our occupancy forecast of nearly 64% in 2023, which will be somewhat tempered by the slowing economy. With the economy expected to strengthen in late 2023 and into 2024, the occupancy recovery should extend in 2024 and 2025.</a:t>
            </a:r>
          </a:p>
        </p:txBody>
      </p:sp>
      <p:sp>
        <p:nvSpPr>
          <p:cNvPr id="17412" name="Slide Number Placeholder 3">
            <a:extLst>
              <a:ext uri="{FF2B5EF4-FFF2-40B4-BE49-F238E27FC236}">
                <a16:creationId xmlns:a16="http://schemas.microsoft.com/office/drawing/2014/main" id="{29BE2B39-AE22-4BAE-B2A1-76E97762C4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4243" indent="-290093">
              <a:defRPr>
                <a:solidFill>
                  <a:schemeClr val="tx1"/>
                </a:solidFill>
                <a:latin typeface="Calibri" panose="020F0502020204030204" pitchFamily="34" charset="0"/>
              </a:defRPr>
            </a:lvl2pPr>
            <a:lvl3pPr marL="1160374" indent="-232075">
              <a:defRPr>
                <a:solidFill>
                  <a:schemeClr val="tx1"/>
                </a:solidFill>
                <a:latin typeface="Calibri" panose="020F0502020204030204" pitchFamily="34" charset="0"/>
              </a:defRPr>
            </a:lvl3pPr>
            <a:lvl4pPr marL="1624523" indent="-232075">
              <a:defRPr>
                <a:solidFill>
                  <a:schemeClr val="tx1"/>
                </a:solidFill>
                <a:latin typeface="Calibri" panose="020F0502020204030204" pitchFamily="34" charset="0"/>
              </a:defRPr>
            </a:lvl4pPr>
            <a:lvl5pPr marL="2088672" indent="-232075">
              <a:defRPr>
                <a:solidFill>
                  <a:schemeClr val="tx1"/>
                </a:solidFill>
                <a:latin typeface="Calibri" panose="020F0502020204030204" pitchFamily="34" charset="0"/>
              </a:defRPr>
            </a:lvl5pPr>
            <a:lvl6pPr marL="2552822" indent="-232075" eaLnBrk="0" fontAlgn="base" hangingPunct="0">
              <a:spcBef>
                <a:spcPct val="0"/>
              </a:spcBef>
              <a:spcAft>
                <a:spcPct val="0"/>
              </a:spcAft>
              <a:defRPr>
                <a:solidFill>
                  <a:schemeClr val="tx1"/>
                </a:solidFill>
                <a:latin typeface="Calibri" panose="020F0502020204030204" pitchFamily="34" charset="0"/>
              </a:defRPr>
            </a:lvl6pPr>
            <a:lvl7pPr marL="3016971" indent="-232075" eaLnBrk="0" fontAlgn="base" hangingPunct="0">
              <a:spcBef>
                <a:spcPct val="0"/>
              </a:spcBef>
              <a:spcAft>
                <a:spcPct val="0"/>
              </a:spcAft>
              <a:defRPr>
                <a:solidFill>
                  <a:schemeClr val="tx1"/>
                </a:solidFill>
                <a:latin typeface="Calibri" panose="020F0502020204030204" pitchFamily="34" charset="0"/>
              </a:defRPr>
            </a:lvl7pPr>
            <a:lvl8pPr marL="3481121" indent="-232075" eaLnBrk="0" fontAlgn="base" hangingPunct="0">
              <a:spcBef>
                <a:spcPct val="0"/>
              </a:spcBef>
              <a:spcAft>
                <a:spcPct val="0"/>
              </a:spcAft>
              <a:defRPr>
                <a:solidFill>
                  <a:schemeClr val="tx1"/>
                </a:solidFill>
                <a:latin typeface="Calibri" panose="020F0502020204030204" pitchFamily="34" charset="0"/>
              </a:defRPr>
            </a:lvl8pPr>
            <a:lvl9pPr marL="3945270" indent="-232075" eaLnBrk="0" fontAlgn="base" hangingPunct="0">
              <a:spcBef>
                <a:spcPct val="0"/>
              </a:spcBef>
              <a:spcAft>
                <a:spcPct val="0"/>
              </a:spcAft>
              <a:defRPr>
                <a:solidFill>
                  <a:schemeClr val="tx1"/>
                </a:solidFill>
                <a:latin typeface="Calibri" panose="020F0502020204030204" pitchFamily="34" charset="0"/>
              </a:defRPr>
            </a:lvl9pPr>
          </a:lstStyle>
          <a:p>
            <a:fld id="{21E1D880-F39A-4881-AC38-98B5AC6377C4}" type="slidenum">
              <a:rPr lang="en-US" altLang="en-US"/>
              <a:pPr/>
              <a:t>10</a:t>
            </a:fld>
            <a:endParaRPr lang="en-US" altLang="en-US" dirty="0"/>
          </a:p>
        </p:txBody>
      </p:sp>
    </p:spTree>
    <p:extLst>
      <p:ext uri="{BB962C8B-B14F-4D97-AF65-F5344CB8AC3E}">
        <p14:creationId xmlns:p14="http://schemas.microsoft.com/office/powerpoint/2010/main" val="466010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3D5B2-B312-3519-60AA-41B6B3F7D8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88B374-085C-48E6-A51C-4522DF50DB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FE153E-08E4-CFA7-5652-5B7A0831AD88}"/>
              </a:ext>
            </a:extLst>
          </p:cNvPr>
          <p:cNvSpPr>
            <a:spLocks noGrp="1"/>
          </p:cNvSpPr>
          <p:nvPr>
            <p:ph type="body" idx="1"/>
          </p:nvPr>
        </p:nvSpPr>
        <p:spPr/>
        <p:txBody>
          <a:bodyPr/>
          <a:lstStyle/>
          <a:p>
            <a:pPr defTabSz="928299">
              <a:defRPr/>
            </a:pPr>
            <a:r>
              <a:rPr lang="en-US" altLang="en-US" dirty="0"/>
              <a:t>(This slide provides </a:t>
            </a:r>
            <a:r>
              <a:rPr lang="en-US" altLang="en-US" u="sng" dirty="0"/>
              <a:t>RevPAR insights</a:t>
            </a:r>
            <a:r>
              <a:rPr lang="en-US" altLang="en-US" dirty="0"/>
              <a:t>, after the presentation of the main forecast summary.)</a:t>
            </a:r>
          </a:p>
          <a:p>
            <a:endParaRPr lang="en-US" dirty="0"/>
          </a:p>
          <a:p>
            <a:r>
              <a:rPr lang="en-US" dirty="0"/>
              <a:t>RevPAR moved beyond the prior peak in early 2022, when inflationary-driven movements drove significant moves up in the post-</a:t>
            </a:r>
            <a:r>
              <a:rPr lang="en-US" dirty="0" err="1"/>
              <a:t>Omircron</a:t>
            </a:r>
            <a:r>
              <a:rPr lang="en-US" dirty="0"/>
              <a:t> environment.</a:t>
            </a:r>
          </a:p>
          <a:p>
            <a:endParaRPr lang="en-US" dirty="0"/>
          </a:p>
          <a:p>
            <a:r>
              <a:rPr lang="en-US" dirty="0"/>
              <a:t>Pricing strength remained in place all year, and early indications for 2023 show that gains continue, albeit not as strong.</a:t>
            </a:r>
          </a:p>
        </p:txBody>
      </p:sp>
      <p:sp>
        <p:nvSpPr>
          <p:cNvPr id="4" name="Slide Number Placeholder 3">
            <a:extLst>
              <a:ext uri="{FF2B5EF4-FFF2-40B4-BE49-F238E27FC236}">
                <a16:creationId xmlns:a16="http://schemas.microsoft.com/office/drawing/2014/main" id="{07AAAA56-C4AB-10C9-FAC0-3913985D192E}"/>
              </a:ext>
            </a:extLst>
          </p:cNvPr>
          <p:cNvSpPr>
            <a:spLocks noGrp="1"/>
          </p:cNvSpPr>
          <p:nvPr>
            <p:ph type="sldNum" sz="quarter" idx="5"/>
          </p:nvPr>
        </p:nvSpPr>
        <p:spPr/>
        <p:txBody>
          <a:bodyPr/>
          <a:lstStyle/>
          <a:p>
            <a:fld id="{BF530B4A-65E5-43FB-A6D5-6945E9A07007}" type="slidenum">
              <a:rPr lang="en-US" smtClean="0"/>
              <a:t>12</a:t>
            </a:fld>
            <a:endParaRPr lang="en-US" dirty="0"/>
          </a:p>
        </p:txBody>
      </p:sp>
    </p:spTree>
    <p:extLst>
      <p:ext uri="{BB962C8B-B14F-4D97-AF65-F5344CB8AC3E}">
        <p14:creationId xmlns:p14="http://schemas.microsoft.com/office/powerpoint/2010/main" val="40756681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hvs.com/"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vs.com/"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vs.com/"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vs.com/"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vs.com/"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vs.com/"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vs.com/"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vs.com/"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vs.com/"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vs.com/"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vs.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vs.com/"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vs.com/"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vs.com/" TargetMode="Externa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vs.com/" TargetMode="Externa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vs.com/" TargetMode="Externa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vs.com/" TargetMode="Externa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hvs.com/" TargetMode="External"/><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hvs.com/" TargetMode="External"/><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hvs.com/"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vs.com/"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hvs.com/" TargetMode="External"/><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hvs.com/"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vs.com/"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vs.com/"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vs.com/"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vs.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vs.com/"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vs.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FFFFF"/>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538D55-8C5C-45F1-B642-DF8762BF290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
          <a:stretch/>
        </p:blipFill>
        <p:spPr>
          <a:xfrm flipH="1" flipV="1">
            <a:off x="0" y="-1425"/>
            <a:ext cx="11809940" cy="3478482"/>
          </a:xfrm>
          <a:prstGeom prst="rect">
            <a:avLst/>
          </a:prstGeom>
        </p:spPr>
      </p:pic>
      <p:sp>
        <p:nvSpPr>
          <p:cNvPr id="2" name="Title 1">
            <a:extLst>
              <a:ext uri="{FF2B5EF4-FFF2-40B4-BE49-F238E27FC236}">
                <a16:creationId xmlns:a16="http://schemas.microsoft.com/office/drawing/2014/main" id="{812D1936-219F-8FBE-3C57-C3A2576ACD97}"/>
              </a:ext>
            </a:extLst>
          </p:cNvPr>
          <p:cNvSpPr>
            <a:spLocks noGrp="1"/>
          </p:cNvSpPr>
          <p:nvPr>
            <p:ph type="title"/>
          </p:nvPr>
        </p:nvSpPr>
        <p:spPr>
          <a:xfrm>
            <a:off x="4144355" y="3339879"/>
            <a:ext cx="7263240" cy="920478"/>
          </a:xfrm>
        </p:spPr>
        <p:txBody>
          <a:bodyPr anchor="b">
            <a:normAutofit/>
          </a:bodyPr>
          <a:lstStyle>
            <a:lvl1pPr marL="0" indent="0">
              <a:buFont typeface="Arial" panose="020B0604020202020204" pitchFamily="34" charset="0"/>
              <a:buNone/>
              <a:defRPr sz="3600">
                <a:solidFill>
                  <a:srgbClr val="E5A565"/>
                </a:solidFill>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41AE164C-774C-4147-83A4-E904BBB8B40D}"/>
              </a:ext>
            </a:extLst>
          </p:cNvPr>
          <p:cNvCxnSpPr>
            <a:cxnSpLocks/>
          </p:cNvCxnSpPr>
          <p:nvPr userDrawn="1"/>
        </p:nvCxnSpPr>
        <p:spPr>
          <a:xfrm>
            <a:off x="4265915" y="4285983"/>
            <a:ext cx="6671871" cy="0"/>
          </a:xfrm>
          <a:prstGeom prst="line">
            <a:avLst/>
          </a:prstGeom>
          <a:ln w="22225">
            <a:solidFill>
              <a:srgbClr val="B11C11"/>
            </a:solidFill>
          </a:ln>
        </p:spPr>
        <p:style>
          <a:lnRef idx="1">
            <a:schemeClr val="accent1"/>
          </a:lnRef>
          <a:fillRef idx="0">
            <a:schemeClr val="accent1"/>
          </a:fillRef>
          <a:effectRef idx="0">
            <a:schemeClr val="accent1"/>
          </a:effectRef>
          <a:fontRef idx="minor">
            <a:schemeClr val="tx1"/>
          </a:fontRef>
        </p:style>
      </p:cxnSp>
      <p:sp>
        <p:nvSpPr>
          <p:cNvPr id="13" name="Picture Placeholder 6">
            <a:extLst>
              <a:ext uri="{FF2B5EF4-FFF2-40B4-BE49-F238E27FC236}">
                <a16:creationId xmlns:a16="http://schemas.microsoft.com/office/drawing/2014/main" id="{8DAB139E-8834-4774-81A1-EA1DF095F1A2}"/>
              </a:ext>
            </a:extLst>
          </p:cNvPr>
          <p:cNvSpPr>
            <a:spLocks noGrp="1" noChangeAspect="1"/>
          </p:cNvSpPr>
          <p:nvPr>
            <p:ph type="pic" sz="quarter" idx="11"/>
          </p:nvPr>
        </p:nvSpPr>
        <p:spPr>
          <a:xfrm>
            <a:off x="1300100" y="970452"/>
            <a:ext cx="2283641" cy="2286000"/>
          </a:xfrm>
          <a:prstGeom prst="ellipse">
            <a:avLst/>
          </a:prstGeom>
          <a:solidFill>
            <a:schemeClr val="bg1">
              <a:lumMod val="95000"/>
            </a:schemeClr>
          </a:solidFill>
          <a:ln w="38100">
            <a:solidFill>
              <a:schemeClr val="bg1"/>
            </a:solidFill>
          </a:ln>
        </p:spPr>
        <p:txBody>
          <a:bodyPr/>
          <a:lstStyle>
            <a:lvl1pPr marL="0" indent="0">
              <a:buNone/>
              <a:defRPr>
                <a:solidFill>
                  <a:schemeClr val="tx2"/>
                </a:solidFill>
                <a:latin typeface="+mj-lt"/>
              </a:defRPr>
            </a:lvl1pPr>
          </a:lstStyle>
          <a:p>
            <a:r>
              <a:rPr lang="en-US"/>
              <a:t>Click icon to add picture</a:t>
            </a:r>
            <a:endParaRPr lang="en-US" dirty="0"/>
          </a:p>
        </p:txBody>
      </p:sp>
      <p:sp>
        <p:nvSpPr>
          <p:cNvPr id="14" name="Text Placeholder 3">
            <a:extLst>
              <a:ext uri="{FF2B5EF4-FFF2-40B4-BE49-F238E27FC236}">
                <a16:creationId xmlns:a16="http://schemas.microsoft.com/office/drawing/2014/main" id="{EB18E929-5508-4973-91B2-0179D7B79DEB}"/>
              </a:ext>
            </a:extLst>
          </p:cNvPr>
          <p:cNvSpPr>
            <a:spLocks noGrp="1"/>
          </p:cNvSpPr>
          <p:nvPr>
            <p:ph type="body" sz="quarter" idx="12"/>
          </p:nvPr>
        </p:nvSpPr>
        <p:spPr>
          <a:xfrm>
            <a:off x="4144355" y="4337236"/>
            <a:ext cx="7189816" cy="637622"/>
          </a:xfrm>
          <a:prstGeom prst="rect">
            <a:avLst/>
          </a:prstGeom>
        </p:spPr>
        <p:txBody>
          <a:bodyPr/>
          <a:lstStyle>
            <a:lvl1pPr marL="0" indent="0">
              <a:buNone/>
              <a:defRPr sz="2400" b="1" i="1">
                <a:solidFill>
                  <a:srgbClr val="44546A"/>
                </a:solidFill>
                <a:latin typeface="+mj-lt"/>
                <a:cs typeface="Segoe UI Semibold" panose="020B0702040204020203" pitchFamily="34" charset="0"/>
              </a:defRPr>
            </a:lvl1pPr>
            <a:lvl2pPr>
              <a:defRPr sz="3000" b="1" i="0">
                <a:latin typeface="Segoe Pro" panose="020B0502040504020203" pitchFamily="34" charset="0"/>
              </a:defRPr>
            </a:lvl2pPr>
            <a:lvl3pPr>
              <a:defRPr sz="3000" b="1" i="0">
                <a:latin typeface="Segoe Pro" panose="020B0502040504020203" pitchFamily="34" charset="0"/>
              </a:defRPr>
            </a:lvl3pPr>
            <a:lvl4pPr>
              <a:defRPr sz="3000" b="1" i="0">
                <a:latin typeface="Segoe Pro" panose="020B0502040504020203" pitchFamily="34" charset="0"/>
              </a:defRPr>
            </a:lvl4pPr>
            <a:lvl5pPr>
              <a:defRPr sz="3000" b="1" i="0">
                <a:latin typeface="Segoe Pro" panose="020B0502040504020203" pitchFamily="34" charset="0"/>
              </a:defRPr>
            </a:lvl5pPr>
          </a:lstStyle>
          <a:p>
            <a:pPr lvl="0"/>
            <a:r>
              <a:rPr lang="en-US"/>
              <a:t>Click to edit Master text styles</a:t>
            </a:r>
          </a:p>
        </p:txBody>
      </p:sp>
      <p:sp>
        <p:nvSpPr>
          <p:cNvPr id="15" name="Text Placeholder 3">
            <a:extLst>
              <a:ext uri="{FF2B5EF4-FFF2-40B4-BE49-F238E27FC236}">
                <a16:creationId xmlns:a16="http://schemas.microsoft.com/office/drawing/2014/main" id="{32E7DC33-16BD-48D7-BC79-66980F11329D}"/>
              </a:ext>
            </a:extLst>
          </p:cNvPr>
          <p:cNvSpPr>
            <a:spLocks noGrp="1"/>
          </p:cNvSpPr>
          <p:nvPr>
            <p:ph type="body" sz="quarter" idx="13" hasCustomPrompt="1"/>
          </p:nvPr>
        </p:nvSpPr>
        <p:spPr>
          <a:xfrm>
            <a:off x="5507441" y="5806912"/>
            <a:ext cx="6302496" cy="788004"/>
          </a:xfrm>
          <a:prstGeom prst="rect">
            <a:avLst/>
          </a:prstGeom>
        </p:spPr>
        <p:txBody>
          <a:bodyPr/>
          <a:lstStyle>
            <a:lvl1pPr marL="0" indent="0" algn="r">
              <a:buNone/>
              <a:defRPr sz="1800" b="1" i="1">
                <a:solidFill>
                  <a:srgbClr val="44546A"/>
                </a:solidFill>
                <a:latin typeface="+mj-lt"/>
              </a:defRPr>
            </a:lvl1pPr>
            <a:lvl2pPr>
              <a:defRPr sz="3000" b="1" i="0">
                <a:latin typeface="Segoe Pro" panose="020B0502040504020203" pitchFamily="34" charset="0"/>
              </a:defRPr>
            </a:lvl2pPr>
            <a:lvl3pPr>
              <a:defRPr sz="3000" b="1" i="0">
                <a:latin typeface="Segoe Pro" panose="020B0502040504020203" pitchFamily="34" charset="0"/>
              </a:defRPr>
            </a:lvl3pPr>
            <a:lvl4pPr>
              <a:defRPr sz="3000" b="1" i="0">
                <a:latin typeface="Segoe Pro" panose="020B0502040504020203" pitchFamily="34" charset="0"/>
              </a:defRPr>
            </a:lvl4pPr>
            <a:lvl5pPr>
              <a:defRPr sz="3000" b="1" i="0">
                <a:latin typeface="Segoe Pro" panose="020B0502040504020203" pitchFamily="34" charset="0"/>
              </a:defRPr>
            </a:lvl5pPr>
          </a:lstStyle>
          <a:p>
            <a:pPr lvl="0"/>
            <a:r>
              <a:rPr lang="en-US" dirty="0"/>
              <a:t>Present Name </a:t>
            </a:r>
          </a:p>
          <a:p>
            <a:pPr lvl="0"/>
            <a:r>
              <a:rPr lang="en-US" dirty="0"/>
              <a:t>Month, Year</a:t>
            </a:r>
          </a:p>
        </p:txBody>
      </p:sp>
      <p:pic>
        <p:nvPicPr>
          <p:cNvPr id="4" name="Picture 3" descr="A red and black logo&#10;&#10;Description automatically generated">
            <a:hlinkClick r:id="rId3"/>
            <a:extLst>
              <a:ext uri="{FF2B5EF4-FFF2-40B4-BE49-F238E27FC236}">
                <a16:creationId xmlns:a16="http://schemas.microsoft.com/office/drawing/2014/main" id="{D6D7737F-4BEB-6484-7FFE-684951936FB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52531" y="688572"/>
            <a:ext cx="1655064" cy="891188"/>
          </a:xfrm>
          <a:prstGeom prst="rect">
            <a:avLst/>
          </a:prstGeom>
        </p:spPr>
      </p:pic>
    </p:spTree>
    <p:extLst>
      <p:ext uri="{BB962C8B-B14F-4D97-AF65-F5344CB8AC3E}">
        <p14:creationId xmlns:p14="http://schemas.microsoft.com/office/powerpoint/2010/main" val="2346229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30440D2C-8869-416A-AE9D-23310FAC0D77}"/>
              </a:ext>
            </a:extLst>
          </p:cNvPr>
          <p:cNvSpPr>
            <a:spLocks noGrp="1"/>
          </p:cNvSpPr>
          <p:nvPr>
            <p:ph idx="13"/>
          </p:nvPr>
        </p:nvSpPr>
        <p:spPr>
          <a:xfrm>
            <a:off x="6204467" y="1816198"/>
            <a:ext cx="4928616" cy="3694176"/>
          </a:xfrm>
          <a:ln>
            <a:solidFill>
              <a:schemeClr val="bg1">
                <a:lumMod val="85000"/>
              </a:schemeClr>
            </a:solidFill>
          </a:ln>
        </p:spPr>
        <p:txBody>
          <a:bodyPr>
            <a:noAutofit/>
          </a:bodyPr>
          <a:lstStyle>
            <a:lvl1pPr>
              <a:defRPr sz="2000">
                <a:latin typeface="+mj-lt"/>
              </a:defRPr>
            </a:lvl1pPr>
            <a:lvl2pPr marL="685800" indent="-228600">
              <a:buSzPct val="70000"/>
              <a:buFont typeface="Courier New" panose="02070309020205020404" pitchFamily="49" charset="0"/>
              <a:buChar char="o"/>
              <a:defRPr sz="1800">
                <a:latin typeface="+mj-lt"/>
              </a:defRPr>
            </a:lvl2pPr>
            <a:lvl3pPr marL="1143000" indent="-228600">
              <a:buSzPct val="70000"/>
              <a:buFont typeface="Wingdings" panose="05000000000000000000" pitchFamily="2" charset="2"/>
              <a:buChar char="§"/>
              <a:defRPr sz="1600">
                <a:latin typeface="+mj-lt"/>
              </a:defRPr>
            </a:lvl3pPr>
            <a:lvl4pPr marL="1600200" indent="-228600">
              <a:buFont typeface="Segoe UI" panose="020B0502040204020203" pitchFamily="34" charset="0"/>
              <a:buChar char="-"/>
              <a:defRPr sz="1400">
                <a:latin typeface="+mj-lt"/>
              </a:defRPr>
            </a:lvl4pPr>
            <a:lvl5pPr marL="2057400" indent="-228600">
              <a:buFont typeface="Segoe UI" panose="020B0502040204020203" pitchFamily="34" charset="0"/>
              <a:buChar char="▫"/>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C83A66EA-3E5A-4F52-88BE-73835618650F}"/>
              </a:ext>
            </a:extLst>
          </p:cNvPr>
          <p:cNvSpPr>
            <a:spLocks noGrp="1"/>
          </p:cNvSpPr>
          <p:nvPr>
            <p:ph idx="1"/>
          </p:nvPr>
        </p:nvSpPr>
        <p:spPr>
          <a:xfrm>
            <a:off x="1058917" y="1816198"/>
            <a:ext cx="4928616" cy="3694176"/>
          </a:xfrm>
          <a:ln>
            <a:solidFill>
              <a:schemeClr val="bg1">
                <a:lumMod val="85000"/>
              </a:schemeClr>
            </a:solidFill>
          </a:ln>
        </p:spPr>
        <p:txBody>
          <a:bodyPr>
            <a:noAutofit/>
          </a:bodyPr>
          <a:lstStyle>
            <a:lvl1pPr>
              <a:defRPr sz="2000">
                <a:latin typeface="+mj-lt"/>
              </a:defRPr>
            </a:lvl1pPr>
            <a:lvl2pPr marL="685800" indent="-228600">
              <a:buSzPct val="70000"/>
              <a:buFont typeface="Courier New" panose="02070309020205020404" pitchFamily="49" charset="0"/>
              <a:buChar char="o"/>
              <a:defRPr sz="1800">
                <a:latin typeface="+mj-lt"/>
              </a:defRPr>
            </a:lvl2pPr>
            <a:lvl3pPr marL="1143000" indent="-228600">
              <a:buSzPct val="70000"/>
              <a:buFont typeface="Wingdings" panose="05000000000000000000" pitchFamily="2" charset="2"/>
              <a:buChar char="§"/>
              <a:defRPr sz="1600">
                <a:latin typeface="+mj-lt"/>
              </a:defRPr>
            </a:lvl3pPr>
            <a:lvl4pPr marL="1600200" indent="-228600">
              <a:buFont typeface="Segoe UI" panose="020B0502040204020203" pitchFamily="34" charset="0"/>
              <a:buChar char="-"/>
              <a:defRPr sz="1400">
                <a:latin typeface="+mj-lt"/>
              </a:defRPr>
            </a:lvl4pPr>
            <a:lvl5pPr marL="2057400" indent="-228600">
              <a:buFont typeface="Segoe UI" panose="020B0502040204020203" pitchFamily="34" charset="0"/>
              <a:buChar char="▫"/>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DD6A20E8-D7DB-4305-890E-FF30AE44D2FA}"/>
              </a:ext>
            </a:extLst>
          </p:cNvPr>
          <p:cNvCxnSpPr/>
          <p:nvPr userDrawn="1"/>
        </p:nvCxnSpPr>
        <p:spPr>
          <a:xfrm>
            <a:off x="886968" y="941832"/>
            <a:ext cx="8814216" cy="0"/>
          </a:xfrm>
          <a:prstGeom prst="line">
            <a:avLst/>
          </a:prstGeom>
          <a:ln w="12700">
            <a:solidFill>
              <a:srgbClr val="B11C11"/>
            </a:solidFill>
          </a:ln>
        </p:spPr>
        <p:style>
          <a:lnRef idx="1">
            <a:schemeClr val="accent1"/>
          </a:lnRef>
          <a:fillRef idx="0">
            <a:schemeClr val="accent1"/>
          </a:fillRef>
          <a:effectRef idx="0">
            <a:schemeClr val="accent1"/>
          </a:effectRef>
          <a:fontRef idx="minor">
            <a:schemeClr val="tx1"/>
          </a:fontRef>
        </p:style>
      </p:cxnSp>
      <p:sp>
        <p:nvSpPr>
          <p:cNvPr id="2" name="Title 5">
            <a:extLst>
              <a:ext uri="{FF2B5EF4-FFF2-40B4-BE49-F238E27FC236}">
                <a16:creationId xmlns:a16="http://schemas.microsoft.com/office/drawing/2014/main" id="{F81EAC52-81F4-2920-7BEE-D24AE09FB163}"/>
              </a:ext>
            </a:extLst>
          </p:cNvPr>
          <p:cNvSpPr>
            <a:spLocks noGrp="1"/>
          </p:cNvSpPr>
          <p:nvPr>
            <p:ph type="title"/>
          </p:nvPr>
        </p:nvSpPr>
        <p:spPr>
          <a:xfrm>
            <a:off x="789432" y="333994"/>
            <a:ext cx="8911752" cy="580405"/>
          </a:xfrm>
        </p:spPr>
        <p:txBody>
          <a:bodyPr>
            <a:noAutofit/>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7F1B9DF8-817A-9D4E-7335-86E907DFFCA5}"/>
              </a:ext>
            </a:extLst>
          </p:cNvPr>
          <p:cNvSpPr>
            <a:spLocks noGrp="1"/>
          </p:cNvSpPr>
          <p:nvPr>
            <p:ph type="body" sz="quarter" idx="14"/>
          </p:nvPr>
        </p:nvSpPr>
        <p:spPr>
          <a:xfrm>
            <a:off x="822960" y="969264"/>
            <a:ext cx="9961695" cy="580405"/>
          </a:xfrm>
        </p:spPr>
        <p:txBody>
          <a:bodyPr anchor="ctr">
            <a:noAutofit/>
          </a:bodyPr>
          <a:lstStyle>
            <a:lvl1pPr marL="0" indent="0">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4" name="Picture 3" descr="A red and black logo&#10;&#10;Description automatically generated">
            <a:hlinkClick r:id="rId2"/>
            <a:extLst>
              <a:ext uri="{FF2B5EF4-FFF2-40B4-BE49-F238E27FC236}">
                <a16:creationId xmlns:a16="http://schemas.microsoft.com/office/drawing/2014/main" id="{AEA04CA4-BB90-2D84-7C7A-CADD5E9217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8460" y="352174"/>
            <a:ext cx="1197864" cy="645004"/>
          </a:xfrm>
          <a:prstGeom prst="rect">
            <a:avLst/>
          </a:prstGeom>
        </p:spPr>
      </p:pic>
    </p:spTree>
    <p:extLst>
      <p:ext uri="{BB962C8B-B14F-4D97-AF65-F5344CB8AC3E}">
        <p14:creationId xmlns:p14="http://schemas.microsoft.com/office/powerpoint/2010/main" val="2363687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D6A20E8-D7DB-4305-890E-FF30AE44D2FA}"/>
              </a:ext>
            </a:extLst>
          </p:cNvPr>
          <p:cNvCxnSpPr/>
          <p:nvPr userDrawn="1"/>
        </p:nvCxnSpPr>
        <p:spPr>
          <a:xfrm>
            <a:off x="886968" y="941832"/>
            <a:ext cx="8814216" cy="0"/>
          </a:xfrm>
          <a:prstGeom prst="line">
            <a:avLst/>
          </a:prstGeom>
          <a:ln w="12700">
            <a:solidFill>
              <a:srgbClr val="B11C1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89702CD3-A742-4834-86BB-6D1F6A3BA3E9}"/>
              </a:ext>
            </a:extLst>
          </p:cNvPr>
          <p:cNvSpPr>
            <a:spLocks noGrp="1"/>
          </p:cNvSpPr>
          <p:nvPr>
            <p:ph idx="1"/>
          </p:nvPr>
        </p:nvSpPr>
        <p:spPr>
          <a:xfrm>
            <a:off x="1031467" y="1825625"/>
            <a:ext cx="3218688" cy="3694176"/>
          </a:xfrm>
          <a:ln>
            <a:solidFill>
              <a:schemeClr val="bg1">
                <a:lumMod val="85000"/>
              </a:schemeClr>
            </a:solidFill>
          </a:ln>
        </p:spPr>
        <p:txBody>
          <a:bodyPr>
            <a:noAutofit/>
          </a:bodyPr>
          <a:lstStyle>
            <a:lvl1pPr>
              <a:defRPr sz="2000">
                <a:latin typeface="+mj-lt"/>
              </a:defRPr>
            </a:lvl1pPr>
            <a:lvl2pPr marL="461963" indent="-228600">
              <a:buSzPct val="70000"/>
              <a:buFont typeface="Courier New" panose="02070309020205020404" pitchFamily="49" charset="0"/>
              <a:buChar char="o"/>
              <a:defRPr sz="1800">
                <a:latin typeface="+mj-lt"/>
              </a:defRPr>
            </a:lvl2pPr>
            <a:lvl3pPr marL="687388" indent="-228600">
              <a:buSzPct val="70000"/>
              <a:buFont typeface="Wingdings" panose="05000000000000000000" pitchFamily="2" charset="2"/>
              <a:buChar char="§"/>
              <a:defRPr sz="1600">
                <a:latin typeface="+mj-lt"/>
              </a:defRPr>
            </a:lvl3pPr>
            <a:lvl4pPr marL="914400" indent="-228600">
              <a:buFont typeface="Segoe UI" panose="020B0502040204020203" pitchFamily="34" charset="0"/>
              <a:buChar char="-"/>
              <a:defRPr sz="1400">
                <a:latin typeface="+mj-lt"/>
              </a:defRPr>
            </a:lvl4pPr>
            <a:lvl5pPr marL="1084263" indent="-228600">
              <a:buFont typeface="Segoe UI" panose="020B0502040204020203" pitchFamily="34" charset="0"/>
              <a:buChar char="▫"/>
              <a:defRPr sz="1400">
                <a:latin typeface="+mj-lt"/>
              </a:defRPr>
            </a:lvl5pPr>
          </a:lstStyle>
          <a:p>
            <a:pPr lvl="0"/>
            <a:r>
              <a:rPr lang="en-US"/>
              <a:t>Click to edit Master text styles</a:t>
            </a:r>
          </a:p>
          <a:p>
            <a:pPr lvl="1"/>
            <a:r>
              <a:rPr lang="en-US"/>
              <a:t>Second level</a:t>
            </a:r>
          </a:p>
          <a:p>
            <a:pPr lvl="2"/>
            <a:r>
              <a:rPr lang="en-US"/>
              <a:t>Third level</a:t>
            </a:r>
          </a:p>
        </p:txBody>
      </p:sp>
      <p:sp>
        <p:nvSpPr>
          <p:cNvPr id="15" name="Content Placeholder 2">
            <a:extLst>
              <a:ext uri="{FF2B5EF4-FFF2-40B4-BE49-F238E27FC236}">
                <a16:creationId xmlns:a16="http://schemas.microsoft.com/office/drawing/2014/main" id="{9C689ADE-8E8E-41D8-B4E1-3C46D5B6B519}"/>
              </a:ext>
            </a:extLst>
          </p:cNvPr>
          <p:cNvSpPr>
            <a:spLocks noGrp="1"/>
          </p:cNvSpPr>
          <p:nvPr>
            <p:ph idx="14"/>
          </p:nvPr>
        </p:nvSpPr>
        <p:spPr>
          <a:xfrm>
            <a:off x="4486656" y="1825625"/>
            <a:ext cx="3218688" cy="3694176"/>
          </a:xfrm>
          <a:ln>
            <a:solidFill>
              <a:schemeClr val="bg1">
                <a:lumMod val="85000"/>
              </a:schemeClr>
            </a:solidFill>
          </a:ln>
        </p:spPr>
        <p:txBody>
          <a:bodyPr>
            <a:noAutofit/>
          </a:bodyPr>
          <a:lstStyle>
            <a:lvl1pPr>
              <a:defRPr sz="2000">
                <a:latin typeface="+mj-lt"/>
              </a:defRPr>
            </a:lvl1pPr>
            <a:lvl2pPr marL="461963" indent="-228600">
              <a:buSzPct val="70000"/>
              <a:buFont typeface="Courier New" panose="02070309020205020404" pitchFamily="49" charset="0"/>
              <a:buChar char="o"/>
              <a:defRPr sz="1800">
                <a:latin typeface="+mj-lt"/>
              </a:defRPr>
            </a:lvl2pPr>
            <a:lvl3pPr marL="687388" indent="-228600">
              <a:buSzPct val="70000"/>
              <a:buFont typeface="Wingdings" panose="05000000000000000000" pitchFamily="2" charset="2"/>
              <a:buChar char="§"/>
              <a:defRPr sz="1600">
                <a:latin typeface="+mj-lt"/>
              </a:defRPr>
            </a:lvl3pPr>
            <a:lvl4pPr marL="914400" indent="-228600">
              <a:buFont typeface="Segoe UI" panose="020B0502040204020203" pitchFamily="34" charset="0"/>
              <a:buChar char="-"/>
              <a:defRPr sz="1400">
                <a:latin typeface="+mj-lt"/>
              </a:defRPr>
            </a:lvl4pPr>
            <a:lvl5pPr marL="1084263" indent="-228600">
              <a:buFont typeface="Segoe UI" panose="020B0502040204020203" pitchFamily="34" charset="0"/>
              <a:buChar char="▫"/>
              <a:defRPr sz="1400">
                <a:latin typeface="+mj-lt"/>
              </a:defRPr>
            </a:lvl5pPr>
          </a:lstStyle>
          <a:p>
            <a:pPr lvl="0"/>
            <a:r>
              <a:rPr lang="en-US"/>
              <a:t>Click to edit Master text styles</a:t>
            </a:r>
          </a:p>
          <a:p>
            <a:pPr lvl="1"/>
            <a:r>
              <a:rPr lang="en-US"/>
              <a:t>Second level</a:t>
            </a:r>
          </a:p>
          <a:p>
            <a:pPr lvl="2"/>
            <a:r>
              <a:rPr lang="en-US"/>
              <a:t>Third level</a:t>
            </a:r>
          </a:p>
        </p:txBody>
      </p:sp>
      <p:sp>
        <p:nvSpPr>
          <p:cNvPr id="16" name="Content Placeholder 2">
            <a:extLst>
              <a:ext uri="{FF2B5EF4-FFF2-40B4-BE49-F238E27FC236}">
                <a16:creationId xmlns:a16="http://schemas.microsoft.com/office/drawing/2014/main" id="{86B4258F-E9B5-4F56-80FA-6BD409F1D3F8}"/>
              </a:ext>
            </a:extLst>
          </p:cNvPr>
          <p:cNvSpPr>
            <a:spLocks noGrp="1"/>
          </p:cNvSpPr>
          <p:nvPr>
            <p:ph idx="15"/>
          </p:nvPr>
        </p:nvSpPr>
        <p:spPr>
          <a:xfrm>
            <a:off x="7941845" y="1825625"/>
            <a:ext cx="3218688" cy="3694176"/>
          </a:xfrm>
          <a:ln>
            <a:solidFill>
              <a:schemeClr val="bg1">
                <a:lumMod val="85000"/>
              </a:schemeClr>
            </a:solidFill>
          </a:ln>
        </p:spPr>
        <p:txBody>
          <a:bodyPr>
            <a:noAutofit/>
          </a:bodyPr>
          <a:lstStyle>
            <a:lvl1pPr>
              <a:defRPr sz="2000">
                <a:latin typeface="+mj-lt"/>
              </a:defRPr>
            </a:lvl1pPr>
            <a:lvl2pPr marL="461963" indent="-228600">
              <a:buSzPct val="70000"/>
              <a:buFont typeface="Courier New" panose="02070309020205020404" pitchFamily="49" charset="0"/>
              <a:buChar char="o"/>
              <a:defRPr sz="1800">
                <a:latin typeface="+mj-lt"/>
              </a:defRPr>
            </a:lvl2pPr>
            <a:lvl3pPr marL="687388" indent="-228600">
              <a:buSzPct val="70000"/>
              <a:buFont typeface="Wingdings" panose="05000000000000000000" pitchFamily="2" charset="2"/>
              <a:buChar char="§"/>
              <a:defRPr sz="1600">
                <a:latin typeface="+mj-lt"/>
              </a:defRPr>
            </a:lvl3pPr>
            <a:lvl4pPr marL="914400" indent="-228600">
              <a:buFont typeface="Segoe UI" panose="020B0502040204020203" pitchFamily="34" charset="0"/>
              <a:buChar char="-"/>
              <a:defRPr sz="1400">
                <a:latin typeface="+mj-lt"/>
              </a:defRPr>
            </a:lvl4pPr>
            <a:lvl5pPr marL="1084263" indent="-228600">
              <a:buFont typeface="Segoe UI" panose="020B0502040204020203" pitchFamily="34" charset="0"/>
              <a:buChar char="▫"/>
              <a:defRPr sz="1400">
                <a:latin typeface="+mj-lt"/>
              </a:defRPr>
            </a:lvl5pPr>
          </a:lstStyle>
          <a:p>
            <a:pPr lvl="0"/>
            <a:r>
              <a:rPr lang="en-US"/>
              <a:t>Click to edit Master text styles</a:t>
            </a:r>
          </a:p>
          <a:p>
            <a:pPr lvl="1"/>
            <a:r>
              <a:rPr lang="en-US"/>
              <a:t>Second level</a:t>
            </a:r>
          </a:p>
        </p:txBody>
      </p:sp>
      <p:sp>
        <p:nvSpPr>
          <p:cNvPr id="2" name="Title 5">
            <a:extLst>
              <a:ext uri="{FF2B5EF4-FFF2-40B4-BE49-F238E27FC236}">
                <a16:creationId xmlns:a16="http://schemas.microsoft.com/office/drawing/2014/main" id="{AF7DF66F-F19A-292A-4CEC-046CA30278D7}"/>
              </a:ext>
            </a:extLst>
          </p:cNvPr>
          <p:cNvSpPr>
            <a:spLocks noGrp="1"/>
          </p:cNvSpPr>
          <p:nvPr>
            <p:ph type="title"/>
          </p:nvPr>
        </p:nvSpPr>
        <p:spPr>
          <a:xfrm>
            <a:off x="789432" y="333994"/>
            <a:ext cx="8911752" cy="580405"/>
          </a:xfrm>
        </p:spPr>
        <p:txBody>
          <a:bodyPr>
            <a:noAutofit/>
          </a:bodyPr>
          <a:lstStyle/>
          <a:p>
            <a:r>
              <a:rPr lang="en-US"/>
              <a:t>Click to edit Master title style</a:t>
            </a:r>
            <a:endParaRPr lang="en-US" dirty="0"/>
          </a:p>
        </p:txBody>
      </p:sp>
      <p:sp>
        <p:nvSpPr>
          <p:cNvPr id="3" name="Text Placeholder 7">
            <a:extLst>
              <a:ext uri="{FF2B5EF4-FFF2-40B4-BE49-F238E27FC236}">
                <a16:creationId xmlns:a16="http://schemas.microsoft.com/office/drawing/2014/main" id="{65D7B3AE-00E3-069C-AB8F-C8AA4C7F10B2}"/>
              </a:ext>
            </a:extLst>
          </p:cNvPr>
          <p:cNvSpPr>
            <a:spLocks noGrp="1"/>
          </p:cNvSpPr>
          <p:nvPr>
            <p:ph type="body" sz="quarter" idx="16"/>
          </p:nvPr>
        </p:nvSpPr>
        <p:spPr>
          <a:xfrm>
            <a:off x="822960" y="969264"/>
            <a:ext cx="9961695" cy="580405"/>
          </a:xfrm>
        </p:spPr>
        <p:txBody>
          <a:bodyPr anchor="ctr">
            <a:noAutofit/>
          </a:bodyPr>
          <a:lstStyle>
            <a:lvl1pPr marL="0" indent="0">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4" name="Picture 3" descr="A red and black logo&#10;&#10;Description automatically generated">
            <a:hlinkClick r:id="rId2"/>
            <a:extLst>
              <a:ext uri="{FF2B5EF4-FFF2-40B4-BE49-F238E27FC236}">
                <a16:creationId xmlns:a16="http://schemas.microsoft.com/office/drawing/2014/main" id="{A1E054F9-20AE-8151-5467-BCEA9E8DC4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8460" y="352174"/>
            <a:ext cx="1197864" cy="645004"/>
          </a:xfrm>
          <a:prstGeom prst="rect">
            <a:avLst/>
          </a:prstGeom>
        </p:spPr>
      </p:pic>
    </p:spTree>
    <p:extLst>
      <p:ext uri="{BB962C8B-B14F-4D97-AF65-F5344CB8AC3E}">
        <p14:creationId xmlns:p14="http://schemas.microsoft.com/office/powerpoint/2010/main" val="370811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D6A20E8-D7DB-4305-890E-FF30AE44D2FA}"/>
              </a:ext>
            </a:extLst>
          </p:cNvPr>
          <p:cNvCxnSpPr/>
          <p:nvPr userDrawn="1"/>
        </p:nvCxnSpPr>
        <p:spPr>
          <a:xfrm>
            <a:off x="886968" y="941832"/>
            <a:ext cx="8814216" cy="0"/>
          </a:xfrm>
          <a:prstGeom prst="line">
            <a:avLst/>
          </a:prstGeom>
          <a:ln w="12700">
            <a:solidFill>
              <a:srgbClr val="B11C11"/>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8B1059AC-FF44-405B-BE83-2A5EDDB0C4E5}"/>
              </a:ext>
            </a:extLst>
          </p:cNvPr>
          <p:cNvSpPr>
            <a:spLocks noGrp="1"/>
          </p:cNvSpPr>
          <p:nvPr>
            <p:ph idx="15"/>
          </p:nvPr>
        </p:nvSpPr>
        <p:spPr>
          <a:xfrm>
            <a:off x="1012945" y="1944998"/>
            <a:ext cx="2381867" cy="3694176"/>
          </a:xfrm>
          <a:ln>
            <a:solidFill>
              <a:schemeClr val="bg1">
                <a:lumMod val="85000"/>
              </a:schemeClr>
            </a:solidFill>
          </a:ln>
        </p:spPr>
        <p:txBody>
          <a:bodyPr wrap="square">
            <a:noAutofit/>
          </a:bodyPr>
          <a:lstStyle>
            <a:lvl1pPr>
              <a:defRPr sz="2000">
                <a:latin typeface="+mj-lt"/>
              </a:defRPr>
            </a:lvl1pPr>
            <a:lvl2pPr marL="461963" indent="-228600">
              <a:buSzPct val="70000"/>
              <a:buFont typeface="Courier New" panose="02070309020205020404" pitchFamily="49" charset="0"/>
              <a:buChar char="o"/>
              <a:defRPr sz="1800">
                <a:latin typeface="+mj-lt"/>
              </a:defRPr>
            </a:lvl2pPr>
            <a:lvl3pPr marL="687388" indent="-228600">
              <a:buSzPct val="70000"/>
              <a:buFont typeface="Wingdings" panose="05000000000000000000" pitchFamily="2" charset="2"/>
              <a:buChar char="§"/>
              <a:defRPr sz="1600">
                <a:latin typeface="+mj-lt"/>
              </a:defRPr>
            </a:lvl3pPr>
            <a:lvl4pPr marL="914400" indent="-228600">
              <a:buFont typeface="Segoe UI" panose="020B0502040204020203" pitchFamily="34" charset="0"/>
              <a:buChar char="-"/>
              <a:defRPr sz="1400">
                <a:latin typeface="+mj-lt"/>
              </a:defRPr>
            </a:lvl4pPr>
            <a:lvl5pPr marL="1084263" indent="-228600">
              <a:buFont typeface="Segoe UI" panose="020B0502040204020203" pitchFamily="34" charset="0"/>
              <a:buChar char="▫"/>
              <a:defRPr sz="1400">
                <a:latin typeface="+mj-lt"/>
              </a:defRPr>
            </a:lvl5pPr>
          </a:lstStyle>
          <a:p>
            <a:pPr lvl="0"/>
            <a:r>
              <a:rPr lang="en-US"/>
              <a:t>Click to edit Master text styles</a:t>
            </a:r>
          </a:p>
          <a:p>
            <a:pPr lvl="1"/>
            <a:r>
              <a:rPr lang="en-US"/>
              <a:t>Second level</a:t>
            </a:r>
          </a:p>
        </p:txBody>
      </p:sp>
      <p:sp>
        <p:nvSpPr>
          <p:cNvPr id="19" name="Content Placeholder 2">
            <a:extLst>
              <a:ext uri="{FF2B5EF4-FFF2-40B4-BE49-F238E27FC236}">
                <a16:creationId xmlns:a16="http://schemas.microsoft.com/office/drawing/2014/main" id="{71AB7BED-D42D-4FE4-8373-1527F25A0F3A}"/>
              </a:ext>
            </a:extLst>
          </p:cNvPr>
          <p:cNvSpPr>
            <a:spLocks noGrp="1"/>
          </p:cNvSpPr>
          <p:nvPr>
            <p:ph idx="16"/>
          </p:nvPr>
        </p:nvSpPr>
        <p:spPr>
          <a:xfrm>
            <a:off x="3597079" y="1944998"/>
            <a:ext cx="2386584" cy="3694176"/>
          </a:xfrm>
          <a:ln>
            <a:solidFill>
              <a:schemeClr val="bg1">
                <a:lumMod val="85000"/>
              </a:schemeClr>
            </a:solidFill>
          </a:ln>
        </p:spPr>
        <p:txBody>
          <a:bodyPr wrap="square">
            <a:noAutofit/>
          </a:bodyPr>
          <a:lstStyle>
            <a:lvl1pPr>
              <a:defRPr sz="2000">
                <a:latin typeface="+mj-lt"/>
              </a:defRPr>
            </a:lvl1pPr>
            <a:lvl2pPr marL="461963" indent="-228600">
              <a:buSzPct val="70000"/>
              <a:buFont typeface="Courier New" panose="02070309020205020404" pitchFamily="49" charset="0"/>
              <a:buChar char="o"/>
              <a:defRPr sz="1800">
                <a:latin typeface="+mj-lt"/>
              </a:defRPr>
            </a:lvl2pPr>
            <a:lvl3pPr marL="687388" indent="-228600">
              <a:buSzPct val="70000"/>
              <a:buFont typeface="Wingdings" panose="05000000000000000000" pitchFamily="2" charset="2"/>
              <a:buChar char="§"/>
              <a:defRPr sz="1600">
                <a:latin typeface="+mj-lt"/>
              </a:defRPr>
            </a:lvl3pPr>
            <a:lvl4pPr marL="914400" indent="-228600">
              <a:buFont typeface="Segoe UI" panose="020B0502040204020203" pitchFamily="34" charset="0"/>
              <a:buChar char="-"/>
              <a:defRPr sz="1400">
                <a:latin typeface="+mj-lt"/>
              </a:defRPr>
            </a:lvl4pPr>
            <a:lvl5pPr marL="1084263" indent="-228600">
              <a:buFont typeface="Segoe UI" panose="020B0502040204020203" pitchFamily="34" charset="0"/>
              <a:buChar char="▫"/>
              <a:defRPr sz="1400">
                <a:latin typeface="+mj-lt"/>
              </a:defRPr>
            </a:lvl5pPr>
          </a:lstStyle>
          <a:p>
            <a:pPr lvl="0"/>
            <a:r>
              <a:rPr lang="en-US"/>
              <a:t>Click to edit Master text styles</a:t>
            </a:r>
          </a:p>
          <a:p>
            <a:pPr lvl="1"/>
            <a:r>
              <a:rPr lang="en-US"/>
              <a:t>Second level</a:t>
            </a:r>
          </a:p>
        </p:txBody>
      </p:sp>
      <p:sp>
        <p:nvSpPr>
          <p:cNvPr id="20" name="Content Placeholder 2">
            <a:extLst>
              <a:ext uri="{FF2B5EF4-FFF2-40B4-BE49-F238E27FC236}">
                <a16:creationId xmlns:a16="http://schemas.microsoft.com/office/drawing/2014/main" id="{995E6E79-E5C2-45D9-A8AF-B017DA6D8B47}"/>
              </a:ext>
            </a:extLst>
          </p:cNvPr>
          <p:cNvSpPr>
            <a:spLocks noGrp="1"/>
          </p:cNvSpPr>
          <p:nvPr>
            <p:ph idx="17"/>
          </p:nvPr>
        </p:nvSpPr>
        <p:spPr>
          <a:xfrm>
            <a:off x="6185930" y="1944998"/>
            <a:ext cx="2386584" cy="3694176"/>
          </a:xfrm>
          <a:ln>
            <a:solidFill>
              <a:schemeClr val="bg1">
                <a:lumMod val="85000"/>
              </a:schemeClr>
            </a:solidFill>
          </a:ln>
        </p:spPr>
        <p:txBody>
          <a:bodyPr wrap="square">
            <a:noAutofit/>
          </a:bodyPr>
          <a:lstStyle>
            <a:lvl1pPr>
              <a:defRPr sz="2000">
                <a:latin typeface="+mj-lt"/>
              </a:defRPr>
            </a:lvl1pPr>
            <a:lvl2pPr marL="461963" indent="-228600">
              <a:buSzPct val="70000"/>
              <a:buFont typeface="Courier New" panose="02070309020205020404" pitchFamily="49" charset="0"/>
              <a:buChar char="o"/>
              <a:defRPr sz="1800">
                <a:latin typeface="+mj-lt"/>
              </a:defRPr>
            </a:lvl2pPr>
            <a:lvl3pPr marL="687388" indent="-228600">
              <a:buSzPct val="70000"/>
              <a:buFont typeface="Wingdings" panose="05000000000000000000" pitchFamily="2" charset="2"/>
              <a:buChar char="§"/>
              <a:defRPr sz="1600">
                <a:latin typeface="+mj-lt"/>
              </a:defRPr>
            </a:lvl3pPr>
            <a:lvl4pPr marL="914400" indent="-228600">
              <a:buFont typeface="Segoe UI" panose="020B0502040204020203" pitchFamily="34" charset="0"/>
              <a:buChar char="-"/>
              <a:defRPr sz="1400">
                <a:latin typeface="+mj-lt"/>
              </a:defRPr>
            </a:lvl4pPr>
            <a:lvl5pPr marL="1084263" indent="-228600">
              <a:buFont typeface="Segoe UI" panose="020B0502040204020203" pitchFamily="34" charset="0"/>
              <a:buChar char="▫"/>
              <a:defRPr sz="1400">
                <a:latin typeface="+mj-lt"/>
              </a:defRPr>
            </a:lvl5pPr>
          </a:lstStyle>
          <a:p>
            <a:pPr lvl="0"/>
            <a:r>
              <a:rPr lang="en-US"/>
              <a:t>Click to edit Master text styles</a:t>
            </a:r>
          </a:p>
          <a:p>
            <a:pPr lvl="1"/>
            <a:r>
              <a:rPr lang="en-US"/>
              <a:t>Second level</a:t>
            </a:r>
          </a:p>
          <a:p>
            <a:pPr lvl="2"/>
            <a:r>
              <a:rPr lang="en-US"/>
              <a:t>Third level</a:t>
            </a:r>
          </a:p>
        </p:txBody>
      </p:sp>
      <p:sp>
        <p:nvSpPr>
          <p:cNvPr id="21" name="Content Placeholder 2">
            <a:extLst>
              <a:ext uri="{FF2B5EF4-FFF2-40B4-BE49-F238E27FC236}">
                <a16:creationId xmlns:a16="http://schemas.microsoft.com/office/drawing/2014/main" id="{CBAF0EC7-4FFD-4810-B825-A3DE1DE263DC}"/>
              </a:ext>
            </a:extLst>
          </p:cNvPr>
          <p:cNvSpPr>
            <a:spLocks noGrp="1"/>
          </p:cNvSpPr>
          <p:nvPr>
            <p:ph idx="18"/>
          </p:nvPr>
        </p:nvSpPr>
        <p:spPr>
          <a:xfrm>
            <a:off x="8774781" y="1944998"/>
            <a:ext cx="2386584" cy="3694176"/>
          </a:xfrm>
          <a:ln>
            <a:solidFill>
              <a:schemeClr val="bg1">
                <a:lumMod val="85000"/>
              </a:schemeClr>
            </a:solidFill>
          </a:ln>
        </p:spPr>
        <p:txBody>
          <a:bodyPr wrap="square">
            <a:noAutofit/>
          </a:bodyPr>
          <a:lstStyle>
            <a:lvl1pPr>
              <a:defRPr sz="2000">
                <a:latin typeface="+mj-lt"/>
              </a:defRPr>
            </a:lvl1pPr>
            <a:lvl2pPr marL="461963" indent="-228600">
              <a:buSzPct val="70000"/>
              <a:buFont typeface="Courier New" panose="02070309020205020404" pitchFamily="49" charset="0"/>
              <a:buChar char="o"/>
              <a:defRPr sz="1800">
                <a:latin typeface="+mj-lt"/>
              </a:defRPr>
            </a:lvl2pPr>
            <a:lvl3pPr marL="687388" indent="-228600">
              <a:buSzPct val="70000"/>
              <a:buFont typeface="Wingdings" panose="05000000000000000000" pitchFamily="2" charset="2"/>
              <a:buChar char="§"/>
              <a:defRPr sz="1600">
                <a:latin typeface="+mj-lt"/>
              </a:defRPr>
            </a:lvl3pPr>
            <a:lvl4pPr marL="914400" indent="-228600">
              <a:buFont typeface="Segoe UI" panose="020B0502040204020203" pitchFamily="34" charset="0"/>
              <a:buChar char="-"/>
              <a:defRPr sz="1400">
                <a:latin typeface="+mj-lt"/>
              </a:defRPr>
            </a:lvl4pPr>
            <a:lvl5pPr marL="1084263" indent="-228600">
              <a:buFont typeface="Segoe UI" panose="020B0502040204020203" pitchFamily="34" charset="0"/>
              <a:buChar char="▫"/>
              <a:defRPr sz="1400">
                <a:latin typeface="+mj-lt"/>
              </a:defRPr>
            </a:lvl5pPr>
          </a:lstStyle>
          <a:p>
            <a:pPr lvl="0"/>
            <a:r>
              <a:rPr lang="en-US"/>
              <a:t>Click to edit Master text styles</a:t>
            </a:r>
          </a:p>
          <a:p>
            <a:pPr lvl="1"/>
            <a:r>
              <a:rPr lang="en-US"/>
              <a:t>Second level</a:t>
            </a:r>
          </a:p>
        </p:txBody>
      </p:sp>
      <p:sp>
        <p:nvSpPr>
          <p:cNvPr id="2" name="Title 5">
            <a:extLst>
              <a:ext uri="{FF2B5EF4-FFF2-40B4-BE49-F238E27FC236}">
                <a16:creationId xmlns:a16="http://schemas.microsoft.com/office/drawing/2014/main" id="{4EC6DBAD-2290-8F6F-F077-D164BD38DC26}"/>
              </a:ext>
            </a:extLst>
          </p:cNvPr>
          <p:cNvSpPr>
            <a:spLocks noGrp="1"/>
          </p:cNvSpPr>
          <p:nvPr>
            <p:ph type="title"/>
          </p:nvPr>
        </p:nvSpPr>
        <p:spPr>
          <a:xfrm>
            <a:off x="789432" y="333994"/>
            <a:ext cx="8911752" cy="580405"/>
          </a:xfrm>
        </p:spPr>
        <p:txBody>
          <a:bodyPr>
            <a:noAutofit/>
          </a:bodyPr>
          <a:lstStyle/>
          <a:p>
            <a:r>
              <a:rPr lang="en-US"/>
              <a:t>Click to edit Master title style</a:t>
            </a:r>
            <a:endParaRPr lang="en-US" dirty="0"/>
          </a:p>
        </p:txBody>
      </p:sp>
      <p:sp>
        <p:nvSpPr>
          <p:cNvPr id="3" name="Text Placeholder 7">
            <a:extLst>
              <a:ext uri="{FF2B5EF4-FFF2-40B4-BE49-F238E27FC236}">
                <a16:creationId xmlns:a16="http://schemas.microsoft.com/office/drawing/2014/main" id="{C8B06027-72A0-9325-F43E-CCCCA682B083}"/>
              </a:ext>
            </a:extLst>
          </p:cNvPr>
          <p:cNvSpPr>
            <a:spLocks noGrp="1"/>
          </p:cNvSpPr>
          <p:nvPr>
            <p:ph type="body" sz="quarter" idx="14"/>
          </p:nvPr>
        </p:nvSpPr>
        <p:spPr>
          <a:xfrm>
            <a:off x="822960" y="969264"/>
            <a:ext cx="9961695" cy="580405"/>
          </a:xfrm>
        </p:spPr>
        <p:txBody>
          <a:bodyPr anchor="ctr">
            <a:noAutofit/>
          </a:bodyPr>
          <a:lstStyle>
            <a:lvl1pPr marL="0" indent="0">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4" name="Picture 3" descr="A red and black logo&#10;&#10;Description automatically generated">
            <a:hlinkClick r:id="rId2"/>
            <a:extLst>
              <a:ext uri="{FF2B5EF4-FFF2-40B4-BE49-F238E27FC236}">
                <a16:creationId xmlns:a16="http://schemas.microsoft.com/office/drawing/2014/main" id="{19DB5C71-4C08-92AC-BE2D-FB15DE945BF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8460" y="352174"/>
            <a:ext cx="1197864" cy="645004"/>
          </a:xfrm>
          <a:prstGeom prst="rect">
            <a:avLst/>
          </a:prstGeom>
        </p:spPr>
      </p:pic>
    </p:spTree>
    <p:extLst>
      <p:ext uri="{BB962C8B-B14F-4D97-AF65-F5344CB8AC3E}">
        <p14:creationId xmlns:p14="http://schemas.microsoft.com/office/powerpoint/2010/main" val="807987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con Box Conclus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4FE001-0768-5D2F-F45B-6F0A8B23A21A}"/>
              </a:ext>
            </a:extLst>
          </p:cNvPr>
          <p:cNvSpPr/>
          <p:nvPr userDrawn="1"/>
        </p:nvSpPr>
        <p:spPr>
          <a:xfrm>
            <a:off x="2410176" y="1747034"/>
            <a:ext cx="2103119" cy="210312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5A11405-1204-4526-A59A-7281F2B6398F}"/>
              </a:ext>
            </a:extLst>
          </p:cNvPr>
          <p:cNvSpPr/>
          <p:nvPr userDrawn="1"/>
        </p:nvSpPr>
        <p:spPr>
          <a:xfrm>
            <a:off x="3108232" y="1859928"/>
            <a:ext cx="707011" cy="704088"/>
          </a:xfrm>
          <a:prstGeom prst="ellipse">
            <a:avLst/>
          </a:prstGeom>
          <a:solidFill>
            <a:schemeClr val="accent5">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6" name="Straight Connector 5">
            <a:extLst>
              <a:ext uri="{FF2B5EF4-FFF2-40B4-BE49-F238E27FC236}">
                <a16:creationId xmlns:a16="http://schemas.microsoft.com/office/drawing/2014/main" id="{DD6A20E8-D7DB-4305-890E-FF30AE44D2FA}"/>
              </a:ext>
            </a:extLst>
          </p:cNvPr>
          <p:cNvCxnSpPr/>
          <p:nvPr userDrawn="1"/>
        </p:nvCxnSpPr>
        <p:spPr>
          <a:xfrm>
            <a:off x="886968" y="941832"/>
            <a:ext cx="8814216" cy="0"/>
          </a:xfrm>
          <a:prstGeom prst="line">
            <a:avLst/>
          </a:prstGeom>
          <a:ln w="12700">
            <a:solidFill>
              <a:srgbClr val="B11C11"/>
            </a:solidFill>
          </a:ln>
        </p:spPr>
        <p:style>
          <a:lnRef idx="1">
            <a:schemeClr val="accent1"/>
          </a:lnRef>
          <a:fillRef idx="0">
            <a:schemeClr val="accent1"/>
          </a:fillRef>
          <a:effectRef idx="0">
            <a:schemeClr val="accent1"/>
          </a:effectRef>
          <a:fontRef idx="minor">
            <a:schemeClr val="tx1"/>
          </a:fontRef>
        </p:style>
      </p:cxnSp>
      <p:sp>
        <p:nvSpPr>
          <p:cNvPr id="2" name="Title 5">
            <a:extLst>
              <a:ext uri="{FF2B5EF4-FFF2-40B4-BE49-F238E27FC236}">
                <a16:creationId xmlns:a16="http://schemas.microsoft.com/office/drawing/2014/main" id="{FE91FB40-6A5B-14BA-B541-04EFEB700114}"/>
              </a:ext>
            </a:extLst>
          </p:cNvPr>
          <p:cNvSpPr>
            <a:spLocks noGrp="1"/>
          </p:cNvSpPr>
          <p:nvPr>
            <p:ph type="title"/>
          </p:nvPr>
        </p:nvSpPr>
        <p:spPr>
          <a:xfrm>
            <a:off x="789432" y="333994"/>
            <a:ext cx="8911752" cy="580405"/>
          </a:xfrm>
        </p:spPr>
        <p:txBody>
          <a:bodyPr>
            <a:noAutofit/>
          </a:bodyPr>
          <a:lstStyle/>
          <a:p>
            <a:r>
              <a:rPr lang="en-US"/>
              <a:t>Click to edit Master title style</a:t>
            </a:r>
            <a:endParaRPr lang="en-US" dirty="0"/>
          </a:p>
        </p:txBody>
      </p:sp>
      <p:sp>
        <p:nvSpPr>
          <p:cNvPr id="3" name="Text Placeholder 7">
            <a:extLst>
              <a:ext uri="{FF2B5EF4-FFF2-40B4-BE49-F238E27FC236}">
                <a16:creationId xmlns:a16="http://schemas.microsoft.com/office/drawing/2014/main" id="{35FB1926-A46B-6FB7-1F11-7BD1FD6E5A54}"/>
              </a:ext>
            </a:extLst>
          </p:cNvPr>
          <p:cNvSpPr>
            <a:spLocks noGrp="1"/>
          </p:cNvSpPr>
          <p:nvPr>
            <p:ph type="body" sz="quarter" idx="14"/>
          </p:nvPr>
        </p:nvSpPr>
        <p:spPr>
          <a:xfrm>
            <a:off x="822960" y="969264"/>
            <a:ext cx="9961695" cy="580405"/>
          </a:xfrm>
        </p:spPr>
        <p:txBody>
          <a:bodyPr anchor="ctr">
            <a:noAutofit/>
          </a:bodyPr>
          <a:lstStyle>
            <a:lvl1pPr marL="0" indent="0">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ext Placeholder 7">
            <a:extLst>
              <a:ext uri="{FF2B5EF4-FFF2-40B4-BE49-F238E27FC236}">
                <a16:creationId xmlns:a16="http://schemas.microsoft.com/office/drawing/2014/main" id="{966FCF65-8024-620D-B894-69D240026ED5}"/>
              </a:ext>
            </a:extLst>
          </p:cNvPr>
          <p:cNvSpPr>
            <a:spLocks noGrp="1"/>
          </p:cNvSpPr>
          <p:nvPr>
            <p:ph type="body" sz="quarter" idx="35"/>
          </p:nvPr>
        </p:nvSpPr>
        <p:spPr>
          <a:xfrm>
            <a:off x="2484438" y="2955925"/>
            <a:ext cx="1949450" cy="822325"/>
          </a:xfrm>
        </p:spPr>
        <p:txBody>
          <a:bodyPr>
            <a:noAutofit/>
          </a:bodyPr>
          <a:lstStyle>
            <a:lvl1pPr marL="0" indent="0">
              <a:buNone/>
              <a:defRPr sz="2000"/>
            </a:lvl1pPr>
          </a:lstStyle>
          <a:p>
            <a:pPr lvl="0"/>
            <a:r>
              <a:rPr lang="en-US"/>
              <a:t>Click to edit Master text styles</a:t>
            </a:r>
          </a:p>
        </p:txBody>
      </p:sp>
      <p:sp>
        <p:nvSpPr>
          <p:cNvPr id="32" name="Picture Placeholder 2">
            <a:extLst>
              <a:ext uri="{FF2B5EF4-FFF2-40B4-BE49-F238E27FC236}">
                <a16:creationId xmlns:a16="http://schemas.microsoft.com/office/drawing/2014/main" id="{7B214C9D-F245-40A6-1B43-60B07C4C8ECC}"/>
              </a:ext>
            </a:extLst>
          </p:cNvPr>
          <p:cNvSpPr>
            <a:spLocks noGrp="1"/>
          </p:cNvSpPr>
          <p:nvPr>
            <p:ph type="pic" sz="quarter" idx="33"/>
          </p:nvPr>
        </p:nvSpPr>
        <p:spPr>
          <a:xfrm>
            <a:off x="3200544" y="1960468"/>
            <a:ext cx="517237" cy="521208"/>
          </a:xfrm>
          <a:prstGeom prst="ellipse">
            <a:avLst/>
          </a:prstGeom>
        </p:spPr>
        <p:txBody>
          <a:bodyPr>
            <a:noAutofit/>
          </a:bodyPr>
          <a:lstStyle>
            <a:lvl1pPr marL="0" indent="0">
              <a:buNone/>
              <a:defRPr sz="800">
                <a:latin typeface="+mj-lt"/>
              </a:defRPr>
            </a:lvl1pPr>
          </a:lstStyle>
          <a:p>
            <a:r>
              <a:rPr lang="en-US"/>
              <a:t>Click icon to add picture</a:t>
            </a:r>
            <a:endParaRPr lang="en-US" dirty="0"/>
          </a:p>
        </p:txBody>
      </p:sp>
      <p:sp>
        <p:nvSpPr>
          <p:cNvPr id="14" name="Rectangle 13">
            <a:extLst>
              <a:ext uri="{FF2B5EF4-FFF2-40B4-BE49-F238E27FC236}">
                <a16:creationId xmlns:a16="http://schemas.microsoft.com/office/drawing/2014/main" id="{FF0FC22A-AB6A-7929-E661-DF9BBD29E28A}"/>
              </a:ext>
            </a:extLst>
          </p:cNvPr>
          <p:cNvSpPr/>
          <p:nvPr userDrawn="1"/>
        </p:nvSpPr>
        <p:spPr>
          <a:xfrm>
            <a:off x="4776509" y="4058172"/>
            <a:ext cx="2103119" cy="210312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26E9E63-9D55-A240-81E4-BEA435CF3E2C}"/>
              </a:ext>
            </a:extLst>
          </p:cNvPr>
          <p:cNvSpPr/>
          <p:nvPr userDrawn="1"/>
        </p:nvSpPr>
        <p:spPr>
          <a:xfrm>
            <a:off x="5474565" y="4171066"/>
            <a:ext cx="707011" cy="704088"/>
          </a:xfrm>
          <a:prstGeom prst="ellipse">
            <a:avLst/>
          </a:prstGeom>
          <a:solidFill>
            <a:schemeClr val="accent5">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3" name="Text Placeholder 7">
            <a:extLst>
              <a:ext uri="{FF2B5EF4-FFF2-40B4-BE49-F238E27FC236}">
                <a16:creationId xmlns:a16="http://schemas.microsoft.com/office/drawing/2014/main" id="{95BEC32D-34FB-A6AD-2AFB-8A9B4E61AA6B}"/>
              </a:ext>
            </a:extLst>
          </p:cNvPr>
          <p:cNvSpPr>
            <a:spLocks noGrp="1"/>
          </p:cNvSpPr>
          <p:nvPr>
            <p:ph type="body" sz="quarter" idx="36"/>
          </p:nvPr>
        </p:nvSpPr>
        <p:spPr>
          <a:xfrm>
            <a:off x="4850771" y="5267063"/>
            <a:ext cx="1949450" cy="822325"/>
          </a:xfrm>
        </p:spPr>
        <p:txBody>
          <a:bodyPr>
            <a:noAutofit/>
          </a:bodyPr>
          <a:lstStyle>
            <a:lvl1pPr marL="0" indent="0">
              <a:buNone/>
              <a:defRPr sz="2000"/>
            </a:lvl1pPr>
          </a:lstStyle>
          <a:p>
            <a:pPr lvl="0"/>
            <a:r>
              <a:rPr lang="en-US"/>
              <a:t>Click to edit Master text styles</a:t>
            </a:r>
          </a:p>
        </p:txBody>
      </p:sp>
      <p:sp>
        <p:nvSpPr>
          <p:cNvPr id="34" name="Picture Placeholder 2">
            <a:extLst>
              <a:ext uri="{FF2B5EF4-FFF2-40B4-BE49-F238E27FC236}">
                <a16:creationId xmlns:a16="http://schemas.microsoft.com/office/drawing/2014/main" id="{B86EE49F-5FEB-E932-F443-E39363756D8B}"/>
              </a:ext>
            </a:extLst>
          </p:cNvPr>
          <p:cNvSpPr>
            <a:spLocks noGrp="1"/>
          </p:cNvSpPr>
          <p:nvPr>
            <p:ph type="pic" sz="quarter" idx="37"/>
          </p:nvPr>
        </p:nvSpPr>
        <p:spPr>
          <a:xfrm>
            <a:off x="5566877" y="4275607"/>
            <a:ext cx="517237" cy="521208"/>
          </a:xfrm>
          <a:prstGeom prst="ellipse">
            <a:avLst/>
          </a:prstGeom>
        </p:spPr>
        <p:txBody>
          <a:bodyPr>
            <a:noAutofit/>
          </a:bodyPr>
          <a:lstStyle>
            <a:lvl1pPr marL="0" indent="0">
              <a:buNone/>
              <a:defRPr sz="800">
                <a:latin typeface="+mj-lt"/>
              </a:defRPr>
            </a:lvl1pPr>
          </a:lstStyle>
          <a:p>
            <a:r>
              <a:rPr lang="en-US"/>
              <a:t>Click icon to add picture</a:t>
            </a:r>
            <a:endParaRPr lang="en-US" dirty="0"/>
          </a:p>
        </p:txBody>
      </p:sp>
      <p:sp>
        <p:nvSpPr>
          <p:cNvPr id="35" name="Rectangle 34">
            <a:extLst>
              <a:ext uri="{FF2B5EF4-FFF2-40B4-BE49-F238E27FC236}">
                <a16:creationId xmlns:a16="http://schemas.microsoft.com/office/drawing/2014/main" id="{CFF86EAD-2A10-14DF-6394-448A43ACDC80}"/>
              </a:ext>
            </a:extLst>
          </p:cNvPr>
          <p:cNvSpPr/>
          <p:nvPr userDrawn="1"/>
        </p:nvSpPr>
        <p:spPr>
          <a:xfrm>
            <a:off x="7114954" y="1748268"/>
            <a:ext cx="2103119" cy="210312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1F3B012-88A0-BF37-FF68-26097B18ED6D}"/>
              </a:ext>
            </a:extLst>
          </p:cNvPr>
          <p:cNvSpPr/>
          <p:nvPr userDrawn="1"/>
        </p:nvSpPr>
        <p:spPr>
          <a:xfrm>
            <a:off x="7813010" y="1861162"/>
            <a:ext cx="707011" cy="704088"/>
          </a:xfrm>
          <a:prstGeom prst="ellipse">
            <a:avLst/>
          </a:prstGeom>
          <a:solidFill>
            <a:schemeClr val="accent5">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7" name="Text Placeholder 7">
            <a:extLst>
              <a:ext uri="{FF2B5EF4-FFF2-40B4-BE49-F238E27FC236}">
                <a16:creationId xmlns:a16="http://schemas.microsoft.com/office/drawing/2014/main" id="{94AB7726-23BE-9881-1837-A2618F3474E2}"/>
              </a:ext>
            </a:extLst>
          </p:cNvPr>
          <p:cNvSpPr>
            <a:spLocks noGrp="1"/>
          </p:cNvSpPr>
          <p:nvPr>
            <p:ph type="body" sz="quarter" idx="38"/>
          </p:nvPr>
        </p:nvSpPr>
        <p:spPr>
          <a:xfrm>
            <a:off x="7189216" y="2957159"/>
            <a:ext cx="1949450" cy="822325"/>
          </a:xfrm>
        </p:spPr>
        <p:txBody>
          <a:bodyPr>
            <a:noAutofit/>
          </a:bodyPr>
          <a:lstStyle>
            <a:lvl1pPr marL="0" indent="0">
              <a:buNone/>
              <a:defRPr sz="2000"/>
            </a:lvl1pPr>
          </a:lstStyle>
          <a:p>
            <a:pPr lvl="0"/>
            <a:r>
              <a:rPr lang="en-US"/>
              <a:t>Click to edit Master text styles</a:t>
            </a:r>
          </a:p>
        </p:txBody>
      </p:sp>
      <p:sp>
        <p:nvSpPr>
          <p:cNvPr id="38" name="Picture Placeholder 2">
            <a:extLst>
              <a:ext uri="{FF2B5EF4-FFF2-40B4-BE49-F238E27FC236}">
                <a16:creationId xmlns:a16="http://schemas.microsoft.com/office/drawing/2014/main" id="{7885E365-FD02-6FB4-0303-5218E5522D32}"/>
              </a:ext>
            </a:extLst>
          </p:cNvPr>
          <p:cNvSpPr>
            <a:spLocks noGrp="1"/>
          </p:cNvSpPr>
          <p:nvPr>
            <p:ph type="pic" sz="quarter" idx="39"/>
          </p:nvPr>
        </p:nvSpPr>
        <p:spPr>
          <a:xfrm>
            <a:off x="7905322" y="1960468"/>
            <a:ext cx="517237" cy="521208"/>
          </a:xfrm>
          <a:prstGeom prst="ellipse">
            <a:avLst/>
          </a:prstGeom>
        </p:spPr>
        <p:txBody>
          <a:bodyPr>
            <a:noAutofit/>
          </a:bodyPr>
          <a:lstStyle>
            <a:lvl1pPr marL="0" indent="0">
              <a:buNone/>
              <a:defRPr sz="800">
                <a:latin typeface="+mj-lt"/>
              </a:defRPr>
            </a:lvl1pPr>
          </a:lstStyle>
          <a:p>
            <a:r>
              <a:rPr lang="en-US"/>
              <a:t>Click icon to add picture</a:t>
            </a:r>
            <a:endParaRPr lang="en-US" dirty="0"/>
          </a:p>
        </p:txBody>
      </p:sp>
      <p:sp>
        <p:nvSpPr>
          <p:cNvPr id="39" name="Rectangle 38">
            <a:extLst>
              <a:ext uri="{FF2B5EF4-FFF2-40B4-BE49-F238E27FC236}">
                <a16:creationId xmlns:a16="http://schemas.microsoft.com/office/drawing/2014/main" id="{76236AB6-4EEC-7511-FA1B-44EBAA918642}"/>
              </a:ext>
            </a:extLst>
          </p:cNvPr>
          <p:cNvSpPr/>
          <p:nvPr userDrawn="1"/>
        </p:nvSpPr>
        <p:spPr>
          <a:xfrm>
            <a:off x="4776509" y="1747034"/>
            <a:ext cx="2103119" cy="210312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0" name="Oval 39">
            <a:extLst>
              <a:ext uri="{FF2B5EF4-FFF2-40B4-BE49-F238E27FC236}">
                <a16:creationId xmlns:a16="http://schemas.microsoft.com/office/drawing/2014/main" id="{28CC5326-409E-C599-2F58-FA07E520BCC0}"/>
              </a:ext>
            </a:extLst>
          </p:cNvPr>
          <p:cNvSpPr/>
          <p:nvPr userDrawn="1"/>
        </p:nvSpPr>
        <p:spPr>
          <a:xfrm>
            <a:off x="5474565" y="1859928"/>
            <a:ext cx="707011" cy="704088"/>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1" name="Text Placeholder 7">
            <a:extLst>
              <a:ext uri="{FF2B5EF4-FFF2-40B4-BE49-F238E27FC236}">
                <a16:creationId xmlns:a16="http://schemas.microsoft.com/office/drawing/2014/main" id="{934CB270-E84B-D55C-2F6C-5B0ED121C009}"/>
              </a:ext>
            </a:extLst>
          </p:cNvPr>
          <p:cNvSpPr>
            <a:spLocks noGrp="1"/>
          </p:cNvSpPr>
          <p:nvPr>
            <p:ph type="body" sz="quarter" idx="40"/>
          </p:nvPr>
        </p:nvSpPr>
        <p:spPr>
          <a:xfrm>
            <a:off x="4850771" y="2955925"/>
            <a:ext cx="1949450" cy="822325"/>
          </a:xfrm>
        </p:spPr>
        <p:txBody>
          <a:bodyPr>
            <a:noAutofit/>
          </a:bodyPr>
          <a:lstStyle>
            <a:lvl1pPr marL="0" indent="0">
              <a:buNone/>
              <a:defRPr sz="2000"/>
            </a:lvl1pPr>
          </a:lstStyle>
          <a:p>
            <a:pPr lvl="0"/>
            <a:r>
              <a:rPr lang="en-US"/>
              <a:t>Click to edit Master text styles</a:t>
            </a:r>
          </a:p>
        </p:txBody>
      </p:sp>
      <p:sp>
        <p:nvSpPr>
          <p:cNvPr id="42" name="Picture Placeholder 2">
            <a:extLst>
              <a:ext uri="{FF2B5EF4-FFF2-40B4-BE49-F238E27FC236}">
                <a16:creationId xmlns:a16="http://schemas.microsoft.com/office/drawing/2014/main" id="{C017967A-5B8E-EC2B-DD11-E03D5818BA56}"/>
              </a:ext>
            </a:extLst>
          </p:cNvPr>
          <p:cNvSpPr>
            <a:spLocks noGrp="1"/>
          </p:cNvSpPr>
          <p:nvPr>
            <p:ph type="pic" sz="quarter" idx="41"/>
          </p:nvPr>
        </p:nvSpPr>
        <p:spPr>
          <a:xfrm>
            <a:off x="5566877" y="1960468"/>
            <a:ext cx="517237" cy="521208"/>
          </a:xfrm>
          <a:prstGeom prst="ellipse">
            <a:avLst/>
          </a:prstGeom>
        </p:spPr>
        <p:txBody>
          <a:bodyPr>
            <a:noAutofit/>
          </a:bodyPr>
          <a:lstStyle>
            <a:lvl1pPr marL="0" indent="0">
              <a:buNone/>
              <a:defRPr sz="800">
                <a:latin typeface="+mj-lt"/>
              </a:defRPr>
            </a:lvl1pPr>
          </a:lstStyle>
          <a:p>
            <a:r>
              <a:rPr lang="en-US"/>
              <a:t>Click icon to add picture</a:t>
            </a:r>
            <a:endParaRPr lang="en-US" dirty="0"/>
          </a:p>
        </p:txBody>
      </p:sp>
      <p:sp>
        <p:nvSpPr>
          <p:cNvPr id="47" name="Rectangle 46">
            <a:extLst>
              <a:ext uri="{FF2B5EF4-FFF2-40B4-BE49-F238E27FC236}">
                <a16:creationId xmlns:a16="http://schemas.microsoft.com/office/drawing/2014/main" id="{92CA8AF8-4A68-94FE-1321-F3D147412343}"/>
              </a:ext>
            </a:extLst>
          </p:cNvPr>
          <p:cNvSpPr/>
          <p:nvPr userDrawn="1"/>
        </p:nvSpPr>
        <p:spPr>
          <a:xfrm>
            <a:off x="2410176" y="4058172"/>
            <a:ext cx="2103119" cy="210312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C73AE463-4200-3E0E-ACCF-4BAC833E08B7}"/>
              </a:ext>
            </a:extLst>
          </p:cNvPr>
          <p:cNvSpPr/>
          <p:nvPr userDrawn="1"/>
        </p:nvSpPr>
        <p:spPr>
          <a:xfrm>
            <a:off x="3108232" y="4171066"/>
            <a:ext cx="707011" cy="704088"/>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9" name="Text Placeholder 7">
            <a:extLst>
              <a:ext uri="{FF2B5EF4-FFF2-40B4-BE49-F238E27FC236}">
                <a16:creationId xmlns:a16="http://schemas.microsoft.com/office/drawing/2014/main" id="{8718B694-6D37-C043-E8A1-BB037D71FD63}"/>
              </a:ext>
            </a:extLst>
          </p:cNvPr>
          <p:cNvSpPr>
            <a:spLocks noGrp="1"/>
          </p:cNvSpPr>
          <p:nvPr>
            <p:ph type="body" sz="quarter" idx="42"/>
          </p:nvPr>
        </p:nvSpPr>
        <p:spPr>
          <a:xfrm>
            <a:off x="2484438" y="5267063"/>
            <a:ext cx="1949450" cy="822325"/>
          </a:xfrm>
        </p:spPr>
        <p:txBody>
          <a:bodyPr>
            <a:noAutofit/>
          </a:bodyPr>
          <a:lstStyle>
            <a:lvl1pPr marL="0" indent="0">
              <a:buNone/>
              <a:defRPr sz="2000"/>
            </a:lvl1pPr>
          </a:lstStyle>
          <a:p>
            <a:pPr lvl="0"/>
            <a:r>
              <a:rPr lang="en-US"/>
              <a:t>Click to edit Master text styles</a:t>
            </a:r>
          </a:p>
        </p:txBody>
      </p:sp>
      <p:sp>
        <p:nvSpPr>
          <p:cNvPr id="50" name="Picture Placeholder 2">
            <a:extLst>
              <a:ext uri="{FF2B5EF4-FFF2-40B4-BE49-F238E27FC236}">
                <a16:creationId xmlns:a16="http://schemas.microsoft.com/office/drawing/2014/main" id="{8281F6AC-A0D4-8A27-3FD5-AD17DD9AB45F}"/>
              </a:ext>
            </a:extLst>
          </p:cNvPr>
          <p:cNvSpPr>
            <a:spLocks noGrp="1"/>
          </p:cNvSpPr>
          <p:nvPr>
            <p:ph type="pic" sz="quarter" idx="43"/>
          </p:nvPr>
        </p:nvSpPr>
        <p:spPr>
          <a:xfrm>
            <a:off x="3200544" y="4275607"/>
            <a:ext cx="517237" cy="521208"/>
          </a:xfrm>
          <a:prstGeom prst="ellipse">
            <a:avLst/>
          </a:prstGeom>
        </p:spPr>
        <p:txBody>
          <a:bodyPr>
            <a:noAutofit/>
          </a:bodyPr>
          <a:lstStyle>
            <a:lvl1pPr marL="0" indent="0">
              <a:buNone/>
              <a:defRPr sz="800">
                <a:latin typeface="+mj-lt"/>
              </a:defRPr>
            </a:lvl1pPr>
          </a:lstStyle>
          <a:p>
            <a:r>
              <a:rPr lang="en-US"/>
              <a:t>Click icon to add picture</a:t>
            </a:r>
            <a:endParaRPr lang="en-US" dirty="0"/>
          </a:p>
        </p:txBody>
      </p:sp>
      <p:sp>
        <p:nvSpPr>
          <p:cNvPr id="51" name="Rectangle 50">
            <a:extLst>
              <a:ext uri="{FF2B5EF4-FFF2-40B4-BE49-F238E27FC236}">
                <a16:creationId xmlns:a16="http://schemas.microsoft.com/office/drawing/2014/main" id="{D79BE7E9-2137-A830-D5DF-45BA378967C1}"/>
              </a:ext>
            </a:extLst>
          </p:cNvPr>
          <p:cNvSpPr/>
          <p:nvPr userDrawn="1"/>
        </p:nvSpPr>
        <p:spPr>
          <a:xfrm>
            <a:off x="7114954" y="4058172"/>
            <a:ext cx="2103119" cy="210312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44CA030-1556-7B24-A815-4646D6D778D0}"/>
              </a:ext>
            </a:extLst>
          </p:cNvPr>
          <p:cNvSpPr/>
          <p:nvPr userDrawn="1"/>
        </p:nvSpPr>
        <p:spPr>
          <a:xfrm>
            <a:off x="7813010" y="4171066"/>
            <a:ext cx="707011" cy="704088"/>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3" name="Text Placeholder 7">
            <a:extLst>
              <a:ext uri="{FF2B5EF4-FFF2-40B4-BE49-F238E27FC236}">
                <a16:creationId xmlns:a16="http://schemas.microsoft.com/office/drawing/2014/main" id="{DC124AFB-238D-E275-A3BA-7E2A9F656E00}"/>
              </a:ext>
            </a:extLst>
          </p:cNvPr>
          <p:cNvSpPr>
            <a:spLocks noGrp="1"/>
          </p:cNvSpPr>
          <p:nvPr>
            <p:ph type="body" sz="quarter" idx="44"/>
          </p:nvPr>
        </p:nvSpPr>
        <p:spPr>
          <a:xfrm>
            <a:off x="7189216" y="5267063"/>
            <a:ext cx="1949450" cy="822325"/>
          </a:xfrm>
        </p:spPr>
        <p:txBody>
          <a:bodyPr>
            <a:noAutofit/>
          </a:bodyPr>
          <a:lstStyle>
            <a:lvl1pPr marL="0" indent="0">
              <a:buNone/>
              <a:defRPr sz="2000"/>
            </a:lvl1pPr>
          </a:lstStyle>
          <a:p>
            <a:pPr lvl="0"/>
            <a:r>
              <a:rPr lang="en-US"/>
              <a:t>Click to edit Master text styles</a:t>
            </a:r>
          </a:p>
        </p:txBody>
      </p:sp>
      <p:sp>
        <p:nvSpPr>
          <p:cNvPr id="54" name="Picture Placeholder 2">
            <a:extLst>
              <a:ext uri="{FF2B5EF4-FFF2-40B4-BE49-F238E27FC236}">
                <a16:creationId xmlns:a16="http://schemas.microsoft.com/office/drawing/2014/main" id="{4FBE2126-D8A9-7D9A-8CA4-D1C360862EDD}"/>
              </a:ext>
            </a:extLst>
          </p:cNvPr>
          <p:cNvSpPr>
            <a:spLocks noGrp="1"/>
          </p:cNvSpPr>
          <p:nvPr>
            <p:ph type="pic" sz="quarter" idx="45"/>
          </p:nvPr>
        </p:nvSpPr>
        <p:spPr>
          <a:xfrm>
            <a:off x="7905322" y="4275607"/>
            <a:ext cx="517237" cy="521208"/>
          </a:xfrm>
          <a:prstGeom prst="ellipse">
            <a:avLst/>
          </a:prstGeom>
        </p:spPr>
        <p:txBody>
          <a:bodyPr>
            <a:noAutofit/>
          </a:bodyPr>
          <a:lstStyle>
            <a:lvl1pPr marL="0" indent="0">
              <a:buNone/>
              <a:defRPr sz="800">
                <a:latin typeface="+mj-lt"/>
              </a:defRPr>
            </a:lvl1pPr>
          </a:lstStyle>
          <a:p>
            <a:r>
              <a:rPr lang="en-US"/>
              <a:t>Click icon to add picture</a:t>
            </a:r>
            <a:endParaRPr lang="en-US" dirty="0"/>
          </a:p>
        </p:txBody>
      </p:sp>
      <p:pic>
        <p:nvPicPr>
          <p:cNvPr id="5" name="Picture 4" descr="A red and black logo&#10;&#10;Description automatically generated">
            <a:hlinkClick r:id="rId2"/>
            <a:extLst>
              <a:ext uri="{FF2B5EF4-FFF2-40B4-BE49-F238E27FC236}">
                <a16:creationId xmlns:a16="http://schemas.microsoft.com/office/drawing/2014/main" id="{5176AD33-1CF3-F33D-961F-8B39A57EE4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8460" y="352174"/>
            <a:ext cx="1197864" cy="645004"/>
          </a:xfrm>
          <a:prstGeom prst="rect">
            <a:avLst/>
          </a:prstGeom>
        </p:spPr>
      </p:pic>
    </p:spTree>
    <p:extLst>
      <p:ext uri="{BB962C8B-B14F-4D97-AF65-F5344CB8AC3E}">
        <p14:creationId xmlns:p14="http://schemas.microsoft.com/office/powerpoint/2010/main" val="3451094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sual Bullet Poin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4FE001-0768-5D2F-F45B-6F0A8B23A21A}"/>
              </a:ext>
            </a:extLst>
          </p:cNvPr>
          <p:cNvSpPr/>
          <p:nvPr userDrawn="1"/>
        </p:nvSpPr>
        <p:spPr>
          <a:xfrm>
            <a:off x="1367905" y="2166759"/>
            <a:ext cx="716106" cy="73464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DD6A20E8-D7DB-4305-890E-FF30AE44D2FA}"/>
              </a:ext>
            </a:extLst>
          </p:cNvPr>
          <p:cNvCxnSpPr/>
          <p:nvPr userDrawn="1"/>
        </p:nvCxnSpPr>
        <p:spPr>
          <a:xfrm>
            <a:off x="886968" y="941832"/>
            <a:ext cx="8814216" cy="0"/>
          </a:xfrm>
          <a:prstGeom prst="line">
            <a:avLst/>
          </a:prstGeom>
          <a:ln w="12700">
            <a:solidFill>
              <a:srgbClr val="B11C11"/>
            </a:solidFill>
          </a:ln>
        </p:spPr>
        <p:style>
          <a:lnRef idx="1">
            <a:schemeClr val="accent1"/>
          </a:lnRef>
          <a:fillRef idx="0">
            <a:schemeClr val="accent1"/>
          </a:fillRef>
          <a:effectRef idx="0">
            <a:schemeClr val="accent1"/>
          </a:effectRef>
          <a:fontRef idx="minor">
            <a:schemeClr val="tx1"/>
          </a:fontRef>
        </p:style>
      </p:cxnSp>
      <p:sp>
        <p:nvSpPr>
          <p:cNvPr id="2" name="Title 5">
            <a:extLst>
              <a:ext uri="{FF2B5EF4-FFF2-40B4-BE49-F238E27FC236}">
                <a16:creationId xmlns:a16="http://schemas.microsoft.com/office/drawing/2014/main" id="{FE91FB40-6A5B-14BA-B541-04EFEB700114}"/>
              </a:ext>
            </a:extLst>
          </p:cNvPr>
          <p:cNvSpPr>
            <a:spLocks noGrp="1"/>
          </p:cNvSpPr>
          <p:nvPr>
            <p:ph type="title"/>
          </p:nvPr>
        </p:nvSpPr>
        <p:spPr>
          <a:xfrm>
            <a:off x="789432" y="333994"/>
            <a:ext cx="8911752" cy="580405"/>
          </a:xfrm>
        </p:spPr>
        <p:txBody>
          <a:bodyPr wrap="square">
            <a:noAutofit/>
          </a:bodyPr>
          <a:lstStyle/>
          <a:p>
            <a:r>
              <a:rPr lang="en-US"/>
              <a:t>Click to edit Master title style</a:t>
            </a:r>
            <a:endParaRPr lang="en-US" dirty="0"/>
          </a:p>
        </p:txBody>
      </p:sp>
      <p:sp>
        <p:nvSpPr>
          <p:cNvPr id="3" name="Text Placeholder 7">
            <a:extLst>
              <a:ext uri="{FF2B5EF4-FFF2-40B4-BE49-F238E27FC236}">
                <a16:creationId xmlns:a16="http://schemas.microsoft.com/office/drawing/2014/main" id="{35FB1926-A46B-6FB7-1F11-7BD1FD6E5A54}"/>
              </a:ext>
            </a:extLst>
          </p:cNvPr>
          <p:cNvSpPr>
            <a:spLocks noGrp="1"/>
          </p:cNvSpPr>
          <p:nvPr>
            <p:ph type="body" sz="quarter" idx="14"/>
          </p:nvPr>
        </p:nvSpPr>
        <p:spPr>
          <a:xfrm>
            <a:off x="822960" y="969264"/>
            <a:ext cx="9961695" cy="580405"/>
          </a:xfrm>
        </p:spPr>
        <p:txBody>
          <a:bodyPr wrap="square" anchor="ctr">
            <a:noAutofit/>
          </a:bodyPr>
          <a:lstStyle>
            <a:lvl1pPr marL="0" indent="0">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ext Placeholder 7">
            <a:extLst>
              <a:ext uri="{FF2B5EF4-FFF2-40B4-BE49-F238E27FC236}">
                <a16:creationId xmlns:a16="http://schemas.microsoft.com/office/drawing/2014/main" id="{966FCF65-8024-620D-B894-69D240026ED5}"/>
              </a:ext>
            </a:extLst>
          </p:cNvPr>
          <p:cNvSpPr>
            <a:spLocks noGrp="1"/>
          </p:cNvSpPr>
          <p:nvPr>
            <p:ph type="body" sz="quarter" idx="35"/>
          </p:nvPr>
        </p:nvSpPr>
        <p:spPr>
          <a:xfrm>
            <a:off x="2121767" y="2166759"/>
            <a:ext cx="3189142" cy="734642"/>
          </a:xfrm>
          <a:ln>
            <a:solidFill>
              <a:schemeClr val="bg1">
                <a:lumMod val="75000"/>
              </a:schemeClr>
            </a:solidFill>
          </a:ln>
        </p:spPr>
        <p:txBody>
          <a:bodyPr wrap="square" anchor="ctr">
            <a:noAutofit/>
          </a:bodyPr>
          <a:lstStyle>
            <a:lvl1pPr marL="0" indent="0">
              <a:buNone/>
              <a:defRPr sz="1800"/>
            </a:lvl1pPr>
          </a:lstStyle>
          <a:p>
            <a:pPr lvl="0"/>
            <a:r>
              <a:rPr lang="en-US"/>
              <a:t>Click to edit Master text styles</a:t>
            </a:r>
          </a:p>
        </p:txBody>
      </p:sp>
      <p:sp>
        <p:nvSpPr>
          <p:cNvPr id="32" name="Picture Placeholder 2">
            <a:extLst>
              <a:ext uri="{FF2B5EF4-FFF2-40B4-BE49-F238E27FC236}">
                <a16:creationId xmlns:a16="http://schemas.microsoft.com/office/drawing/2014/main" id="{7B214C9D-F245-40A6-1B43-60B07C4C8ECC}"/>
              </a:ext>
            </a:extLst>
          </p:cNvPr>
          <p:cNvSpPr>
            <a:spLocks noGrp="1"/>
          </p:cNvSpPr>
          <p:nvPr>
            <p:ph type="pic" sz="quarter" idx="33"/>
          </p:nvPr>
        </p:nvSpPr>
        <p:spPr>
          <a:xfrm>
            <a:off x="1467340" y="2273476"/>
            <a:ext cx="517237" cy="521208"/>
          </a:xfrm>
          <a:prstGeom prst="rect">
            <a:avLst/>
          </a:prstGeom>
        </p:spPr>
        <p:txBody>
          <a:bodyPr>
            <a:noAutofit/>
          </a:bodyPr>
          <a:lstStyle>
            <a:lvl1pPr marL="0" indent="0">
              <a:buNone/>
              <a:defRPr sz="800">
                <a:latin typeface="+mj-lt"/>
              </a:defRPr>
            </a:lvl1pPr>
          </a:lstStyle>
          <a:p>
            <a:r>
              <a:rPr lang="en-US"/>
              <a:t>Click icon to add picture</a:t>
            </a:r>
            <a:endParaRPr lang="en-US" dirty="0"/>
          </a:p>
        </p:txBody>
      </p:sp>
      <p:sp>
        <p:nvSpPr>
          <p:cNvPr id="11" name="Rectangle 10">
            <a:extLst>
              <a:ext uri="{FF2B5EF4-FFF2-40B4-BE49-F238E27FC236}">
                <a16:creationId xmlns:a16="http://schemas.microsoft.com/office/drawing/2014/main" id="{0E6D11EB-1B6D-7239-7622-DAC251610E86}"/>
              </a:ext>
            </a:extLst>
          </p:cNvPr>
          <p:cNvSpPr/>
          <p:nvPr userDrawn="1"/>
        </p:nvSpPr>
        <p:spPr>
          <a:xfrm>
            <a:off x="1367905" y="3061679"/>
            <a:ext cx="716106" cy="73464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7">
            <a:extLst>
              <a:ext uri="{FF2B5EF4-FFF2-40B4-BE49-F238E27FC236}">
                <a16:creationId xmlns:a16="http://schemas.microsoft.com/office/drawing/2014/main" id="{175A7531-C323-BEAC-A5A8-3777D51F32C3}"/>
              </a:ext>
            </a:extLst>
          </p:cNvPr>
          <p:cNvSpPr>
            <a:spLocks noGrp="1"/>
          </p:cNvSpPr>
          <p:nvPr>
            <p:ph type="body" sz="quarter" idx="38"/>
          </p:nvPr>
        </p:nvSpPr>
        <p:spPr>
          <a:xfrm>
            <a:off x="2121767" y="3061679"/>
            <a:ext cx="3189142" cy="734642"/>
          </a:xfrm>
          <a:ln>
            <a:solidFill>
              <a:schemeClr val="bg1">
                <a:lumMod val="75000"/>
              </a:schemeClr>
            </a:solidFill>
          </a:ln>
        </p:spPr>
        <p:txBody>
          <a:bodyPr wrap="square" anchor="ctr">
            <a:noAutofit/>
          </a:bodyPr>
          <a:lstStyle>
            <a:lvl1pPr marL="0" indent="0">
              <a:buNone/>
              <a:defRPr sz="1800"/>
            </a:lvl1pPr>
          </a:lstStyle>
          <a:p>
            <a:pPr lvl="0"/>
            <a:r>
              <a:rPr lang="en-US"/>
              <a:t>Click to edit Master text styles</a:t>
            </a:r>
          </a:p>
        </p:txBody>
      </p:sp>
      <p:sp>
        <p:nvSpPr>
          <p:cNvPr id="13" name="Picture Placeholder 2">
            <a:extLst>
              <a:ext uri="{FF2B5EF4-FFF2-40B4-BE49-F238E27FC236}">
                <a16:creationId xmlns:a16="http://schemas.microsoft.com/office/drawing/2014/main" id="{3BEE37BD-F186-1177-CD1E-F67587FE259D}"/>
              </a:ext>
            </a:extLst>
          </p:cNvPr>
          <p:cNvSpPr>
            <a:spLocks noGrp="1"/>
          </p:cNvSpPr>
          <p:nvPr>
            <p:ph type="pic" sz="quarter" idx="39"/>
          </p:nvPr>
        </p:nvSpPr>
        <p:spPr>
          <a:xfrm>
            <a:off x="1467340" y="3168396"/>
            <a:ext cx="517237" cy="521208"/>
          </a:xfrm>
          <a:prstGeom prst="rect">
            <a:avLst/>
          </a:prstGeom>
        </p:spPr>
        <p:txBody>
          <a:bodyPr>
            <a:noAutofit/>
          </a:bodyPr>
          <a:lstStyle>
            <a:lvl1pPr marL="0" indent="0">
              <a:buNone/>
              <a:defRPr sz="800">
                <a:latin typeface="+mj-lt"/>
              </a:defRPr>
            </a:lvl1pPr>
          </a:lstStyle>
          <a:p>
            <a:r>
              <a:rPr lang="en-US"/>
              <a:t>Click icon to add picture</a:t>
            </a:r>
            <a:endParaRPr lang="en-US" dirty="0"/>
          </a:p>
        </p:txBody>
      </p:sp>
      <p:sp>
        <p:nvSpPr>
          <p:cNvPr id="20" name="Rectangle 19">
            <a:extLst>
              <a:ext uri="{FF2B5EF4-FFF2-40B4-BE49-F238E27FC236}">
                <a16:creationId xmlns:a16="http://schemas.microsoft.com/office/drawing/2014/main" id="{1FB38881-B507-37D1-CD17-A87A1CD9EAD8}"/>
              </a:ext>
            </a:extLst>
          </p:cNvPr>
          <p:cNvSpPr/>
          <p:nvPr userDrawn="1"/>
        </p:nvSpPr>
        <p:spPr>
          <a:xfrm>
            <a:off x="1367905" y="3956599"/>
            <a:ext cx="716106" cy="73464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7">
            <a:extLst>
              <a:ext uri="{FF2B5EF4-FFF2-40B4-BE49-F238E27FC236}">
                <a16:creationId xmlns:a16="http://schemas.microsoft.com/office/drawing/2014/main" id="{212DC9FD-701A-60AC-6DC4-C1A4F71A891E}"/>
              </a:ext>
            </a:extLst>
          </p:cNvPr>
          <p:cNvSpPr>
            <a:spLocks noGrp="1"/>
          </p:cNvSpPr>
          <p:nvPr>
            <p:ph type="body" sz="quarter" idx="42"/>
          </p:nvPr>
        </p:nvSpPr>
        <p:spPr>
          <a:xfrm>
            <a:off x="2121767" y="3956599"/>
            <a:ext cx="3189142" cy="734642"/>
          </a:xfrm>
          <a:ln>
            <a:solidFill>
              <a:schemeClr val="bg1">
                <a:lumMod val="75000"/>
              </a:schemeClr>
            </a:solidFill>
          </a:ln>
        </p:spPr>
        <p:txBody>
          <a:bodyPr wrap="square" anchor="ctr">
            <a:noAutofit/>
          </a:bodyPr>
          <a:lstStyle>
            <a:lvl1pPr marL="0" indent="0">
              <a:buNone/>
              <a:defRPr sz="1800"/>
            </a:lvl1pPr>
          </a:lstStyle>
          <a:p>
            <a:pPr lvl="0"/>
            <a:r>
              <a:rPr lang="en-US"/>
              <a:t>Click to edit Master text styles</a:t>
            </a:r>
          </a:p>
        </p:txBody>
      </p:sp>
      <p:sp>
        <p:nvSpPr>
          <p:cNvPr id="22" name="Picture Placeholder 2">
            <a:extLst>
              <a:ext uri="{FF2B5EF4-FFF2-40B4-BE49-F238E27FC236}">
                <a16:creationId xmlns:a16="http://schemas.microsoft.com/office/drawing/2014/main" id="{8D0849DF-A19E-8FAE-4677-51EBFA903C1C}"/>
              </a:ext>
            </a:extLst>
          </p:cNvPr>
          <p:cNvSpPr>
            <a:spLocks noGrp="1"/>
          </p:cNvSpPr>
          <p:nvPr>
            <p:ph type="pic" sz="quarter" idx="43"/>
          </p:nvPr>
        </p:nvSpPr>
        <p:spPr>
          <a:xfrm>
            <a:off x="1467340" y="4063316"/>
            <a:ext cx="517237" cy="521208"/>
          </a:xfrm>
          <a:prstGeom prst="rect">
            <a:avLst/>
          </a:prstGeom>
        </p:spPr>
        <p:txBody>
          <a:bodyPr>
            <a:noAutofit/>
          </a:bodyPr>
          <a:lstStyle>
            <a:lvl1pPr marL="0" indent="0">
              <a:buNone/>
              <a:defRPr sz="800">
                <a:latin typeface="+mj-lt"/>
              </a:defRPr>
            </a:lvl1pPr>
          </a:lstStyle>
          <a:p>
            <a:r>
              <a:rPr lang="en-US"/>
              <a:t>Click icon to add picture</a:t>
            </a:r>
            <a:endParaRPr lang="en-US" dirty="0"/>
          </a:p>
        </p:txBody>
      </p:sp>
      <p:sp>
        <p:nvSpPr>
          <p:cNvPr id="27" name="Rectangle 26">
            <a:extLst>
              <a:ext uri="{FF2B5EF4-FFF2-40B4-BE49-F238E27FC236}">
                <a16:creationId xmlns:a16="http://schemas.microsoft.com/office/drawing/2014/main" id="{A074202F-F02D-D181-C006-4422BEFA8ED3}"/>
              </a:ext>
            </a:extLst>
          </p:cNvPr>
          <p:cNvSpPr/>
          <p:nvPr userDrawn="1"/>
        </p:nvSpPr>
        <p:spPr>
          <a:xfrm>
            <a:off x="1367905" y="4851519"/>
            <a:ext cx="716106" cy="73464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7">
            <a:extLst>
              <a:ext uri="{FF2B5EF4-FFF2-40B4-BE49-F238E27FC236}">
                <a16:creationId xmlns:a16="http://schemas.microsoft.com/office/drawing/2014/main" id="{16C23D99-0485-732F-4316-62C129AC39F1}"/>
              </a:ext>
            </a:extLst>
          </p:cNvPr>
          <p:cNvSpPr>
            <a:spLocks noGrp="1"/>
          </p:cNvSpPr>
          <p:nvPr>
            <p:ph type="body" sz="quarter" idx="46"/>
          </p:nvPr>
        </p:nvSpPr>
        <p:spPr>
          <a:xfrm>
            <a:off x="2121767" y="4851519"/>
            <a:ext cx="3189142" cy="734642"/>
          </a:xfrm>
          <a:ln>
            <a:solidFill>
              <a:schemeClr val="bg1">
                <a:lumMod val="75000"/>
              </a:schemeClr>
            </a:solidFill>
          </a:ln>
        </p:spPr>
        <p:txBody>
          <a:bodyPr wrap="square" anchor="ctr">
            <a:noAutofit/>
          </a:bodyPr>
          <a:lstStyle>
            <a:lvl1pPr marL="0" indent="0">
              <a:buNone/>
              <a:defRPr sz="1800"/>
            </a:lvl1pPr>
          </a:lstStyle>
          <a:p>
            <a:pPr lvl="0"/>
            <a:r>
              <a:rPr lang="en-US"/>
              <a:t>Click to edit Master text styles</a:t>
            </a:r>
          </a:p>
        </p:txBody>
      </p:sp>
      <p:sp>
        <p:nvSpPr>
          <p:cNvPr id="29" name="Picture Placeholder 2">
            <a:extLst>
              <a:ext uri="{FF2B5EF4-FFF2-40B4-BE49-F238E27FC236}">
                <a16:creationId xmlns:a16="http://schemas.microsoft.com/office/drawing/2014/main" id="{BE9CF6DB-8053-28B1-62D2-8BD5D0DB08FD}"/>
              </a:ext>
            </a:extLst>
          </p:cNvPr>
          <p:cNvSpPr>
            <a:spLocks noGrp="1"/>
          </p:cNvSpPr>
          <p:nvPr>
            <p:ph type="pic" sz="quarter" idx="47"/>
          </p:nvPr>
        </p:nvSpPr>
        <p:spPr>
          <a:xfrm>
            <a:off x="1467340" y="4958236"/>
            <a:ext cx="517237" cy="521208"/>
          </a:xfrm>
          <a:prstGeom prst="rect">
            <a:avLst/>
          </a:prstGeom>
        </p:spPr>
        <p:txBody>
          <a:bodyPr>
            <a:noAutofit/>
          </a:bodyPr>
          <a:lstStyle>
            <a:lvl1pPr marL="0" indent="0">
              <a:buNone/>
              <a:defRPr sz="800">
                <a:latin typeface="+mj-lt"/>
              </a:defRPr>
            </a:lvl1pPr>
          </a:lstStyle>
          <a:p>
            <a:r>
              <a:rPr lang="en-US"/>
              <a:t>Click icon to add picture</a:t>
            </a:r>
            <a:endParaRPr lang="en-US" dirty="0"/>
          </a:p>
        </p:txBody>
      </p:sp>
      <p:sp>
        <p:nvSpPr>
          <p:cNvPr id="43" name="Rectangle 42">
            <a:extLst>
              <a:ext uri="{FF2B5EF4-FFF2-40B4-BE49-F238E27FC236}">
                <a16:creationId xmlns:a16="http://schemas.microsoft.com/office/drawing/2014/main" id="{61C0AE86-4C67-093D-0F4F-6CC91CE2DF82}"/>
              </a:ext>
            </a:extLst>
          </p:cNvPr>
          <p:cNvSpPr/>
          <p:nvPr userDrawn="1"/>
        </p:nvSpPr>
        <p:spPr>
          <a:xfrm>
            <a:off x="6096000" y="2166759"/>
            <a:ext cx="716106" cy="73464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7">
            <a:extLst>
              <a:ext uri="{FF2B5EF4-FFF2-40B4-BE49-F238E27FC236}">
                <a16:creationId xmlns:a16="http://schemas.microsoft.com/office/drawing/2014/main" id="{ECF33DB8-4525-D2C4-3C48-18B44CAED0F0}"/>
              </a:ext>
            </a:extLst>
          </p:cNvPr>
          <p:cNvSpPr>
            <a:spLocks noGrp="1"/>
          </p:cNvSpPr>
          <p:nvPr>
            <p:ph type="body" sz="quarter" idx="48"/>
          </p:nvPr>
        </p:nvSpPr>
        <p:spPr>
          <a:xfrm>
            <a:off x="6849862" y="2166759"/>
            <a:ext cx="3189142" cy="734642"/>
          </a:xfrm>
          <a:ln>
            <a:solidFill>
              <a:schemeClr val="bg1">
                <a:lumMod val="75000"/>
              </a:schemeClr>
            </a:solidFill>
          </a:ln>
        </p:spPr>
        <p:txBody>
          <a:bodyPr wrap="square" anchor="ctr">
            <a:noAutofit/>
          </a:bodyPr>
          <a:lstStyle>
            <a:lvl1pPr marL="0" indent="0">
              <a:buNone/>
              <a:defRPr sz="1800"/>
            </a:lvl1pPr>
          </a:lstStyle>
          <a:p>
            <a:pPr lvl="0"/>
            <a:r>
              <a:rPr lang="en-US"/>
              <a:t>Click to edit Master text styles</a:t>
            </a:r>
          </a:p>
        </p:txBody>
      </p:sp>
      <p:sp>
        <p:nvSpPr>
          <p:cNvPr id="45" name="Picture Placeholder 2">
            <a:extLst>
              <a:ext uri="{FF2B5EF4-FFF2-40B4-BE49-F238E27FC236}">
                <a16:creationId xmlns:a16="http://schemas.microsoft.com/office/drawing/2014/main" id="{C5AF6B71-8146-F989-5AA1-74C5F163A00F}"/>
              </a:ext>
            </a:extLst>
          </p:cNvPr>
          <p:cNvSpPr>
            <a:spLocks noGrp="1"/>
          </p:cNvSpPr>
          <p:nvPr>
            <p:ph type="pic" sz="quarter" idx="49"/>
          </p:nvPr>
        </p:nvSpPr>
        <p:spPr>
          <a:xfrm>
            <a:off x="6195435" y="2273476"/>
            <a:ext cx="517237" cy="521208"/>
          </a:xfrm>
          <a:prstGeom prst="rect">
            <a:avLst/>
          </a:prstGeom>
        </p:spPr>
        <p:txBody>
          <a:bodyPr>
            <a:noAutofit/>
          </a:bodyPr>
          <a:lstStyle>
            <a:lvl1pPr marL="0" indent="0">
              <a:buNone/>
              <a:defRPr sz="800">
                <a:latin typeface="+mj-lt"/>
              </a:defRPr>
            </a:lvl1pPr>
          </a:lstStyle>
          <a:p>
            <a:r>
              <a:rPr lang="en-US"/>
              <a:t>Click icon to add picture</a:t>
            </a:r>
            <a:endParaRPr lang="en-US" dirty="0"/>
          </a:p>
        </p:txBody>
      </p:sp>
      <p:sp>
        <p:nvSpPr>
          <p:cNvPr id="46" name="Rectangle 45">
            <a:extLst>
              <a:ext uri="{FF2B5EF4-FFF2-40B4-BE49-F238E27FC236}">
                <a16:creationId xmlns:a16="http://schemas.microsoft.com/office/drawing/2014/main" id="{0AC3487D-29D1-7C20-8F1C-CF73926A3E7F}"/>
              </a:ext>
            </a:extLst>
          </p:cNvPr>
          <p:cNvSpPr/>
          <p:nvPr userDrawn="1"/>
        </p:nvSpPr>
        <p:spPr>
          <a:xfrm>
            <a:off x="6096000" y="3061679"/>
            <a:ext cx="716106" cy="73464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Placeholder 7">
            <a:extLst>
              <a:ext uri="{FF2B5EF4-FFF2-40B4-BE49-F238E27FC236}">
                <a16:creationId xmlns:a16="http://schemas.microsoft.com/office/drawing/2014/main" id="{1E6DD61D-35E2-F1CD-759F-3A57519EE8C4}"/>
              </a:ext>
            </a:extLst>
          </p:cNvPr>
          <p:cNvSpPr>
            <a:spLocks noGrp="1"/>
          </p:cNvSpPr>
          <p:nvPr>
            <p:ph type="body" sz="quarter" idx="50"/>
          </p:nvPr>
        </p:nvSpPr>
        <p:spPr>
          <a:xfrm>
            <a:off x="6849862" y="3061679"/>
            <a:ext cx="3189142" cy="734642"/>
          </a:xfrm>
          <a:ln>
            <a:solidFill>
              <a:schemeClr val="bg1">
                <a:lumMod val="75000"/>
              </a:schemeClr>
            </a:solidFill>
          </a:ln>
        </p:spPr>
        <p:txBody>
          <a:bodyPr wrap="square" anchor="ctr">
            <a:noAutofit/>
          </a:bodyPr>
          <a:lstStyle>
            <a:lvl1pPr marL="0" indent="0">
              <a:buNone/>
              <a:defRPr sz="1800"/>
            </a:lvl1pPr>
          </a:lstStyle>
          <a:p>
            <a:pPr lvl="0"/>
            <a:r>
              <a:rPr lang="en-US"/>
              <a:t>Click to edit Master text styles</a:t>
            </a:r>
          </a:p>
        </p:txBody>
      </p:sp>
      <p:sp>
        <p:nvSpPr>
          <p:cNvPr id="56" name="Picture Placeholder 2">
            <a:extLst>
              <a:ext uri="{FF2B5EF4-FFF2-40B4-BE49-F238E27FC236}">
                <a16:creationId xmlns:a16="http://schemas.microsoft.com/office/drawing/2014/main" id="{0874BC79-D18F-C643-FDBF-BB13C13DC2D8}"/>
              </a:ext>
            </a:extLst>
          </p:cNvPr>
          <p:cNvSpPr>
            <a:spLocks noGrp="1"/>
          </p:cNvSpPr>
          <p:nvPr>
            <p:ph type="pic" sz="quarter" idx="51"/>
          </p:nvPr>
        </p:nvSpPr>
        <p:spPr>
          <a:xfrm>
            <a:off x="6195435" y="3168396"/>
            <a:ext cx="517237" cy="521208"/>
          </a:xfrm>
          <a:prstGeom prst="rect">
            <a:avLst/>
          </a:prstGeom>
        </p:spPr>
        <p:txBody>
          <a:bodyPr>
            <a:noAutofit/>
          </a:bodyPr>
          <a:lstStyle>
            <a:lvl1pPr marL="0" indent="0">
              <a:buNone/>
              <a:defRPr sz="800">
                <a:latin typeface="+mj-lt"/>
              </a:defRPr>
            </a:lvl1pPr>
          </a:lstStyle>
          <a:p>
            <a:r>
              <a:rPr lang="en-US"/>
              <a:t>Click icon to add picture</a:t>
            </a:r>
            <a:endParaRPr lang="en-US" dirty="0"/>
          </a:p>
        </p:txBody>
      </p:sp>
      <p:sp>
        <p:nvSpPr>
          <p:cNvPr id="57" name="Rectangle 56">
            <a:extLst>
              <a:ext uri="{FF2B5EF4-FFF2-40B4-BE49-F238E27FC236}">
                <a16:creationId xmlns:a16="http://schemas.microsoft.com/office/drawing/2014/main" id="{B2525958-D269-1835-A3B5-E726A1F5C0BA}"/>
              </a:ext>
            </a:extLst>
          </p:cNvPr>
          <p:cNvSpPr/>
          <p:nvPr userDrawn="1"/>
        </p:nvSpPr>
        <p:spPr>
          <a:xfrm>
            <a:off x="6096000" y="3956599"/>
            <a:ext cx="716106" cy="73464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Placeholder 7">
            <a:extLst>
              <a:ext uri="{FF2B5EF4-FFF2-40B4-BE49-F238E27FC236}">
                <a16:creationId xmlns:a16="http://schemas.microsoft.com/office/drawing/2014/main" id="{F77EBB53-5269-9E23-7611-747A875A68E0}"/>
              </a:ext>
            </a:extLst>
          </p:cNvPr>
          <p:cNvSpPr>
            <a:spLocks noGrp="1"/>
          </p:cNvSpPr>
          <p:nvPr>
            <p:ph type="body" sz="quarter" idx="52"/>
          </p:nvPr>
        </p:nvSpPr>
        <p:spPr>
          <a:xfrm>
            <a:off x="6849862" y="3956599"/>
            <a:ext cx="3189142" cy="734642"/>
          </a:xfrm>
          <a:ln>
            <a:solidFill>
              <a:schemeClr val="bg1">
                <a:lumMod val="75000"/>
              </a:schemeClr>
            </a:solidFill>
          </a:ln>
        </p:spPr>
        <p:txBody>
          <a:bodyPr wrap="square" anchor="ctr">
            <a:noAutofit/>
          </a:bodyPr>
          <a:lstStyle>
            <a:lvl1pPr marL="0" indent="0">
              <a:buNone/>
              <a:defRPr sz="1800"/>
            </a:lvl1pPr>
          </a:lstStyle>
          <a:p>
            <a:pPr lvl="0"/>
            <a:r>
              <a:rPr lang="en-US"/>
              <a:t>Click to edit Master text styles</a:t>
            </a:r>
          </a:p>
        </p:txBody>
      </p:sp>
      <p:sp>
        <p:nvSpPr>
          <p:cNvPr id="59" name="Picture Placeholder 2">
            <a:extLst>
              <a:ext uri="{FF2B5EF4-FFF2-40B4-BE49-F238E27FC236}">
                <a16:creationId xmlns:a16="http://schemas.microsoft.com/office/drawing/2014/main" id="{F85B4C9A-B7CB-7F74-18A4-A6102A3EF833}"/>
              </a:ext>
            </a:extLst>
          </p:cNvPr>
          <p:cNvSpPr>
            <a:spLocks noGrp="1"/>
          </p:cNvSpPr>
          <p:nvPr>
            <p:ph type="pic" sz="quarter" idx="53"/>
          </p:nvPr>
        </p:nvSpPr>
        <p:spPr>
          <a:xfrm>
            <a:off x="6195435" y="4063316"/>
            <a:ext cx="517237" cy="521208"/>
          </a:xfrm>
          <a:prstGeom prst="rect">
            <a:avLst/>
          </a:prstGeom>
        </p:spPr>
        <p:txBody>
          <a:bodyPr>
            <a:noAutofit/>
          </a:bodyPr>
          <a:lstStyle>
            <a:lvl1pPr marL="0" indent="0">
              <a:buNone/>
              <a:defRPr sz="800">
                <a:latin typeface="+mj-lt"/>
              </a:defRPr>
            </a:lvl1pPr>
          </a:lstStyle>
          <a:p>
            <a:r>
              <a:rPr lang="en-US"/>
              <a:t>Click icon to add picture</a:t>
            </a:r>
            <a:endParaRPr lang="en-US" dirty="0"/>
          </a:p>
        </p:txBody>
      </p:sp>
      <p:sp>
        <p:nvSpPr>
          <p:cNvPr id="60" name="Rectangle 59">
            <a:extLst>
              <a:ext uri="{FF2B5EF4-FFF2-40B4-BE49-F238E27FC236}">
                <a16:creationId xmlns:a16="http://schemas.microsoft.com/office/drawing/2014/main" id="{9CDE35B8-76D6-1432-45E4-98C3DB2C34A8}"/>
              </a:ext>
            </a:extLst>
          </p:cNvPr>
          <p:cNvSpPr/>
          <p:nvPr userDrawn="1"/>
        </p:nvSpPr>
        <p:spPr>
          <a:xfrm>
            <a:off x="6096000" y="4851519"/>
            <a:ext cx="716106" cy="73464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7">
            <a:extLst>
              <a:ext uri="{FF2B5EF4-FFF2-40B4-BE49-F238E27FC236}">
                <a16:creationId xmlns:a16="http://schemas.microsoft.com/office/drawing/2014/main" id="{91B4CA9A-6235-F2BD-A147-4411EE8B1174}"/>
              </a:ext>
            </a:extLst>
          </p:cNvPr>
          <p:cNvSpPr>
            <a:spLocks noGrp="1"/>
          </p:cNvSpPr>
          <p:nvPr>
            <p:ph type="body" sz="quarter" idx="54"/>
          </p:nvPr>
        </p:nvSpPr>
        <p:spPr>
          <a:xfrm>
            <a:off x="6849862" y="4851519"/>
            <a:ext cx="3189142" cy="734642"/>
          </a:xfrm>
          <a:ln>
            <a:solidFill>
              <a:schemeClr val="bg1">
                <a:lumMod val="75000"/>
              </a:schemeClr>
            </a:solidFill>
          </a:ln>
        </p:spPr>
        <p:txBody>
          <a:bodyPr wrap="square" anchor="ctr">
            <a:noAutofit/>
          </a:bodyPr>
          <a:lstStyle>
            <a:lvl1pPr marL="0" indent="0">
              <a:buNone/>
              <a:defRPr sz="1800"/>
            </a:lvl1pPr>
          </a:lstStyle>
          <a:p>
            <a:pPr lvl="0"/>
            <a:r>
              <a:rPr lang="en-US"/>
              <a:t>Click to edit Master text styles</a:t>
            </a:r>
          </a:p>
        </p:txBody>
      </p:sp>
      <p:sp>
        <p:nvSpPr>
          <p:cNvPr id="62" name="Picture Placeholder 2">
            <a:extLst>
              <a:ext uri="{FF2B5EF4-FFF2-40B4-BE49-F238E27FC236}">
                <a16:creationId xmlns:a16="http://schemas.microsoft.com/office/drawing/2014/main" id="{FB08D49F-36D4-E2C0-D8AB-DB0BC5A6824C}"/>
              </a:ext>
            </a:extLst>
          </p:cNvPr>
          <p:cNvSpPr>
            <a:spLocks noGrp="1"/>
          </p:cNvSpPr>
          <p:nvPr>
            <p:ph type="pic" sz="quarter" idx="55"/>
          </p:nvPr>
        </p:nvSpPr>
        <p:spPr>
          <a:xfrm>
            <a:off x="6195435" y="4958236"/>
            <a:ext cx="517237" cy="521208"/>
          </a:xfrm>
          <a:prstGeom prst="rect">
            <a:avLst/>
          </a:prstGeom>
        </p:spPr>
        <p:txBody>
          <a:bodyPr>
            <a:noAutofit/>
          </a:bodyPr>
          <a:lstStyle>
            <a:lvl1pPr marL="0" indent="0">
              <a:buNone/>
              <a:defRPr sz="800">
                <a:latin typeface="+mj-lt"/>
              </a:defRPr>
            </a:lvl1pPr>
          </a:lstStyle>
          <a:p>
            <a:r>
              <a:rPr lang="en-US"/>
              <a:t>Click icon to add picture</a:t>
            </a:r>
            <a:endParaRPr lang="en-US" dirty="0"/>
          </a:p>
        </p:txBody>
      </p:sp>
      <p:pic>
        <p:nvPicPr>
          <p:cNvPr id="5" name="Picture 4" descr="A red and black logo&#10;&#10;Description automatically generated">
            <a:hlinkClick r:id="rId2"/>
            <a:extLst>
              <a:ext uri="{FF2B5EF4-FFF2-40B4-BE49-F238E27FC236}">
                <a16:creationId xmlns:a16="http://schemas.microsoft.com/office/drawing/2014/main" id="{76148B4E-5A22-774E-F0F5-5EBE3A5E0A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8460" y="352174"/>
            <a:ext cx="1197864" cy="645004"/>
          </a:xfrm>
          <a:prstGeom prst="rect">
            <a:avLst/>
          </a:prstGeom>
        </p:spPr>
      </p:pic>
    </p:spTree>
    <p:extLst>
      <p:ext uri="{BB962C8B-B14F-4D97-AF65-F5344CB8AC3E}">
        <p14:creationId xmlns:p14="http://schemas.microsoft.com/office/powerpoint/2010/main" val="250807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Conten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D6A20E8-D7DB-4305-890E-FF30AE44D2FA}"/>
              </a:ext>
            </a:extLst>
          </p:cNvPr>
          <p:cNvCxnSpPr/>
          <p:nvPr userDrawn="1"/>
        </p:nvCxnSpPr>
        <p:spPr>
          <a:xfrm>
            <a:off x="886968" y="941832"/>
            <a:ext cx="8814216" cy="0"/>
          </a:xfrm>
          <a:prstGeom prst="line">
            <a:avLst/>
          </a:prstGeom>
          <a:ln w="12700">
            <a:solidFill>
              <a:srgbClr val="B11C11"/>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BBF7CBD4-5389-44CA-82A3-A2DA00904B0E}"/>
              </a:ext>
            </a:extLst>
          </p:cNvPr>
          <p:cNvSpPr>
            <a:spLocks noGrp="1"/>
          </p:cNvSpPr>
          <p:nvPr>
            <p:ph idx="15"/>
          </p:nvPr>
        </p:nvSpPr>
        <p:spPr>
          <a:xfrm>
            <a:off x="7480761" y="1955266"/>
            <a:ext cx="3335761" cy="4163048"/>
          </a:xfrm>
        </p:spPr>
        <p:txBody>
          <a:bodyPr>
            <a:noAutofit/>
          </a:bodyPr>
          <a:lstStyle>
            <a:lvl1pPr>
              <a:defRPr sz="2000">
                <a:latin typeface="+mj-lt"/>
              </a:defRPr>
            </a:lvl1pPr>
            <a:lvl2pPr marL="461963" indent="-228600">
              <a:buSzPct val="70000"/>
              <a:buFont typeface="Courier New" panose="02070309020205020404" pitchFamily="49" charset="0"/>
              <a:buChar char="o"/>
              <a:defRPr sz="1800">
                <a:latin typeface="+mj-lt"/>
              </a:defRPr>
            </a:lvl2pPr>
            <a:lvl3pPr marL="687388" indent="-228600">
              <a:buSzPct val="70000"/>
              <a:buFont typeface="Wingdings" panose="05000000000000000000" pitchFamily="2" charset="2"/>
              <a:buChar char="§"/>
              <a:defRPr sz="1600">
                <a:latin typeface="+mj-lt"/>
              </a:defRPr>
            </a:lvl3pPr>
            <a:lvl4pPr marL="685800" indent="0">
              <a:buFont typeface="Segoe UI" panose="020B0502040204020203" pitchFamily="34" charset="0"/>
              <a:buNone/>
              <a:defRPr sz="1400">
                <a:latin typeface="+mj-lt"/>
              </a:defRPr>
            </a:lvl4pPr>
            <a:lvl5pPr marL="1084263" indent="-228600">
              <a:buFont typeface="Segoe UI" panose="020B0502040204020203" pitchFamily="34" charset="0"/>
              <a:buChar char="▫"/>
              <a:defRPr sz="1400">
                <a:latin typeface="+mj-lt"/>
              </a:defRPr>
            </a:lvl5pPr>
          </a:lstStyle>
          <a:p>
            <a:pPr lvl="0"/>
            <a:r>
              <a:rPr lang="en-US"/>
              <a:t>Click to edit Master text styles</a:t>
            </a:r>
          </a:p>
          <a:p>
            <a:pPr lvl="1"/>
            <a:r>
              <a:rPr lang="en-US"/>
              <a:t>Second level</a:t>
            </a:r>
          </a:p>
          <a:p>
            <a:pPr lvl="2"/>
            <a:r>
              <a:rPr lang="en-US"/>
              <a:t>Third level</a:t>
            </a:r>
          </a:p>
        </p:txBody>
      </p:sp>
      <p:sp>
        <p:nvSpPr>
          <p:cNvPr id="18" name="Chart Placeholder 2">
            <a:extLst>
              <a:ext uri="{FF2B5EF4-FFF2-40B4-BE49-F238E27FC236}">
                <a16:creationId xmlns:a16="http://schemas.microsoft.com/office/drawing/2014/main" id="{665B4381-EB56-48E3-9BB7-C04DFDDFE939}"/>
              </a:ext>
            </a:extLst>
          </p:cNvPr>
          <p:cNvSpPr>
            <a:spLocks noGrp="1"/>
          </p:cNvSpPr>
          <p:nvPr>
            <p:ph type="chart" sz="quarter" idx="16"/>
          </p:nvPr>
        </p:nvSpPr>
        <p:spPr>
          <a:xfrm>
            <a:off x="1375478" y="1955506"/>
            <a:ext cx="5918135" cy="4162808"/>
          </a:xfrm>
        </p:spPr>
        <p:txBody>
          <a:bodyPr/>
          <a:lstStyle>
            <a:lvl1pPr>
              <a:defRPr>
                <a:latin typeface="+mj-lt"/>
              </a:defRPr>
            </a:lvl1pPr>
          </a:lstStyle>
          <a:p>
            <a:r>
              <a:rPr lang="en-US"/>
              <a:t>Click icon to add chart</a:t>
            </a:r>
          </a:p>
        </p:txBody>
      </p:sp>
      <p:sp>
        <p:nvSpPr>
          <p:cNvPr id="2" name="Title 5">
            <a:extLst>
              <a:ext uri="{FF2B5EF4-FFF2-40B4-BE49-F238E27FC236}">
                <a16:creationId xmlns:a16="http://schemas.microsoft.com/office/drawing/2014/main" id="{9B63408A-00D3-7821-7891-DCB34CCAC7F9}"/>
              </a:ext>
            </a:extLst>
          </p:cNvPr>
          <p:cNvSpPr>
            <a:spLocks noGrp="1"/>
          </p:cNvSpPr>
          <p:nvPr>
            <p:ph type="title"/>
          </p:nvPr>
        </p:nvSpPr>
        <p:spPr>
          <a:xfrm>
            <a:off x="789432" y="333994"/>
            <a:ext cx="8911752" cy="580405"/>
          </a:xfrm>
        </p:spPr>
        <p:txBody>
          <a:bodyPr>
            <a:noAutofit/>
          </a:bodyPr>
          <a:lstStyle/>
          <a:p>
            <a:r>
              <a:rPr lang="en-US"/>
              <a:t>Click to edit Master title style</a:t>
            </a:r>
            <a:endParaRPr lang="en-US" dirty="0"/>
          </a:p>
        </p:txBody>
      </p:sp>
      <p:sp>
        <p:nvSpPr>
          <p:cNvPr id="3" name="Text Placeholder 7">
            <a:extLst>
              <a:ext uri="{FF2B5EF4-FFF2-40B4-BE49-F238E27FC236}">
                <a16:creationId xmlns:a16="http://schemas.microsoft.com/office/drawing/2014/main" id="{B841BDA6-6E4B-3B5F-C8FE-0B623BB59AA0}"/>
              </a:ext>
            </a:extLst>
          </p:cNvPr>
          <p:cNvSpPr>
            <a:spLocks noGrp="1"/>
          </p:cNvSpPr>
          <p:nvPr>
            <p:ph type="body" sz="quarter" idx="14"/>
          </p:nvPr>
        </p:nvSpPr>
        <p:spPr>
          <a:xfrm>
            <a:off x="822960" y="969264"/>
            <a:ext cx="9961695" cy="580405"/>
          </a:xfrm>
        </p:spPr>
        <p:txBody>
          <a:bodyPr anchor="ctr">
            <a:noAutofit/>
          </a:bodyPr>
          <a:lstStyle>
            <a:lvl1pPr marL="0" indent="0">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4" name="Picture 3" descr="A red and black logo&#10;&#10;Description automatically generated">
            <a:hlinkClick r:id="rId2"/>
            <a:extLst>
              <a:ext uri="{FF2B5EF4-FFF2-40B4-BE49-F238E27FC236}">
                <a16:creationId xmlns:a16="http://schemas.microsoft.com/office/drawing/2014/main" id="{B76FC04C-9F82-54DA-EFD0-8130BC6080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8460" y="352174"/>
            <a:ext cx="1197864" cy="645004"/>
          </a:xfrm>
          <a:prstGeom prst="rect">
            <a:avLst/>
          </a:prstGeom>
        </p:spPr>
      </p:pic>
    </p:spTree>
    <p:extLst>
      <p:ext uri="{BB962C8B-B14F-4D97-AF65-F5344CB8AC3E}">
        <p14:creationId xmlns:p14="http://schemas.microsoft.com/office/powerpoint/2010/main" val="2460373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Conten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D6A20E8-D7DB-4305-890E-FF30AE44D2FA}"/>
              </a:ext>
            </a:extLst>
          </p:cNvPr>
          <p:cNvCxnSpPr/>
          <p:nvPr userDrawn="1"/>
        </p:nvCxnSpPr>
        <p:spPr>
          <a:xfrm>
            <a:off x="886968" y="941832"/>
            <a:ext cx="8814216" cy="0"/>
          </a:xfrm>
          <a:prstGeom prst="line">
            <a:avLst/>
          </a:prstGeom>
          <a:ln w="12700">
            <a:solidFill>
              <a:srgbClr val="B11C11"/>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BBF7CBD4-5389-44CA-82A3-A2DA00904B0E}"/>
              </a:ext>
            </a:extLst>
          </p:cNvPr>
          <p:cNvSpPr>
            <a:spLocks noGrp="1"/>
          </p:cNvSpPr>
          <p:nvPr>
            <p:ph idx="15"/>
          </p:nvPr>
        </p:nvSpPr>
        <p:spPr>
          <a:xfrm>
            <a:off x="7697578" y="1926667"/>
            <a:ext cx="3658745" cy="4163048"/>
          </a:xfrm>
        </p:spPr>
        <p:txBody>
          <a:bodyPr>
            <a:noAutofit/>
          </a:bodyPr>
          <a:lstStyle>
            <a:lvl1pPr>
              <a:defRPr sz="2000">
                <a:latin typeface="+mj-lt"/>
              </a:defRPr>
            </a:lvl1pPr>
            <a:lvl2pPr marL="461963" indent="-228600">
              <a:buSzPct val="70000"/>
              <a:buFont typeface="Courier New" panose="02070309020205020404" pitchFamily="49" charset="0"/>
              <a:buChar char="o"/>
              <a:defRPr sz="1800">
                <a:latin typeface="+mj-lt"/>
              </a:defRPr>
            </a:lvl2pPr>
            <a:lvl3pPr marL="687388" indent="-228600">
              <a:buSzPct val="70000"/>
              <a:buFont typeface="Wingdings" panose="05000000000000000000" pitchFamily="2" charset="2"/>
              <a:buChar char="§"/>
              <a:defRPr sz="1600">
                <a:latin typeface="+mj-lt"/>
              </a:defRPr>
            </a:lvl3pPr>
            <a:lvl4pPr marL="685800" indent="0">
              <a:buFont typeface="Segoe UI" panose="020B0502040204020203" pitchFamily="34" charset="0"/>
              <a:buNone/>
              <a:defRPr sz="1400">
                <a:latin typeface="+mj-lt"/>
              </a:defRPr>
            </a:lvl4pPr>
            <a:lvl5pPr marL="1084263" indent="-228600">
              <a:buFont typeface="Segoe UI" panose="020B0502040204020203" pitchFamily="34" charset="0"/>
              <a:buChar char="▫"/>
              <a:defRPr sz="1400">
                <a:latin typeface="+mj-lt"/>
              </a:defRPr>
            </a:lvl5pPr>
          </a:lstStyle>
          <a:p>
            <a:pPr lvl="0"/>
            <a:r>
              <a:rPr lang="en-US"/>
              <a:t>Click to edit Master text styles</a:t>
            </a:r>
          </a:p>
          <a:p>
            <a:pPr lvl="1"/>
            <a:r>
              <a:rPr lang="en-US"/>
              <a:t>Second level</a:t>
            </a:r>
          </a:p>
          <a:p>
            <a:pPr lvl="2"/>
            <a:r>
              <a:rPr lang="en-US"/>
              <a:t>Third level</a:t>
            </a:r>
          </a:p>
        </p:txBody>
      </p:sp>
      <p:sp>
        <p:nvSpPr>
          <p:cNvPr id="11" name="Picture Placeholder 2">
            <a:extLst>
              <a:ext uri="{FF2B5EF4-FFF2-40B4-BE49-F238E27FC236}">
                <a16:creationId xmlns:a16="http://schemas.microsoft.com/office/drawing/2014/main" id="{BAB4EA0C-96A6-47D1-BF7E-E61C7927E3E3}"/>
              </a:ext>
            </a:extLst>
          </p:cNvPr>
          <p:cNvSpPr>
            <a:spLocks noGrp="1"/>
          </p:cNvSpPr>
          <p:nvPr>
            <p:ph type="pic" sz="quarter" idx="17"/>
          </p:nvPr>
        </p:nvSpPr>
        <p:spPr>
          <a:xfrm>
            <a:off x="822325" y="1927225"/>
            <a:ext cx="6613525" cy="4162425"/>
          </a:xfrm>
        </p:spPr>
        <p:txBody>
          <a:bodyPr/>
          <a:lstStyle>
            <a:lvl1pPr marL="0" indent="0">
              <a:buNone/>
              <a:defRPr>
                <a:latin typeface="+mj-lt"/>
              </a:defRPr>
            </a:lvl1pPr>
          </a:lstStyle>
          <a:p>
            <a:r>
              <a:rPr lang="en-US"/>
              <a:t>Click icon to add picture</a:t>
            </a:r>
            <a:endParaRPr lang="en-US" dirty="0"/>
          </a:p>
        </p:txBody>
      </p:sp>
      <p:sp>
        <p:nvSpPr>
          <p:cNvPr id="2" name="Title 5">
            <a:extLst>
              <a:ext uri="{FF2B5EF4-FFF2-40B4-BE49-F238E27FC236}">
                <a16:creationId xmlns:a16="http://schemas.microsoft.com/office/drawing/2014/main" id="{724457F5-6BC3-57F1-9F55-D342DE0E61D8}"/>
              </a:ext>
            </a:extLst>
          </p:cNvPr>
          <p:cNvSpPr>
            <a:spLocks noGrp="1"/>
          </p:cNvSpPr>
          <p:nvPr>
            <p:ph type="title"/>
          </p:nvPr>
        </p:nvSpPr>
        <p:spPr>
          <a:xfrm>
            <a:off x="789432" y="333994"/>
            <a:ext cx="8911752" cy="580405"/>
          </a:xfrm>
        </p:spPr>
        <p:txBody>
          <a:bodyPr>
            <a:noAutofit/>
          </a:bodyPr>
          <a:lstStyle/>
          <a:p>
            <a:r>
              <a:rPr lang="en-US"/>
              <a:t>Click to edit Master title style</a:t>
            </a:r>
            <a:endParaRPr lang="en-US" dirty="0"/>
          </a:p>
        </p:txBody>
      </p:sp>
      <p:sp>
        <p:nvSpPr>
          <p:cNvPr id="3" name="Text Placeholder 7">
            <a:extLst>
              <a:ext uri="{FF2B5EF4-FFF2-40B4-BE49-F238E27FC236}">
                <a16:creationId xmlns:a16="http://schemas.microsoft.com/office/drawing/2014/main" id="{6EE62B1F-2925-7CFC-3C27-444AC68FB1A9}"/>
              </a:ext>
            </a:extLst>
          </p:cNvPr>
          <p:cNvSpPr>
            <a:spLocks noGrp="1"/>
          </p:cNvSpPr>
          <p:nvPr>
            <p:ph type="body" sz="quarter" idx="14"/>
          </p:nvPr>
        </p:nvSpPr>
        <p:spPr>
          <a:xfrm>
            <a:off x="822960" y="969264"/>
            <a:ext cx="9961695" cy="580405"/>
          </a:xfrm>
        </p:spPr>
        <p:txBody>
          <a:bodyPr anchor="ctr">
            <a:noAutofit/>
          </a:bodyPr>
          <a:lstStyle>
            <a:lvl1pPr marL="0" indent="0">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4" name="Picture 3" descr="A red and black logo&#10;&#10;Description automatically generated">
            <a:hlinkClick r:id="rId2"/>
            <a:extLst>
              <a:ext uri="{FF2B5EF4-FFF2-40B4-BE49-F238E27FC236}">
                <a16:creationId xmlns:a16="http://schemas.microsoft.com/office/drawing/2014/main" id="{7F50AD24-E77E-22E7-19E4-E731E7F56D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8460" y="352174"/>
            <a:ext cx="1197864" cy="645004"/>
          </a:xfrm>
          <a:prstGeom prst="rect">
            <a:avLst/>
          </a:prstGeom>
        </p:spPr>
      </p:pic>
    </p:spTree>
    <p:extLst>
      <p:ext uri="{BB962C8B-B14F-4D97-AF65-F5344CB8AC3E}">
        <p14:creationId xmlns:p14="http://schemas.microsoft.com/office/powerpoint/2010/main" val="944327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martArt Conten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D6A20E8-D7DB-4305-890E-FF30AE44D2FA}"/>
              </a:ext>
            </a:extLst>
          </p:cNvPr>
          <p:cNvCxnSpPr/>
          <p:nvPr userDrawn="1"/>
        </p:nvCxnSpPr>
        <p:spPr>
          <a:xfrm>
            <a:off x="886968" y="941832"/>
            <a:ext cx="8814216" cy="0"/>
          </a:xfrm>
          <a:prstGeom prst="line">
            <a:avLst/>
          </a:prstGeom>
          <a:ln w="12700">
            <a:solidFill>
              <a:srgbClr val="B11C11"/>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BBF7CBD4-5389-44CA-82A3-A2DA00904B0E}"/>
              </a:ext>
            </a:extLst>
          </p:cNvPr>
          <p:cNvSpPr>
            <a:spLocks noGrp="1"/>
          </p:cNvSpPr>
          <p:nvPr>
            <p:ph idx="15"/>
          </p:nvPr>
        </p:nvSpPr>
        <p:spPr>
          <a:xfrm>
            <a:off x="6773432" y="2669309"/>
            <a:ext cx="4127096" cy="3420405"/>
          </a:xfrm>
        </p:spPr>
        <p:txBody>
          <a:bodyPr>
            <a:noAutofit/>
          </a:bodyPr>
          <a:lstStyle>
            <a:lvl1pPr>
              <a:defRPr sz="2000">
                <a:latin typeface="+mj-lt"/>
              </a:defRPr>
            </a:lvl1pPr>
            <a:lvl2pPr marL="461963" indent="-228600">
              <a:buSzPct val="70000"/>
              <a:buFont typeface="Courier New" panose="02070309020205020404" pitchFamily="49" charset="0"/>
              <a:buChar char="o"/>
              <a:defRPr sz="1800">
                <a:latin typeface="+mj-lt"/>
              </a:defRPr>
            </a:lvl2pPr>
            <a:lvl3pPr marL="687388" indent="-228600">
              <a:buSzPct val="70000"/>
              <a:buFont typeface="Wingdings" panose="05000000000000000000" pitchFamily="2" charset="2"/>
              <a:buChar char="§"/>
              <a:defRPr sz="1600">
                <a:latin typeface="+mj-lt"/>
              </a:defRPr>
            </a:lvl3pPr>
            <a:lvl4pPr marL="914400" indent="-228600">
              <a:buFont typeface="Segoe UI" panose="020B0502040204020203" pitchFamily="34" charset="0"/>
              <a:buChar char="-"/>
              <a:defRPr sz="1400">
                <a:latin typeface="+mj-lt"/>
              </a:defRPr>
            </a:lvl4pPr>
            <a:lvl5pPr marL="1084263" indent="-228600">
              <a:buFont typeface="Segoe UI" panose="020B0502040204020203" pitchFamily="34" charset="0"/>
              <a:buChar char="▫"/>
              <a:defRPr sz="1400">
                <a:latin typeface="+mj-lt"/>
              </a:defRPr>
            </a:lvl5pPr>
          </a:lstStyle>
          <a:p>
            <a:pPr lvl="0"/>
            <a:r>
              <a:rPr lang="en-US"/>
              <a:t>Click to edit Master text styles</a:t>
            </a:r>
          </a:p>
          <a:p>
            <a:pPr lvl="1"/>
            <a:r>
              <a:rPr lang="en-US"/>
              <a:t>Second level</a:t>
            </a:r>
          </a:p>
          <a:p>
            <a:pPr lvl="2"/>
            <a:r>
              <a:rPr lang="en-US"/>
              <a:t>Third level</a:t>
            </a:r>
          </a:p>
        </p:txBody>
      </p:sp>
      <p:sp>
        <p:nvSpPr>
          <p:cNvPr id="9" name="Google Shape;23;p3">
            <a:extLst>
              <a:ext uri="{FF2B5EF4-FFF2-40B4-BE49-F238E27FC236}">
                <a16:creationId xmlns:a16="http://schemas.microsoft.com/office/drawing/2014/main" id="{C5C6F446-9CFA-456C-A63E-D40142D4F064}"/>
              </a:ext>
            </a:extLst>
          </p:cNvPr>
          <p:cNvSpPr txBox="1">
            <a:spLocks noGrp="1"/>
          </p:cNvSpPr>
          <p:nvPr>
            <p:ph type="subTitle" idx="1"/>
          </p:nvPr>
        </p:nvSpPr>
        <p:spPr>
          <a:xfrm>
            <a:off x="6773431" y="1883391"/>
            <a:ext cx="4127097" cy="591728"/>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sz="2000" b="1" i="0">
                <a:solidFill>
                  <a:srgbClr val="44546A"/>
                </a:solidFill>
                <a:latin typeface="+mj-lt"/>
                <a:cs typeface="Segoe UI" panose="020B0502040204020203" pitchFamily="34" charset="0"/>
              </a:defRPr>
            </a:lvl1pPr>
            <a:lvl2pPr lvl="1" rtl="0">
              <a:spcBef>
                <a:spcPts val="0"/>
              </a:spcBef>
              <a:spcAft>
                <a:spcPts val="0"/>
              </a:spcAft>
              <a:buClr>
                <a:schemeClr val="lt1"/>
              </a:buClr>
              <a:buSzPts val="1800"/>
              <a:buNone/>
              <a:defRPr sz="1227">
                <a:solidFill>
                  <a:schemeClr val="lt1"/>
                </a:solidFill>
              </a:defRPr>
            </a:lvl2pPr>
            <a:lvl3pPr lvl="2" rtl="0">
              <a:spcBef>
                <a:spcPts val="0"/>
              </a:spcBef>
              <a:spcAft>
                <a:spcPts val="0"/>
              </a:spcAft>
              <a:buClr>
                <a:schemeClr val="lt1"/>
              </a:buClr>
              <a:buSzPts val="1800"/>
              <a:buNone/>
              <a:defRPr sz="1227">
                <a:solidFill>
                  <a:schemeClr val="lt1"/>
                </a:solidFill>
              </a:defRPr>
            </a:lvl3pPr>
            <a:lvl4pPr lvl="3" rtl="0">
              <a:spcBef>
                <a:spcPts val="0"/>
              </a:spcBef>
              <a:spcAft>
                <a:spcPts val="0"/>
              </a:spcAft>
              <a:buClr>
                <a:schemeClr val="lt1"/>
              </a:buClr>
              <a:buSzPts val="1800"/>
              <a:buNone/>
              <a:defRPr sz="1227">
                <a:solidFill>
                  <a:schemeClr val="lt1"/>
                </a:solidFill>
              </a:defRPr>
            </a:lvl4pPr>
            <a:lvl5pPr lvl="4" rtl="0">
              <a:spcBef>
                <a:spcPts val="0"/>
              </a:spcBef>
              <a:spcAft>
                <a:spcPts val="0"/>
              </a:spcAft>
              <a:buClr>
                <a:schemeClr val="lt1"/>
              </a:buClr>
              <a:buSzPts val="1800"/>
              <a:buNone/>
              <a:defRPr sz="1227">
                <a:solidFill>
                  <a:schemeClr val="lt1"/>
                </a:solidFill>
              </a:defRPr>
            </a:lvl5pPr>
            <a:lvl6pPr lvl="5" rtl="0">
              <a:spcBef>
                <a:spcPts val="0"/>
              </a:spcBef>
              <a:spcAft>
                <a:spcPts val="0"/>
              </a:spcAft>
              <a:buClr>
                <a:schemeClr val="lt1"/>
              </a:buClr>
              <a:buSzPts val="1800"/>
              <a:buNone/>
              <a:defRPr sz="1227">
                <a:solidFill>
                  <a:schemeClr val="lt1"/>
                </a:solidFill>
              </a:defRPr>
            </a:lvl6pPr>
            <a:lvl7pPr lvl="6" rtl="0">
              <a:spcBef>
                <a:spcPts val="0"/>
              </a:spcBef>
              <a:spcAft>
                <a:spcPts val="0"/>
              </a:spcAft>
              <a:buClr>
                <a:schemeClr val="lt1"/>
              </a:buClr>
              <a:buSzPts val="1800"/>
              <a:buNone/>
              <a:defRPr sz="1227">
                <a:solidFill>
                  <a:schemeClr val="lt1"/>
                </a:solidFill>
              </a:defRPr>
            </a:lvl7pPr>
            <a:lvl8pPr lvl="7" rtl="0">
              <a:spcBef>
                <a:spcPts val="0"/>
              </a:spcBef>
              <a:spcAft>
                <a:spcPts val="0"/>
              </a:spcAft>
              <a:buClr>
                <a:schemeClr val="lt1"/>
              </a:buClr>
              <a:buSzPts val="1800"/>
              <a:buNone/>
              <a:defRPr sz="1227">
                <a:solidFill>
                  <a:schemeClr val="lt1"/>
                </a:solidFill>
              </a:defRPr>
            </a:lvl8pPr>
            <a:lvl9pPr lvl="8" rtl="0">
              <a:spcBef>
                <a:spcPts val="0"/>
              </a:spcBef>
              <a:spcAft>
                <a:spcPts val="0"/>
              </a:spcAft>
              <a:buClr>
                <a:schemeClr val="lt1"/>
              </a:buClr>
              <a:buSzPts val="1800"/>
              <a:buNone/>
              <a:defRPr sz="1227">
                <a:solidFill>
                  <a:schemeClr val="lt1"/>
                </a:solidFill>
              </a:defRPr>
            </a:lvl9pPr>
          </a:lstStyle>
          <a:p>
            <a:r>
              <a:rPr lang="en-US"/>
              <a:t>Click to edit Master subtitle style</a:t>
            </a:r>
            <a:endParaRPr dirty="0"/>
          </a:p>
        </p:txBody>
      </p:sp>
      <p:sp>
        <p:nvSpPr>
          <p:cNvPr id="10" name="SmartArt Placeholder 4">
            <a:extLst>
              <a:ext uri="{FF2B5EF4-FFF2-40B4-BE49-F238E27FC236}">
                <a16:creationId xmlns:a16="http://schemas.microsoft.com/office/drawing/2014/main" id="{E60FB367-71BB-4594-B3D3-1168B399A441}"/>
              </a:ext>
            </a:extLst>
          </p:cNvPr>
          <p:cNvSpPr>
            <a:spLocks noGrp="1"/>
          </p:cNvSpPr>
          <p:nvPr>
            <p:ph type="dgm" sz="quarter" idx="13"/>
          </p:nvPr>
        </p:nvSpPr>
        <p:spPr>
          <a:xfrm>
            <a:off x="1291472" y="1882774"/>
            <a:ext cx="5080753" cy="4206939"/>
          </a:xfrm>
          <a:prstGeom prst="rect">
            <a:avLst/>
          </a:prstGeom>
          <a:ln>
            <a:solidFill>
              <a:schemeClr val="bg1">
                <a:lumMod val="75000"/>
              </a:schemeClr>
            </a:solidFill>
          </a:ln>
        </p:spPr>
        <p:txBody>
          <a:bodyPr/>
          <a:lstStyle>
            <a:lvl1pPr>
              <a:defRPr>
                <a:latin typeface="+mj-lt"/>
              </a:defRPr>
            </a:lvl1pPr>
          </a:lstStyle>
          <a:p>
            <a:r>
              <a:rPr lang="en-US"/>
              <a:t>Click icon to add SmartArt graphic</a:t>
            </a:r>
          </a:p>
        </p:txBody>
      </p:sp>
      <p:sp>
        <p:nvSpPr>
          <p:cNvPr id="2" name="Title 5">
            <a:extLst>
              <a:ext uri="{FF2B5EF4-FFF2-40B4-BE49-F238E27FC236}">
                <a16:creationId xmlns:a16="http://schemas.microsoft.com/office/drawing/2014/main" id="{004BBA95-CCF7-3B03-C057-48F69EF0B991}"/>
              </a:ext>
            </a:extLst>
          </p:cNvPr>
          <p:cNvSpPr>
            <a:spLocks noGrp="1"/>
          </p:cNvSpPr>
          <p:nvPr>
            <p:ph type="title"/>
          </p:nvPr>
        </p:nvSpPr>
        <p:spPr>
          <a:xfrm>
            <a:off x="789432" y="333994"/>
            <a:ext cx="8911752" cy="580405"/>
          </a:xfrm>
        </p:spPr>
        <p:txBody>
          <a:bodyPr>
            <a:noAutofit/>
          </a:bodyPr>
          <a:lstStyle/>
          <a:p>
            <a:r>
              <a:rPr lang="en-US"/>
              <a:t>Click to edit Master title style</a:t>
            </a:r>
            <a:endParaRPr lang="en-US" dirty="0"/>
          </a:p>
        </p:txBody>
      </p:sp>
      <p:sp>
        <p:nvSpPr>
          <p:cNvPr id="3" name="Text Placeholder 7">
            <a:extLst>
              <a:ext uri="{FF2B5EF4-FFF2-40B4-BE49-F238E27FC236}">
                <a16:creationId xmlns:a16="http://schemas.microsoft.com/office/drawing/2014/main" id="{E1A71389-192A-F014-2F16-1DF019399417}"/>
              </a:ext>
            </a:extLst>
          </p:cNvPr>
          <p:cNvSpPr>
            <a:spLocks noGrp="1"/>
          </p:cNvSpPr>
          <p:nvPr>
            <p:ph type="body" sz="quarter" idx="14"/>
          </p:nvPr>
        </p:nvSpPr>
        <p:spPr>
          <a:xfrm>
            <a:off x="822960" y="969264"/>
            <a:ext cx="9961695" cy="580405"/>
          </a:xfrm>
        </p:spPr>
        <p:txBody>
          <a:bodyPr anchor="ctr">
            <a:noAutofit/>
          </a:bodyPr>
          <a:lstStyle>
            <a:lvl1pPr marL="0" indent="0">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4" name="Picture 3" descr="A red and black logo&#10;&#10;Description automatically generated">
            <a:hlinkClick r:id="rId2"/>
            <a:extLst>
              <a:ext uri="{FF2B5EF4-FFF2-40B4-BE49-F238E27FC236}">
                <a16:creationId xmlns:a16="http://schemas.microsoft.com/office/drawing/2014/main" id="{307C58F2-0FFB-9B97-3B7A-E9293487B0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8460" y="352174"/>
            <a:ext cx="1197864" cy="645004"/>
          </a:xfrm>
          <a:prstGeom prst="rect">
            <a:avLst/>
          </a:prstGeom>
        </p:spPr>
      </p:pic>
    </p:spTree>
    <p:extLst>
      <p:ext uri="{BB962C8B-B14F-4D97-AF65-F5344CB8AC3E}">
        <p14:creationId xmlns:p14="http://schemas.microsoft.com/office/powerpoint/2010/main" val="212640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martArt Content 2">
    <p:spTree>
      <p:nvGrpSpPr>
        <p:cNvPr id="1" name=""/>
        <p:cNvGrpSpPr/>
        <p:nvPr/>
      </p:nvGrpSpPr>
      <p:grpSpPr>
        <a:xfrm>
          <a:off x="0" y="0"/>
          <a:ext cx="0" cy="0"/>
          <a:chOff x="0" y="0"/>
          <a:chExt cx="0" cy="0"/>
        </a:xfrm>
      </p:grpSpPr>
      <p:sp>
        <p:nvSpPr>
          <p:cNvPr id="10" name="SmartArt Placeholder 4">
            <a:extLst>
              <a:ext uri="{FF2B5EF4-FFF2-40B4-BE49-F238E27FC236}">
                <a16:creationId xmlns:a16="http://schemas.microsoft.com/office/drawing/2014/main" id="{E60FB367-71BB-4594-B3D3-1168B399A441}"/>
              </a:ext>
            </a:extLst>
          </p:cNvPr>
          <p:cNvSpPr>
            <a:spLocks noGrp="1"/>
          </p:cNvSpPr>
          <p:nvPr>
            <p:ph type="dgm" sz="quarter" idx="13"/>
          </p:nvPr>
        </p:nvSpPr>
        <p:spPr>
          <a:xfrm>
            <a:off x="5771916" y="1882775"/>
            <a:ext cx="4976949" cy="4206939"/>
          </a:xfrm>
          <a:prstGeom prst="rect">
            <a:avLst/>
          </a:prstGeom>
          <a:ln>
            <a:solidFill>
              <a:schemeClr val="bg1">
                <a:lumMod val="75000"/>
              </a:schemeClr>
            </a:solidFill>
          </a:ln>
        </p:spPr>
        <p:txBody>
          <a:bodyPr/>
          <a:lstStyle>
            <a:lvl1pPr>
              <a:defRPr>
                <a:latin typeface="+mj-lt"/>
              </a:defRPr>
            </a:lvl1pPr>
          </a:lstStyle>
          <a:p>
            <a:r>
              <a:rPr lang="en-US"/>
              <a:t>Click icon to add SmartArt graphic</a:t>
            </a:r>
          </a:p>
        </p:txBody>
      </p:sp>
      <p:cxnSp>
        <p:nvCxnSpPr>
          <p:cNvPr id="6" name="Straight Connector 5">
            <a:extLst>
              <a:ext uri="{FF2B5EF4-FFF2-40B4-BE49-F238E27FC236}">
                <a16:creationId xmlns:a16="http://schemas.microsoft.com/office/drawing/2014/main" id="{DD6A20E8-D7DB-4305-890E-FF30AE44D2FA}"/>
              </a:ext>
            </a:extLst>
          </p:cNvPr>
          <p:cNvCxnSpPr/>
          <p:nvPr userDrawn="1"/>
        </p:nvCxnSpPr>
        <p:spPr>
          <a:xfrm>
            <a:off x="886968" y="941832"/>
            <a:ext cx="8814216" cy="0"/>
          </a:xfrm>
          <a:prstGeom prst="line">
            <a:avLst/>
          </a:prstGeom>
          <a:ln w="12700">
            <a:solidFill>
              <a:srgbClr val="B11C11"/>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BBF7CBD4-5389-44CA-82A3-A2DA00904B0E}"/>
              </a:ext>
            </a:extLst>
          </p:cNvPr>
          <p:cNvSpPr>
            <a:spLocks noGrp="1"/>
          </p:cNvSpPr>
          <p:nvPr>
            <p:ph idx="15"/>
          </p:nvPr>
        </p:nvSpPr>
        <p:spPr>
          <a:xfrm>
            <a:off x="1291472" y="2668693"/>
            <a:ext cx="4086388" cy="3420405"/>
          </a:xfrm>
        </p:spPr>
        <p:txBody>
          <a:bodyPr>
            <a:noAutofit/>
          </a:bodyPr>
          <a:lstStyle>
            <a:lvl1pPr>
              <a:defRPr sz="2000">
                <a:latin typeface="+mj-lt"/>
              </a:defRPr>
            </a:lvl1pPr>
            <a:lvl2pPr marL="461963" indent="-228600">
              <a:buSzPct val="70000"/>
              <a:buFont typeface="Courier New" panose="02070309020205020404" pitchFamily="49" charset="0"/>
              <a:buChar char="o"/>
              <a:defRPr sz="1800">
                <a:latin typeface="+mj-lt"/>
              </a:defRPr>
            </a:lvl2pPr>
            <a:lvl3pPr marL="687388" indent="-228600">
              <a:buSzPct val="70000"/>
              <a:buFont typeface="Wingdings" panose="05000000000000000000" pitchFamily="2" charset="2"/>
              <a:buChar char="§"/>
              <a:defRPr sz="1600">
                <a:latin typeface="+mj-lt"/>
              </a:defRPr>
            </a:lvl3pPr>
            <a:lvl4pPr marL="914400" indent="-228600">
              <a:buFont typeface="Segoe UI" panose="020B0502040204020203" pitchFamily="34" charset="0"/>
              <a:buChar char="-"/>
              <a:defRPr sz="1400">
                <a:latin typeface="+mj-lt"/>
              </a:defRPr>
            </a:lvl4pPr>
            <a:lvl5pPr marL="1084263" indent="-228600">
              <a:buFont typeface="Segoe UI" panose="020B0502040204020203" pitchFamily="34" charset="0"/>
              <a:buChar char="▫"/>
              <a:defRPr sz="1400">
                <a:latin typeface="+mj-lt"/>
              </a:defRPr>
            </a:lvl5pPr>
          </a:lstStyle>
          <a:p>
            <a:pPr lvl="0"/>
            <a:r>
              <a:rPr lang="en-US"/>
              <a:t>Click to edit Master text styles</a:t>
            </a:r>
          </a:p>
          <a:p>
            <a:pPr lvl="1"/>
            <a:r>
              <a:rPr lang="en-US"/>
              <a:t>Second level</a:t>
            </a:r>
          </a:p>
          <a:p>
            <a:pPr lvl="2"/>
            <a:r>
              <a:rPr lang="en-US"/>
              <a:t>Third level</a:t>
            </a:r>
          </a:p>
        </p:txBody>
      </p:sp>
      <p:sp>
        <p:nvSpPr>
          <p:cNvPr id="9" name="Google Shape;23;p3">
            <a:extLst>
              <a:ext uri="{FF2B5EF4-FFF2-40B4-BE49-F238E27FC236}">
                <a16:creationId xmlns:a16="http://schemas.microsoft.com/office/drawing/2014/main" id="{C5C6F446-9CFA-456C-A63E-D40142D4F064}"/>
              </a:ext>
            </a:extLst>
          </p:cNvPr>
          <p:cNvSpPr txBox="1">
            <a:spLocks noGrp="1"/>
          </p:cNvSpPr>
          <p:nvPr>
            <p:ph type="subTitle" idx="1"/>
          </p:nvPr>
        </p:nvSpPr>
        <p:spPr>
          <a:xfrm>
            <a:off x="1291472" y="1882775"/>
            <a:ext cx="4086388" cy="591728"/>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sz="2000" b="1" i="0">
                <a:solidFill>
                  <a:srgbClr val="44546A"/>
                </a:solidFill>
                <a:latin typeface="+mj-lt"/>
                <a:cs typeface="Segoe UI" panose="020B0502040204020203" pitchFamily="34" charset="0"/>
              </a:defRPr>
            </a:lvl1pPr>
            <a:lvl2pPr lvl="1" rtl="0">
              <a:spcBef>
                <a:spcPts val="0"/>
              </a:spcBef>
              <a:spcAft>
                <a:spcPts val="0"/>
              </a:spcAft>
              <a:buClr>
                <a:schemeClr val="lt1"/>
              </a:buClr>
              <a:buSzPts val="1800"/>
              <a:buNone/>
              <a:defRPr sz="1227">
                <a:solidFill>
                  <a:schemeClr val="lt1"/>
                </a:solidFill>
              </a:defRPr>
            </a:lvl2pPr>
            <a:lvl3pPr lvl="2" rtl="0">
              <a:spcBef>
                <a:spcPts val="0"/>
              </a:spcBef>
              <a:spcAft>
                <a:spcPts val="0"/>
              </a:spcAft>
              <a:buClr>
                <a:schemeClr val="lt1"/>
              </a:buClr>
              <a:buSzPts val="1800"/>
              <a:buNone/>
              <a:defRPr sz="1227">
                <a:solidFill>
                  <a:schemeClr val="lt1"/>
                </a:solidFill>
              </a:defRPr>
            </a:lvl3pPr>
            <a:lvl4pPr lvl="3" rtl="0">
              <a:spcBef>
                <a:spcPts val="0"/>
              </a:spcBef>
              <a:spcAft>
                <a:spcPts val="0"/>
              </a:spcAft>
              <a:buClr>
                <a:schemeClr val="lt1"/>
              </a:buClr>
              <a:buSzPts val="1800"/>
              <a:buNone/>
              <a:defRPr sz="1227">
                <a:solidFill>
                  <a:schemeClr val="lt1"/>
                </a:solidFill>
              </a:defRPr>
            </a:lvl4pPr>
            <a:lvl5pPr lvl="4" rtl="0">
              <a:spcBef>
                <a:spcPts val="0"/>
              </a:spcBef>
              <a:spcAft>
                <a:spcPts val="0"/>
              </a:spcAft>
              <a:buClr>
                <a:schemeClr val="lt1"/>
              </a:buClr>
              <a:buSzPts val="1800"/>
              <a:buNone/>
              <a:defRPr sz="1227">
                <a:solidFill>
                  <a:schemeClr val="lt1"/>
                </a:solidFill>
              </a:defRPr>
            </a:lvl5pPr>
            <a:lvl6pPr lvl="5" rtl="0">
              <a:spcBef>
                <a:spcPts val="0"/>
              </a:spcBef>
              <a:spcAft>
                <a:spcPts val="0"/>
              </a:spcAft>
              <a:buClr>
                <a:schemeClr val="lt1"/>
              </a:buClr>
              <a:buSzPts val="1800"/>
              <a:buNone/>
              <a:defRPr sz="1227">
                <a:solidFill>
                  <a:schemeClr val="lt1"/>
                </a:solidFill>
              </a:defRPr>
            </a:lvl6pPr>
            <a:lvl7pPr lvl="6" rtl="0">
              <a:spcBef>
                <a:spcPts val="0"/>
              </a:spcBef>
              <a:spcAft>
                <a:spcPts val="0"/>
              </a:spcAft>
              <a:buClr>
                <a:schemeClr val="lt1"/>
              </a:buClr>
              <a:buSzPts val="1800"/>
              <a:buNone/>
              <a:defRPr sz="1227">
                <a:solidFill>
                  <a:schemeClr val="lt1"/>
                </a:solidFill>
              </a:defRPr>
            </a:lvl7pPr>
            <a:lvl8pPr lvl="7" rtl="0">
              <a:spcBef>
                <a:spcPts val="0"/>
              </a:spcBef>
              <a:spcAft>
                <a:spcPts val="0"/>
              </a:spcAft>
              <a:buClr>
                <a:schemeClr val="lt1"/>
              </a:buClr>
              <a:buSzPts val="1800"/>
              <a:buNone/>
              <a:defRPr sz="1227">
                <a:solidFill>
                  <a:schemeClr val="lt1"/>
                </a:solidFill>
              </a:defRPr>
            </a:lvl8pPr>
            <a:lvl9pPr lvl="8" rtl="0">
              <a:spcBef>
                <a:spcPts val="0"/>
              </a:spcBef>
              <a:spcAft>
                <a:spcPts val="0"/>
              </a:spcAft>
              <a:buClr>
                <a:schemeClr val="lt1"/>
              </a:buClr>
              <a:buSzPts val="1800"/>
              <a:buNone/>
              <a:defRPr sz="1227">
                <a:solidFill>
                  <a:schemeClr val="lt1"/>
                </a:solidFill>
              </a:defRPr>
            </a:lvl9pPr>
          </a:lstStyle>
          <a:p>
            <a:r>
              <a:rPr lang="en-US"/>
              <a:t>Click to edit Master subtitle style</a:t>
            </a:r>
            <a:endParaRPr dirty="0"/>
          </a:p>
        </p:txBody>
      </p:sp>
      <p:sp>
        <p:nvSpPr>
          <p:cNvPr id="2" name="Title 5">
            <a:extLst>
              <a:ext uri="{FF2B5EF4-FFF2-40B4-BE49-F238E27FC236}">
                <a16:creationId xmlns:a16="http://schemas.microsoft.com/office/drawing/2014/main" id="{94EC0B3F-0A83-ADBE-600D-9B348843AFEC}"/>
              </a:ext>
            </a:extLst>
          </p:cNvPr>
          <p:cNvSpPr>
            <a:spLocks noGrp="1"/>
          </p:cNvSpPr>
          <p:nvPr>
            <p:ph type="title"/>
          </p:nvPr>
        </p:nvSpPr>
        <p:spPr>
          <a:xfrm>
            <a:off x="789432" y="333994"/>
            <a:ext cx="8911752" cy="580405"/>
          </a:xfrm>
        </p:spPr>
        <p:txBody>
          <a:bodyPr>
            <a:noAutofit/>
          </a:bodyPr>
          <a:lstStyle/>
          <a:p>
            <a:r>
              <a:rPr lang="en-US"/>
              <a:t>Click to edit Master title style</a:t>
            </a:r>
            <a:endParaRPr lang="en-US" dirty="0"/>
          </a:p>
        </p:txBody>
      </p:sp>
      <p:sp>
        <p:nvSpPr>
          <p:cNvPr id="3" name="Text Placeholder 7">
            <a:extLst>
              <a:ext uri="{FF2B5EF4-FFF2-40B4-BE49-F238E27FC236}">
                <a16:creationId xmlns:a16="http://schemas.microsoft.com/office/drawing/2014/main" id="{C08DD5DA-D0D1-77D2-0CE8-803148F25C29}"/>
              </a:ext>
            </a:extLst>
          </p:cNvPr>
          <p:cNvSpPr>
            <a:spLocks noGrp="1"/>
          </p:cNvSpPr>
          <p:nvPr>
            <p:ph type="body" sz="quarter" idx="14"/>
          </p:nvPr>
        </p:nvSpPr>
        <p:spPr>
          <a:xfrm>
            <a:off x="822960" y="969264"/>
            <a:ext cx="9961695" cy="580405"/>
          </a:xfrm>
        </p:spPr>
        <p:txBody>
          <a:bodyPr anchor="ctr">
            <a:noAutofit/>
          </a:bodyPr>
          <a:lstStyle>
            <a:lvl1pPr marL="0" indent="0">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4" name="Picture 3" descr="A red and black logo&#10;&#10;Description automatically generated">
            <a:hlinkClick r:id="rId2"/>
            <a:extLst>
              <a:ext uri="{FF2B5EF4-FFF2-40B4-BE49-F238E27FC236}">
                <a16:creationId xmlns:a16="http://schemas.microsoft.com/office/drawing/2014/main" id="{53318CB2-AE49-ADDD-26AE-19A88A2AD1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8460" y="352174"/>
            <a:ext cx="1197864" cy="645004"/>
          </a:xfrm>
          <a:prstGeom prst="rect">
            <a:avLst/>
          </a:prstGeom>
        </p:spPr>
      </p:pic>
    </p:spTree>
    <p:extLst>
      <p:ext uri="{BB962C8B-B14F-4D97-AF65-F5344CB8AC3E}">
        <p14:creationId xmlns:p14="http://schemas.microsoft.com/office/powerpoint/2010/main" val="3367984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9275B2-E607-478D-8DFF-580FE804968B}"/>
              </a:ext>
            </a:extLst>
          </p:cNvPr>
          <p:cNvSpPr>
            <a:spLocks noGrp="1"/>
          </p:cNvSpPr>
          <p:nvPr>
            <p:ph type="body" idx="1"/>
          </p:nvPr>
        </p:nvSpPr>
        <p:spPr>
          <a:xfrm>
            <a:off x="1214215" y="1681163"/>
            <a:ext cx="4783360" cy="823912"/>
          </a:xfrm>
        </p:spPr>
        <p:txBody>
          <a:bodyPr anchor="b">
            <a:noAutofit/>
          </a:bodyPr>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A7F1F2F8-15E5-46CC-83CB-1D8B4EAC08C4}"/>
              </a:ext>
            </a:extLst>
          </p:cNvPr>
          <p:cNvSpPr>
            <a:spLocks noGrp="1"/>
          </p:cNvSpPr>
          <p:nvPr>
            <p:ph type="body" sz="quarter" idx="3"/>
          </p:nvPr>
        </p:nvSpPr>
        <p:spPr>
          <a:xfrm>
            <a:off x="6172200" y="1681163"/>
            <a:ext cx="4782312" cy="823912"/>
          </a:xfrm>
        </p:spPr>
        <p:txBody>
          <a:bodyPr anchor="b">
            <a:noAutofit/>
          </a:bodyPr>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2" name="Straight Connector 11">
            <a:extLst>
              <a:ext uri="{FF2B5EF4-FFF2-40B4-BE49-F238E27FC236}">
                <a16:creationId xmlns:a16="http://schemas.microsoft.com/office/drawing/2014/main" id="{38BEA5FE-CF5A-4CEC-B8AD-B14545CC122F}"/>
              </a:ext>
            </a:extLst>
          </p:cNvPr>
          <p:cNvCxnSpPr/>
          <p:nvPr userDrawn="1"/>
        </p:nvCxnSpPr>
        <p:spPr>
          <a:xfrm>
            <a:off x="886968" y="941832"/>
            <a:ext cx="8814216" cy="0"/>
          </a:xfrm>
          <a:prstGeom prst="line">
            <a:avLst/>
          </a:prstGeom>
          <a:ln w="12700">
            <a:solidFill>
              <a:srgbClr val="B11C11"/>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FBAA7630-6F5D-4E63-A743-548CFAC8DB0B}"/>
              </a:ext>
            </a:extLst>
          </p:cNvPr>
          <p:cNvSpPr>
            <a:spLocks noGrp="1"/>
          </p:cNvSpPr>
          <p:nvPr>
            <p:ph idx="13"/>
          </p:nvPr>
        </p:nvSpPr>
        <p:spPr>
          <a:xfrm>
            <a:off x="6169028" y="2505838"/>
            <a:ext cx="4782312" cy="3694176"/>
          </a:xfrm>
        </p:spPr>
        <p:txBody>
          <a:bodyPr>
            <a:noAutofit/>
          </a:bodyPr>
          <a:lstStyle>
            <a:lvl1pPr>
              <a:defRPr sz="2000">
                <a:latin typeface="+mj-lt"/>
              </a:defRPr>
            </a:lvl1pPr>
            <a:lvl2pPr marL="685800" indent="-228600">
              <a:buSzPct val="70000"/>
              <a:buFont typeface="Courier New" panose="02070309020205020404" pitchFamily="49" charset="0"/>
              <a:buChar char="o"/>
              <a:defRPr sz="1800">
                <a:latin typeface="+mj-lt"/>
              </a:defRPr>
            </a:lvl2pPr>
            <a:lvl3pPr marL="1143000" indent="-228600">
              <a:buSzPct val="70000"/>
              <a:buFont typeface="Wingdings" panose="05000000000000000000" pitchFamily="2" charset="2"/>
              <a:buChar char="§"/>
              <a:defRPr sz="1600">
                <a:latin typeface="+mj-lt"/>
              </a:defRPr>
            </a:lvl3pPr>
            <a:lvl4pPr marL="1600200" indent="-228600">
              <a:buFont typeface="Segoe UI" panose="020B0502040204020203" pitchFamily="34" charset="0"/>
              <a:buChar char="-"/>
              <a:defRPr sz="1400">
                <a:latin typeface="+mj-lt"/>
              </a:defRPr>
            </a:lvl4pPr>
            <a:lvl5pPr marL="2057400" indent="-228600">
              <a:buFont typeface="Segoe UI" panose="020B0502040204020203" pitchFamily="34" charset="0"/>
              <a:buChar char="▫"/>
              <a:defRPr sz="1400">
                <a:latin typeface="+mj-lt"/>
              </a:defRPr>
            </a:lvl5pPr>
          </a:lstStyle>
          <a:p>
            <a:pPr lvl="0"/>
            <a:r>
              <a:rPr lang="en-US"/>
              <a:t>Click to edit Master text styles</a:t>
            </a:r>
          </a:p>
          <a:p>
            <a:pPr lvl="1"/>
            <a:r>
              <a:rPr lang="en-US"/>
              <a:t>Second level</a:t>
            </a:r>
          </a:p>
          <a:p>
            <a:pPr lvl="2"/>
            <a:r>
              <a:rPr lang="en-US"/>
              <a:t>Third level</a:t>
            </a:r>
          </a:p>
        </p:txBody>
      </p:sp>
      <p:sp>
        <p:nvSpPr>
          <p:cNvPr id="15" name="Content Placeholder 2">
            <a:extLst>
              <a:ext uri="{FF2B5EF4-FFF2-40B4-BE49-F238E27FC236}">
                <a16:creationId xmlns:a16="http://schemas.microsoft.com/office/drawing/2014/main" id="{59A3CF68-C8B4-4A90-B25C-2AE9B98BC6A1}"/>
              </a:ext>
            </a:extLst>
          </p:cNvPr>
          <p:cNvSpPr>
            <a:spLocks noGrp="1"/>
          </p:cNvSpPr>
          <p:nvPr>
            <p:ph idx="14"/>
          </p:nvPr>
        </p:nvSpPr>
        <p:spPr>
          <a:xfrm>
            <a:off x="1216058" y="2505838"/>
            <a:ext cx="4782312" cy="3694176"/>
          </a:xfrm>
        </p:spPr>
        <p:txBody>
          <a:bodyPr>
            <a:noAutofit/>
          </a:bodyPr>
          <a:lstStyle>
            <a:lvl1pPr>
              <a:defRPr sz="2000">
                <a:latin typeface="+mj-lt"/>
              </a:defRPr>
            </a:lvl1pPr>
            <a:lvl2pPr marL="685800" indent="-228600">
              <a:buSzPct val="70000"/>
              <a:buFont typeface="Courier New" panose="02070309020205020404" pitchFamily="49" charset="0"/>
              <a:buChar char="o"/>
              <a:defRPr sz="1800">
                <a:latin typeface="+mj-lt"/>
              </a:defRPr>
            </a:lvl2pPr>
            <a:lvl3pPr marL="1143000" indent="-228600">
              <a:buSzPct val="70000"/>
              <a:buFont typeface="Wingdings" panose="05000000000000000000" pitchFamily="2" charset="2"/>
              <a:buChar char="§"/>
              <a:defRPr sz="1600">
                <a:latin typeface="+mj-lt"/>
              </a:defRPr>
            </a:lvl3pPr>
            <a:lvl4pPr marL="1371600" indent="0">
              <a:buFont typeface="Segoe UI" panose="020B0502040204020203" pitchFamily="34" charset="0"/>
              <a:buNone/>
              <a:defRPr sz="1400">
                <a:latin typeface="+mj-lt"/>
              </a:defRPr>
            </a:lvl4pPr>
            <a:lvl5pPr marL="2057400" indent="-228600">
              <a:buFont typeface="Segoe UI" panose="020B0502040204020203" pitchFamily="34" charset="0"/>
              <a:buChar char="▫"/>
              <a:defRPr sz="1400">
                <a:latin typeface="+mj-lt"/>
              </a:defRPr>
            </a:lvl5pPr>
          </a:lstStyle>
          <a:p>
            <a:pPr lvl="0"/>
            <a:r>
              <a:rPr lang="en-US"/>
              <a:t>Click to edit Master text styles</a:t>
            </a:r>
          </a:p>
          <a:p>
            <a:pPr lvl="1"/>
            <a:r>
              <a:rPr lang="en-US"/>
              <a:t>Second level</a:t>
            </a:r>
          </a:p>
          <a:p>
            <a:pPr lvl="2"/>
            <a:r>
              <a:rPr lang="en-US"/>
              <a:t>Third level</a:t>
            </a:r>
          </a:p>
        </p:txBody>
      </p:sp>
      <p:sp>
        <p:nvSpPr>
          <p:cNvPr id="2" name="Title 5">
            <a:extLst>
              <a:ext uri="{FF2B5EF4-FFF2-40B4-BE49-F238E27FC236}">
                <a16:creationId xmlns:a16="http://schemas.microsoft.com/office/drawing/2014/main" id="{62213394-EDE8-EDDF-13C3-6F765D62DD0D}"/>
              </a:ext>
            </a:extLst>
          </p:cNvPr>
          <p:cNvSpPr>
            <a:spLocks noGrp="1"/>
          </p:cNvSpPr>
          <p:nvPr>
            <p:ph type="title"/>
          </p:nvPr>
        </p:nvSpPr>
        <p:spPr>
          <a:xfrm>
            <a:off x="789432" y="333994"/>
            <a:ext cx="8911752" cy="580405"/>
          </a:xfrm>
        </p:spPr>
        <p:txBody>
          <a:bodyPr>
            <a:noAutofit/>
          </a:bodyPr>
          <a:lstStyle/>
          <a:p>
            <a:r>
              <a:rPr lang="en-US"/>
              <a:t>Click to edit Master title style</a:t>
            </a:r>
            <a:endParaRPr lang="en-US" dirty="0"/>
          </a:p>
        </p:txBody>
      </p:sp>
      <p:sp>
        <p:nvSpPr>
          <p:cNvPr id="4" name="Text Placeholder 7">
            <a:extLst>
              <a:ext uri="{FF2B5EF4-FFF2-40B4-BE49-F238E27FC236}">
                <a16:creationId xmlns:a16="http://schemas.microsoft.com/office/drawing/2014/main" id="{0D3EE850-69A7-E90A-7BED-9A62835B3FE5}"/>
              </a:ext>
            </a:extLst>
          </p:cNvPr>
          <p:cNvSpPr>
            <a:spLocks noGrp="1"/>
          </p:cNvSpPr>
          <p:nvPr>
            <p:ph type="body" sz="quarter" idx="15"/>
          </p:nvPr>
        </p:nvSpPr>
        <p:spPr>
          <a:xfrm>
            <a:off x="822960" y="969264"/>
            <a:ext cx="9961695" cy="580405"/>
          </a:xfrm>
        </p:spPr>
        <p:txBody>
          <a:bodyPr anchor="ctr">
            <a:noAutofit/>
          </a:bodyPr>
          <a:lstStyle>
            <a:lvl1pPr marL="0" indent="0">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6" name="Picture 5" descr="A red and black logo&#10;&#10;Description automatically generated">
            <a:hlinkClick r:id="rId2"/>
            <a:extLst>
              <a:ext uri="{FF2B5EF4-FFF2-40B4-BE49-F238E27FC236}">
                <a16:creationId xmlns:a16="http://schemas.microsoft.com/office/drawing/2014/main" id="{A4409D52-65B5-45FC-65D9-AE525EAE86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8460" y="352174"/>
            <a:ext cx="1197864" cy="645004"/>
          </a:xfrm>
          <a:prstGeom prst="rect">
            <a:avLst/>
          </a:prstGeom>
        </p:spPr>
      </p:pic>
    </p:spTree>
    <p:extLst>
      <p:ext uri="{BB962C8B-B14F-4D97-AF65-F5344CB8AC3E}">
        <p14:creationId xmlns:p14="http://schemas.microsoft.com/office/powerpoint/2010/main" val="4258928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B2A838C4-D2B8-41FC-83CA-21A1D15B7BE1}"/>
              </a:ext>
            </a:extLst>
          </p:cNvPr>
          <p:cNvCxnSpPr/>
          <p:nvPr userDrawn="1"/>
        </p:nvCxnSpPr>
        <p:spPr>
          <a:xfrm>
            <a:off x="886968" y="941832"/>
            <a:ext cx="8814216" cy="0"/>
          </a:xfrm>
          <a:prstGeom prst="line">
            <a:avLst/>
          </a:prstGeom>
          <a:ln w="12700">
            <a:solidFill>
              <a:srgbClr val="B11C11"/>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8E1054CA-7F0F-2014-CDE6-E9237E3CA49B}"/>
              </a:ext>
            </a:extLst>
          </p:cNvPr>
          <p:cNvSpPr>
            <a:spLocks noGrp="1"/>
          </p:cNvSpPr>
          <p:nvPr>
            <p:ph type="title" hasCustomPrompt="1"/>
          </p:nvPr>
        </p:nvSpPr>
        <p:spPr>
          <a:xfrm>
            <a:off x="789432" y="333994"/>
            <a:ext cx="8911752" cy="580405"/>
          </a:xfrm>
        </p:spPr>
        <p:txBody>
          <a:bodyPr/>
          <a:lstStyle>
            <a:lvl1pPr>
              <a:defRPr/>
            </a:lvl1pPr>
          </a:lstStyle>
          <a:p>
            <a:r>
              <a:rPr lang="en-US" dirty="0"/>
              <a:t>Agenda</a:t>
            </a:r>
          </a:p>
        </p:txBody>
      </p:sp>
      <p:sp>
        <p:nvSpPr>
          <p:cNvPr id="8" name="Text Placeholder 7">
            <a:extLst>
              <a:ext uri="{FF2B5EF4-FFF2-40B4-BE49-F238E27FC236}">
                <a16:creationId xmlns:a16="http://schemas.microsoft.com/office/drawing/2014/main" id="{AE2FBF5B-8E23-E358-09C3-682EAA3694FB}"/>
              </a:ext>
            </a:extLst>
          </p:cNvPr>
          <p:cNvSpPr>
            <a:spLocks noGrp="1"/>
          </p:cNvSpPr>
          <p:nvPr>
            <p:ph type="body" sz="quarter" idx="14"/>
          </p:nvPr>
        </p:nvSpPr>
        <p:spPr>
          <a:xfrm>
            <a:off x="822960" y="969264"/>
            <a:ext cx="9961695" cy="580405"/>
          </a:xfrm>
        </p:spPr>
        <p:txBody>
          <a:bodyPr anchor="ctr">
            <a:normAutofit/>
          </a:bodyPr>
          <a:lstStyle>
            <a:lvl1pPr marL="0" indent="0">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9" name="Picture Placeholder 28">
            <a:extLst>
              <a:ext uri="{FF2B5EF4-FFF2-40B4-BE49-F238E27FC236}">
                <a16:creationId xmlns:a16="http://schemas.microsoft.com/office/drawing/2014/main" id="{AA052125-4FC6-A04F-C5A5-FF10A471F043}"/>
              </a:ext>
            </a:extLst>
          </p:cNvPr>
          <p:cNvSpPr>
            <a:spLocks noGrp="1"/>
          </p:cNvSpPr>
          <p:nvPr>
            <p:ph type="pic" sz="quarter" idx="19"/>
          </p:nvPr>
        </p:nvSpPr>
        <p:spPr>
          <a:xfrm>
            <a:off x="886968" y="1898903"/>
            <a:ext cx="4284662" cy="4234041"/>
          </a:xfrm>
          <a:prstGeom prst="flowChartDelay">
            <a:avLst/>
          </a:prstGeom>
        </p:spPr>
        <p:txBody>
          <a:bodyPr/>
          <a:lstStyle>
            <a:lvl1pPr marL="0" indent="0">
              <a:buNone/>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FBD2973F-BB02-1936-5AC8-79A29D3D49DF}"/>
              </a:ext>
            </a:extLst>
          </p:cNvPr>
          <p:cNvSpPr>
            <a:spLocks noGrp="1"/>
          </p:cNvSpPr>
          <p:nvPr>
            <p:ph type="body" sz="quarter" idx="20"/>
          </p:nvPr>
        </p:nvSpPr>
        <p:spPr>
          <a:xfrm>
            <a:off x="6217095" y="1918811"/>
            <a:ext cx="5002212" cy="580405"/>
          </a:xfrm>
        </p:spPr>
        <p:txBody>
          <a:bodyPr anchor="ctr">
            <a:noAutofit/>
          </a:bodyPr>
          <a:lstStyle>
            <a:lvl1pPr marL="0" indent="0">
              <a:buNone/>
              <a:defRPr/>
            </a:lvl1pPr>
            <a:lvl2pPr marL="457200" indent="0">
              <a:buNone/>
              <a:defRPr/>
            </a:lvl2pPr>
          </a:lstStyle>
          <a:p>
            <a:pPr lvl="0"/>
            <a:r>
              <a:rPr lang="en-US"/>
              <a:t>Click to edit Master text styles</a:t>
            </a:r>
          </a:p>
        </p:txBody>
      </p:sp>
      <p:sp>
        <p:nvSpPr>
          <p:cNvPr id="4" name="Text Placeholder 2">
            <a:extLst>
              <a:ext uri="{FF2B5EF4-FFF2-40B4-BE49-F238E27FC236}">
                <a16:creationId xmlns:a16="http://schemas.microsoft.com/office/drawing/2014/main" id="{730BAE3C-1AA4-2B4D-AE92-F3D9D340FF26}"/>
              </a:ext>
            </a:extLst>
          </p:cNvPr>
          <p:cNvSpPr>
            <a:spLocks noGrp="1"/>
          </p:cNvSpPr>
          <p:nvPr>
            <p:ph type="body" sz="quarter" idx="21"/>
          </p:nvPr>
        </p:nvSpPr>
        <p:spPr>
          <a:xfrm>
            <a:off x="6217095" y="2828389"/>
            <a:ext cx="5002212" cy="580405"/>
          </a:xfrm>
        </p:spPr>
        <p:txBody>
          <a:bodyPr anchor="ctr">
            <a:noAutofit/>
          </a:bodyPr>
          <a:lstStyle>
            <a:lvl1pPr marL="0" indent="0">
              <a:buNone/>
              <a:defRPr/>
            </a:lvl1pPr>
            <a:lvl2pPr marL="457200" indent="0">
              <a:buNone/>
              <a:defRPr/>
            </a:lvl2pPr>
          </a:lstStyle>
          <a:p>
            <a:pPr lvl="0"/>
            <a:r>
              <a:rPr lang="en-US"/>
              <a:t>Click to edit Master text styles</a:t>
            </a:r>
          </a:p>
        </p:txBody>
      </p:sp>
      <p:sp>
        <p:nvSpPr>
          <p:cNvPr id="5" name="Text Placeholder 2">
            <a:extLst>
              <a:ext uri="{FF2B5EF4-FFF2-40B4-BE49-F238E27FC236}">
                <a16:creationId xmlns:a16="http://schemas.microsoft.com/office/drawing/2014/main" id="{A8B6A65E-5BFC-9F29-459F-9B82CCD85F43}"/>
              </a:ext>
            </a:extLst>
          </p:cNvPr>
          <p:cNvSpPr>
            <a:spLocks noGrp="1"/>
          </p:cNvSpPr>
          <p:nvPr>
            <p:ph type="body" sz="quarter" idx="22"/>
          </p:nvPr>
        </p:nvSpPr>
        <p:spPr>
          <a:xfrm>
            <a:off x="6217095" y="3737967"/>
            <a:ext cx="5002212" cy="580405"/>
          </a:xfrm>
        </p:spPr>
        <p:txBody>
          <a:bodyPr anchor="ctr">
            <a:noAutofit/>
          </a:bodyPr>
          <a:lstStyle>
            <a:lvl1pPr marL="0" indent="0">
              <a:buNone/>
              <a:defRPr/>
            </a:lvl1pPr>
            <a:lvl2pPr marL="457200" indent="0">
              <a:buNone/>
              <a:defRPr/>
            </a:lvl2pPr>
          </a:lstStyle>
          <a:p>
            <a:pPr lvl="0"/>
            <a:r>
              <a:rPr lang="en-US"/>
              <a:t>Click to edit Master text styles</a:t>
            </a:r>
          </a:p>
        </p:txBody>
      </p:sp>
      <p:sp>
        <p:nvSpPr>
          <p:cNvPr id="7" name="Text Placeholder 2">
            <a:extLst>
              <a:ext uri="{FF2B5EF4-FFF2-40B4-BE49-F238E27FC236}">
                <a16:creationId xmlns:a16="http://schemas.microsoft.com/office/drawing/2014/main" id="{DCF038C1-90E7-2DB4-71BB-56588030DA8B}"/>
              </a:ext>
            </a:extLst>
          </p:cNvPr>
          <p:cNvSpPr>
            <a:spLocks noGrp="1"/>
          </p:cNvSpPr>
          <p:nvPr>
            <p:ph type="body" sz="quarter" idx="23"/>
          </p:nvPr>
        </p:nvSpPr>
        <p:spPr>
          <a:xfrm>
            <a:off x="6217095" y="4647545"/>
            <a:ext cx="5002212" cy="580405"/>
          </a:xfrm>
        </p:spPr>
        <p:txBody>
          <a:bodyPr anchor="ctr">
            <a:noAutofit/>
          </a:bodyPr>
          <a:lstStyle>
            <a:lvl1pPr marL="0" indent="0">
              <a:buNone/>
              <a:defRPr/>
            </a:lvl1pPr>
            <a:lvl2pPr marL="457200" indent="0">
              <a:buNone/>
              <a:defRPr/>
            </a:lvl2pPr>
          </a:lstStyle>
          <a:p>
            <a:pPr lvl="0"/>
            <a:r>
              <a:rPr lang="en-US"/>
              <a:t>Click to edit Master text styles</a:t>
            </a:r>
          </a:p>
        </p:txBody>
      </p:sp>
      <p:sp>
        <p:nvSpPr>
          <p:cNvPr id="10" name="Text Placeholder 2">
            <a:extLst>
              <a:ext uri="{FF2B5EF4-FFF2-40B4-BE49-F238E27FC236}">
                <a16:creationId xmlns:a16="http://schemas.microsoft.com/office/drawing/2014/main" id="{FFF270A5-6431-2F27-F025-0C080779EDE0}"/>
              </a:ext>
            </a:extLst>
          </p:cNvPr>
          <p:cNvSpPr>
            <a:spLocks noGrp="1"/>
          </p:cNvSpPr>
          <p:nvPr>
            <p:ph type="body" sz="quarter" idx="24"/>
          </p:nvPr>
        </p:nvSpPr>
        <p:spPr>
          <a:xfrm>
            <a:off x="6217095" y="5557123"/>
            <a:ext cx="5002212" cy="580405"/>
          </a:xfrm>
        </p:spPr>
        <p:txBody>
          <a:bodyPr anchor="ctr">
            <a:noAutofit/>
          </a:bodyPr>
          <a:lstStyle>
            <a:lvl1pPr marL="0" indent="0">
              <a:buNone/>
              <a:defRPr/>
            </a:lvl1pPr>
            <a:lvl2pPr marL="457200" indent="0">
              <a:buNone/>
              <a:defRPr/>
            </a:lvl2pPr>
          </a:lstStyle>
          <a:p>
            <a:pPr lvl="0"/>
            <a:r>
              <a:rPr lang="en-US"/>
              <a:t>Click to edit Master text styles</a:t>
            </a:r>
          </a:p>
        </p:txBody>
      </p:sp>
      <p:pic>
        <p:nvPicPr>
          <p:cNvPr id="11" name="Picture 10" descr="A red and black logo&#10;&#10;Description automatically generated">
            <a:hlinkClick r:id="rId2"/>
            <a:extLst>
              <a:ext uri="{FF2B5EF4-FFF2-40B4-BE49-F238E27FC236}">
                <a16:creationId xmlns:a16="http://schemas.microsoft.com/office/drawing/2014/main" id="{CD350D99-3433-66DD-0161-D4F61D495D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8460" y="352174"/>
            <a:ext cx="1197864" cy="645004"/>
          </a:xfrm>
          <a:prstGeom prst="rect">
            <a:avLst/>
          </a:prstGeom>
        </p:spPr>
      </p:pic>
    </p:spTree>
    <p:extLst>
      <p:ext uri="{BB962C8B-B14F-4D97-AF65-F5344CB8AC3E}">
        <p14:creationId xmlns:p14="http://schemas.microsoft.com/office/powerpoint/2010/main" val="44024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38BEA5FE-CF5A-4CEC-B8AD-B14545CC122F}"/>
              </a:ext>
            </a:extLst>
          </p:cNvPr>
          <p:cNvCxnSpPr/>
          <p:nvPr userDrawn="1"/>
        </p:nvCxnSpPr>
        <p:spPr>
          <a:xfrm>
            <a:off x="886968" y="941832"/>
            <a:ext cx="8814216" cy="0"/>
          </a:xfrm>
          <a:prstGeom prst="line">
            <a:avLst/>
          </a:prstGeom>
          <a:ln w="12700">
            <a:solidFill>
              <a:srgbClr val="B11C11"/>
            </a:solidFill>
          </a:ln>
        </p:spPr>
        <p:style>
          <a:lnRef idx="1">
            <a:schemeClr val="accent1"/>
          </a:lnRef>
          <a:fillRef idx="0">
            <a:schemeClr val="accent1"/>
          </a:fillRef>
          <a:effectRef idx="0">
            <a:schemeClr val="accent1"/>
          </a:effectRef>
          <a:fontRef idx="minor">
            <a:schemeClr val="tx1"/>
          </a:fontRef>
        </p:style>
      </p:cxnSp>
      <p:sp>
        <p:nvSpPr>
          <p:cNvPr id="16" name="Hexagon 15">
            <a:extLst>
              <a:ext uri="{FF2B5EF4-FFF2-40B4-BE49-F238E27FC236}">
                <a16:creationId xmlns:a16="http://schemas.microsoft.com/office/drawing/2014/main" id="{8B9C8626-BB19-4BE3-BFCB-6EBEF1F4BA5B}"/>
              </a:ext>
            </a:extLst>
          </p:cNvPr>
          <p:cNvSpPr/>
          <p:nvPr userDrawn="1"/>
        </p:nvSpPr>
        <p:spPr>
          <a:xfrm rot="5400000">
            <a:off x="1121904" y="3397746"/>
            <a:ext cx="1554480" cy="137160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7" name="Hexagon 16">
            <a:extLst>
              <a:ext uri="{FF2B5EF4-FFF2-40B4-BE49-F238E27FC236}">
                <a16:creationId xmlns:a16="http://schemas.microsoft.com/office/drawing/2014/main" id="{E495C223-763D-48B5-AC57-BF0CC64DCA33}"/>
              </a:ext>
            </a:extLst>
          </p:cNvPr>
          <p:cNvSpPr/>
          <p:nvPr userDrawn="1"/>
        </p:nvSpPr>
        <p:spPr>
          <a:xfrm rot="5400000">
            <a:off x="3190065" y="3237405"/>
            <a:ext cx="1554480" cy="137160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8" name="Hexagon 17">
            <a:extLst>
              <a:ext uri="{FF2B5EF4-FFF2-40B4-BE49-F238E27FC236}">
                <a16:creationId xmlns:a16="http://schemas.microsoft.com/office/drawing/2014/main" id="{590E6E50-2B05-4708-A650-4F693294E641}"/>
              </a:ext>
            </a:extLst>
          </p:cNvPr>
          <p:cNvSpPr/>
          <p:nvPr userDrawn="1"/>
        </p:nvSpPr>
        <p:spPr>
          <a:xfrm rot="5400000">
            <a:off x="5243567" y="3397746"/>
            <a:ext cx="1554480" cy="137160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9" name="Hexagon 18">
            <a:extLst>
              <a:ext uri="{FF2B5EF4-FFF2-40B4-BE49-F238E27FC236}">
                <a16:creationId xmlns:a16="http://schemas.microsoft.com/office/drawing/2014/main" id="{AF20034D-DB47-4EC1-B265-49066BC314DF}"/>
              </a:ext>
            </a:extLst>
          </p:cNvPr>
          <p:cNvSpPr/>
          <p:nvPr userDrawn="1"/>
        </p:nvSpPr>
        <p:spPr>
          <a:xfrm rot="5400000">
            <a:off x="7326072" y="3237405"/>
            <a:ext cx="1554480" cy="137160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0" name="Hexagon 19">
            <a:extLst>
              <a:ext uri="{FF2B5EF4-FFF2-40B4-BE49-F238E27FC236}">
                <a16:creationId xmlns:a16="http://schemas.microsoft.com/office/drawing/2014/main" id="{317257DF-20CF-47C7-AF9A-3CA1444C6926}"/>
              </a:ext>
            </a:extLst>
          </p:cNvPr>
          <p:cNvSpPr/>
          <p:nvPr userDrawn="1"/>
        </p:nvSpPr>
        <p:spPr>
          <a:xfrm rot="5400000">
            <a:off x="9379574" y="3397746"/>
            <a:ext cx="1554480" cy="137160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nvGrpSpPr>
          <p:cNvPr id="21" name="Group 20">
            <a:extLst>
              <a:ext uri="{FF2B5EF4-FFF2-40B4-BE49-F238E27FC236}">
                <a16:creationId xmlns:a16="http://schemas.microsoft.com/office/drawing/2014/main" id="{5E72FF9D-0F5A-4BA4-9B31-1840695B4DFE}"/>
              </a:ext>
            </a:extLst>
          </p:cNvPr>
          <p:cNvGrpSpPr/>
          <p:nvPr userDrawn="1"/>
        </p:nvGrpSpPr>
        <p:grpSpPr>
          <a:xfrm>
            <a:off x="885225" y="2849108"/>
            <a:ext cx="10284482" cy="2311399"/>
            <a:chOff x="764773" y="2273300"/>
            <a:chExt cx="10284482" cy="2311399"/>
          </a:xfrm>
        </p:grpSpPr>
        <p:cxnSp>
          <p:nvCxnSpPr>
            <p:cNvPr id="22" name="Straight Connector 21">
              <a:extLst>
                <a:ext uri="{FF2B5EF4-FFF2-40B4-BE49-F238E27FC236}">
                  <a16:creationId xmlns:a16="http://schemas.microsoft.com/office/drawing/2014/main" id="{C40CCC5B-D6BD-40C7-9F7E-38869070DEB6}"/>
                </a:ext>
              </a:extLst>
            </p:cNvPr>
            <p:cNvCxnSpPr>
              <a:cxnSpLocks/>
            </p:cNvCxnSpPr>
            <p:nvPr userDrawn="1"/>
          </p:nvCxnSpPr>
          <p:spPr>
            <a:xfrm>
              <a:off x="764773" y="2821940"/>
              <a:ext cx="1" cy="1357623"/>
            </a:xfrm>
            <a:prstGeom prst="line">
              <a:avLst/>
            </a:prstGeom>
            <a:ln w="101600" cap="rnd">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AF2DE60-875B-4D11-8947-2A7C7A9F8CC1}"/>
                </a:ext>
              </a:extLst>
            </p:cNvPr>
            <p:cNvCxnSpPr>
              <a:cxnSpLocks/>
            </p:cNvCxnSpPr>
            <p:nvPr userDrawn="1"/>
          </p:nvCxnSpPr>
          <p:spPr>
            <a:xfrm flipH="1">
              <a:off x="764773" y="2273300"/>
              <a:ext cx="1023052" cy="548640"/>
            </a:xfrm>
            <a:prstGeom prst="line">
              <a:avLst/>
            </a:prstGeom>
            <a:ln w="101600" cap="rnd">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84E3066-C6C2-424D-AE0D-3213BFCF2B32}"/>
                </a:ext>
              </a:extLst>
            </p:cNvPr>
            <p:cNvCxnSpPr>
              <a:cxnSpLocks/>
            </p:cNvCxnSpPr>
            <p:nvPr userDrawn="1"/>
          </p:nvCxnSpPr>
          <p:spPr>
            <a:xfrm>
              <a:off x="1787825" y="22733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CA2A57CC-ADB6-44EE-B116-0D229755966A}"/>
                </a:ext>
              </a:extLst>
            </p:cNvPr>
            <p:cNvGrpSpPr/>
            <p:nvPr userDrawn="1"/>
          </p:nvGrpSpPr>
          <p:grpSpPr>
            <a:xfrm rot="10800000">
              <a:off x="2809142" y="2821940"/>
              <a:ext cx="2068161" cy="1762759"/>
              <a:chOff x="548642" y="2133600"/>
              <a:chExt cx="2068161" cy="1762759"/>
            </a:xfrm>
          </p:grpSpPr>
          <p:cxnSp>
            <p:nvCxnSpPr>
              <p:cNvPr id="44" name="Straight Connector 43">
                <a:extLst>
                  <a:ext uri="{FF2B5EF4-FFF2-40B4-BE49-F238E27FC236}">
                    <a16:creationId xmlns:a16="http://schemas.microsoft.com/office/drawing/2014/main" id="{647D75A3-9777-42C7-A52E-9A516303DFA6}"/>
                  </a:ext>
                </a:extLst>
              </p:cNvPr>
              <p:cNvCxnSpPr>
                <a:cxnSpLocks/>
              </p:cNvCxnSpPr>
              <p:nvPr userDrawn="1"/>
            </p:nvCxnSpPr>
            <p:spPr>
              <a:xfrm flipH="1">
                <a:off x="548642" y="21336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E64D0E35-8EB4-4BD2-B442-A5C3A7B244E1}"/>
                  </a:ext>
                </a:extLst>
              </p:cNvPr>
              <p:cNvGrpSpPr/>
              <p:nvPr userDrawn="1"/>
            </p:nvGrpSpPr>
            <p:grpSpPr>
              <a:xfrm flipH="1">
                <a:off x="1571694" y="2133600"/>
                <a:ext cx="1045109" cy="1762759"/>
                <a:chOff x="394504" y="2235200"/>
                <a:chExt cx="1045109" cy="1762759"/>
              </a:xfrm>
            </p:grpSpPr>
            <p:cxnSp>
              <p:nvCxnSpPr>
                <p:cNvPr id="46" name="Straight Connector 45">
                  <a:extLst>
                    <a:ext uri="{FF2B5EF4-FFF2-40B4-BE49-F238E27FC236}">
                      <a16:creationId xmlns:a16="http://schemas.microsoft.com/office/drawing/2014/main" id="{73E0E0B3-DD77-4E83-86EE-2623E194D03E}"/>
                    </a:ext>
                  </a:extLst>
                </p:cNvPr>
                <p:cNvCxnSpPr>
                  <a:cxnSpLocks/>
                </p:cNvCxnSpPr>
                <p:nvPr userDrawn="1"/>
              </p:nvCxnSpPr>
              <p:spPr>
                <a:xfrm rot="10800000" flipV="1">
                  <a:off x="394504" y="2823211"/>
                  <a:ext cx="22057" cy="1174748"/>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1CD12B1-35BE-4C1F-A4C1-247F67E8EF49}"/>
                    </a:ext>
                  </a:extLst>
                </p:cNvPr>
                <p:cNvCxnSpPr>
                  <a:cxnSpLocks/>
                </p:cNvCxnSpPr>
                <p:nvPr userDrawn="1"/>
              </p:nvCxnSpPr>
              <p:spPr>
                <a:xfrm flipH="1">
                  <a:off x="416561" y="22352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6" name="Group 25">
              <a:extLst>
                <a:ext uri="{FF2B5EF4-FFF2-40B4-BE49-F238E27FC236}">
                  <a16:creationId xmlns:a16="http://schemas.microsoft.com/office/drawing/2014/main" id="{82D96AC4-AA68-4CCB-BC88-6E07F91F0652}"/>
                </a:ext>
              </a:extLst>
            </p:cNvPr>
            <p:cNvGrpSpPr/>
            <p:nvPr userDrawn="1"/>
          </p:nvGrpSpPr>
          <p:grpSpPr>
            <a:xfrm>
              <a:off x="4877303" y="2273300"/>
              <a:ext cx="4114800" cy="2311399"/>
              <a:chOff x="546372" y="2133600"/>
              <a:chExt cx="4114800" cy="2311399"/>
            </a:xfrm>
          </p:grpSpPr>
          <p:grpSp>
            <p:nvGrpSpPr>
              <p:cNvPr id="34" name="Group 33">
                <a:extLst>
                  <a:ext uri="{FF2B5EF4-FFF2-40B4-BE49-F238E27FC236}">
                    <a16:creationId xmlns:a16="http://schemas.microsoft.com/office/drawing/2014/main" id="{4B8014B3-B52D-4E1E-80B2-BA0B5CD11DD6}"/>
                  </a:ext>
                </a:extLst>
              </p:cNvPr>
              <p:cNvGrpSpPr/>
              <p:nvPr userDrawn="1"/>
            </p:nvGrpSpPr>
            <p:grpSpPr>
              <a:xfrm>
                <a:off x="546372" y="2133600"/>
                <a:ext cx="2048374" cy="1755137"/>
                <a:chOff x="546372" y="2133600"/>
                <a:chExt cx="2048374" cy="1755137"/>
              </a:xfrm>
            </p:grpSpPr>
            <p:grpSp>
              <p:nvGrpSpPr>
                <p:cNvPr id="40" name="Group 39">
                  <a:extLst>
                    <a:ext uri="{FF2B5EF4-FFF2-40B4-BE49-F238E27FC236}">
                      <a16:creationId xmlns:a16="http://schemas.microsoft.com/office/drawing/2014/main" id="{74FE065B-E407-4B19-91E3-F0B66C38EEB8}"/>
                    </a:ext>
                  </a:extLst>
                </p:cNvPr>
                <p:cNvGrpSpPr/>
                <p:nvPr userDrawn="1"/>
              </p:nvGrpSpPr>
              <p:grpSpPr>
                <a:xfrm>
                  <a:off x="546372" y="2133600"/>
                  <a:ext cx="1025322" cy="1755137"/>
                  <a:chOff x="414292" y="2235200"/>
                  <a:chExt cx="1025322" cy="1755137"/>
                </a:xfrm>
              </p:grpSpPr>
              <p:cxnSp>
                <p:nvCxnSpPr>
                  <p:cNvPr id="42" name="Straight Connector 41">
                    <a:extLst>
                      <a:ext uri="{FF2B5EF4-FFF2-40B4-BE49-F238E27FC236}">
                        <a16:creationId xmlns:a16="http://schemas.microsoft.com/office/drawing/2014/main" id="{DCB7C3B5-0C04-4746-922E-FF9B4EA5E110}"/>
                      </a:ext>
                    </a:extLst>
                  </p:cNvPr>
                  <p:cNvCxnSpPr>
                    <a:cxnSpLocks/>
                  </p:cNvCxnSpPr>
                  <p:nvPr userDrawn="1"/>
                </p:nvCxnSpPr>
                <p:spPr>
                  <a:xfrm>
                    <a:off x="414292" y="2783840"/>
                    <a:ext cx="2268" cy="1206497"/>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EA417EA-6EED-4917-B5D7-C44A1EA1F581}"/>
                      </a:ext>
                    </a:extLst>
                  </p:cNvPr>
                  <p:cNvCxnSpPr>
                    <a:cxnSpLocks/>
                  </p:cNvCxnSpPr>
                  <p:nvPr userDrawn="1"/>
                </p:nvCxnSpPr>
                <p:spPr>
                  <a:xfrm flipH="1">
                    <a:off x="416562" y="22352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1" name="Straight Connector 40">
                  <a:extLst>
                    <a:ext uri="{FF2B5EF4-FFF2-40B4-BE49-F238E27FC236}">
                      <a16:creationId xmlns:a16="http://schemas.microsoft.com/office/drawing/2014/main" id="{7EA3C595-8E72-4114-A54C-9925E19CB2C8}"/>
                    </a:ext>
                  </a:extLst>
                </p:cNvPr>
                <p:cNvCxnSpPr>
                  <a:cxnSpLocks/>
                </p:cNvCxnSpPr>
                <p:nvPr userDrawn="1"/>
              </p:nvCxnSpPr>
              <p:spPr>
                <a:xfrm>
                  <a:off x="1571694" y="21336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500D1BCE-11C3-43B6-8DF5-12FB73557089}"/>
                  </a:ext>
                </a:extLst>
              </p:cNvPr>
              <p:cNvGrpSpPr/>
              <p:nvPr userDrawn="1"/>
            </p:nvGrpSpPr>
            <p:grpSpPr>
              <a:xfrm rot="10800000">
                <a:off x="2594746" y="2682240"/>
                <a:ext cx="2066426" cy="1762759"/>
                <a:chOff x="548642" y="2133600"/>
                <a:chExt cx="2066426" cy="1762759"/>
              </a:xfrm>
            </p:grpSpPr>
            <p:cxnSp>
              <p:nvCxnSpPr>
                <p:cNvPr id="36" name="Straight Connector 35">
                  <a:extLst>
                    <a:ext uri="{FF2B5EF4-FFF2-40B4-BE49-F238E27FC236}">
                      <a16:creationId xmlns:a16="http://schemas.microsoft.com/office/drawing/2014/main" id="{894F2225-9F60-48D2-8609-1F2F08F83D1A}"/>
                    </a:ext>
                  </a:extLst>
                </p:cNvPr>
                <p:cNvCxnSpPr>
                  <a:cxnSpLocks/>
                </p:cNvCxnSpPr>
                <p:nvPr userDrawn="1"/>
              </p:nvCxnSpPr>
              <p:spPr>
                <a:xfrm flipH="1">
                  <a:off x="548642" y="21336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6A3FA49D-C3A9-45DC-813F-58F15B5EA5F8}"/>
                    </a:ext>
                  </a:extLst>
                </p:cNvPr>
                <p:cNvGrpSpPr/>
                <p:nvPr userDrawn="1"/>
              </p:nvGrpSpPr>
              <p:grpSpPr>
                <a:xfrm flipH="1">
                  <a:off x="1571694" y="2133600"/>
                  <a:ext cx="1043374" cy="1762759"/>
                  <a:chOff x="396239" y="2235200"/>
                  <a:chExt cx="1043374" cy="1762759"/>
                </a:xfrm>
              </p:grpSpPr>
              <p:cxnSp>
                <p:nvCxnSpPr>
                  <p:cNvPr id="38" name="Straight Connector 37">
                    <a:extLst>
                      <a:ext uri="{FF2B5EF4-FFF2-40B4-BE49-F238E27FC236}">
                        <a16:creationId xmlns:a16="http://schemas.microsoft.com/office/drawing/2014/main" id="{96D320BD-B60E-4B50-9953-C31538E6A217}"/>
                      </a:ext>
                    </a:extLst>
                  </p:cNvPr>
                  <p:cNvCxnSpPr>
                    <a:cxnSpLocks/>
                  </p:cNvCxnSpPr>
                  <p:nvPr userDrawn="1"/>
                </p:nvCxnSpPr>
                <p:spPr>
                  <a:xfrm rot="10800000" flipV="1">
                    <a:off x="396239" y="2783840"/>
                    <a:ext cx="20321" cy="1214119"/>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31705AE-A266-4A14-8505-E6AFE30D578B}"/>
                      </a:ext>
                    </a:extLst>
                  </p:cNvPr>
                  <p:cNvCxnSpPr>
                    <a:cxnSpLocks/>
                  </p:cNvCxnSpPr>
                  <p:nvPr userDrawn="1"/>
                </p:nvCxnSpPr>
                <p:spPr>
                  <a:xfrm flipH="1">
                    <a:off x="416561" y="22352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27" name="Group 26">
              <a:extLst>
                <a:ext uri="{FF2B5EF4-FFF2-40B4-BE49-F238E27FC236}">
                  <a16:creationId xmlns:a16="http://schemas.microsoft.com/office/drawing/2014/main" id="{1FD007D3-18A7-49A2-A76D-9F6192681A15}"/>
                </a:ext>
              </a:extLst>
            </p:cNvPr>
            <p:cNvGrpSpPr/>
            <p:nvPr userDrawn="1"/>
          </p:nvGrpSpPr>
          <p:grpSpPr>
            <a:xfrm>
              <a:off x="8992103" y="2273300"/>
              <a:ext cx="2057152" cy="1851337"/>
              <a:chOff x="547757" y="2133600"/>
              <a:chExt cx="2057152" cy="1851337"/>
            </a:xfrm>
          </p:grpSpPr>
          <p:grpSp>
            <p:nvGrpSpPr>
              <p:cNvPr id="28" name="Group 27">
                <a:extLst>
                  <a:ext uri="{FF2B5EF4-FFF2-40B4-BE49-F238E27FC236}">
                    <a16:creationId xmlns:a16="http://schemas.microsoft.com/office/drawing/2014/main" id="{E89FBC11-17E1-4CBB-8A69-2ACC0E0D1AFA}"/>
                  </a:ext>
                </a:extLst>
              </p:cNvPr>
              <p:cNvGrpSpPr/>
              <p:nvPr userDrawn="1"/>
            </p:nvGrpSpPr>
            <p:grpSpPr>
              <a:xfrm>
                <a:off x="547757" y="2133600"/>
                <a:ext cx="1023937" cy="1762759"/>
                <a:chOff x="415677" y="2235200"/>
                <a:chExt cx="1023937" cy="1762759"/>
              </a:xfrm>
            </p:grpSpPr>
            <p:cxnSp>
              <p:nvCxnSpPr>
                <p:cNvPr id="32" name="Straight Connector 31">
                  <a:extLst>
                    <a:ext uri="{FF2B5EF4-FFF2-40B4-BE49-F238E27FC236}">
                      <a16:creationId xmlns:a16="http://schemas.microsoft.com/office/drawing/2014/main" id="{9D60ADAF-80AE-444A-A30A-061DE73E00CE}"/>
                    </a:ext>
                  </a:extLst>
                </p:cNvPr>
                <p:cNvCxnSpPr>
                  <a:cxnSpLocks/>
                </p:cNvCxnSpPr>
                <p:nvPr userDrawn="1"/>
              </p:nvCxnSpPr>
              <p:spPr>
                <a:xfrm>
                  <a:off x="415677" y="2783840"/>
                  <a:ext cx="1" cy="1214119"/>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0DEBBF9-3E52-42F9-8CED-2E3F9C9A7456}"/>
                    </a:ext>
                  </a:extLst>
                </p:cNvPr>
                <p:cNvCxnSpPr>
                  <a:cxnSpLocks/>
                </p:cNvCxnSpPr>
                <p:nvPr userDrawn="1"/>
              </p:nvCxnSpPr>
              <p:spPr>
                <a:xfrm flipH="1">
                  <a:off x="416562" y="22352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EDD29288-7B48-48E0-BD7B-E0AC4FBEA56C}"/>
                  </a:ext>
                </a:extLst>
              </p:cNvPr>
              <p:cNvGrpSpPr/>
              <p:nvPr userDrawn="1"/>
            </p:nvGrpSpPr>
            <p:grpSpPr>
              <a:xfrm flipH="1">
                <a:off x="1571694" y="2133600"/>
                <a:ext cx="1033215" cy="1851337"/>
                <a:chOff x="406398" y="2235200"/>
                <a:chExt cx="1033215" cy="1851337"/>
              </a:xfrm>
            </p:grpSpPr>
            <p:cxnSp>
              <p:nvCxnSpPr>
                <p:cNvPr id="30" name="Straight Connector 29">
                  <a:extLst>
                    <a:ext uri="{FF2B5EF4-FFF2-40B4-BE49-F238E27FC236}">
                      <a16:creationId xmlns:a16="http://schemas.microsoft.com/office/drawing/2014/main" id="{116B2DD3-7077-44A7-8B93-C49B644CBB62}"/>
                    </a:ext>
                  </a:extLst>
                </p:cNvPr>
                <p:cNvCxnSpPr>
                  <a:cxnSpLocks/>
                </p:cNvCxnSpPr>
                <p:nvPr userDrawn="1"/>
              </p:nvCxnSpPr>
              <p:spPr>
                <a:xfrm flipH="1">
                  <a:off x="406398" y="2783840"/>
                  <a:ext cx="10163" cy="1302697"/>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B6AA71-F95B-4CA9-981B-9061634E3624}"/>
                    </a:ext>
                  </a:extLst>
                </p:cNvPr>
                <p:cNvCxnSpPr>
                  <a:cxnSpLocks/>
                </p:cNvCxnSpPr>
                <p:nvPr userDrawn="1"/>
              </p:nvCxnSpPr>
              <p:spPr>
                <a:xfrm flipH="1">
                  <a:off x="416561" y="22352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48" name="Oval 47">
            <a:extLst>
              <a:ext uri="{FF2B5EF4-FFF2-40B4-BE49-F238E27FC236}">
                <a16:creationId xmlns:a16="http://schemas.microsoft.com/office/drawing/2014/main" id="{D808D0D3-1568-4AED-ACB2-3272413A0FB4}"/>
              </a:ext>
            </a:extLst>
          </p:cNvPr>
          <p:cNvSpPr/>
          <p:nvPr userDrawn="1"/>
        </p:nvSpPr>
        <p:spPr>
          <a:xfrm>
            <a:off x="661382" y="4526771"/>
            <a:ext cx="457200" cy="457200"/>
          </a:xfrm>
          <a:prstGeom prst="ellipse">
            <a:avLst/>
          </a:prstGeom>
          <a:solidFill>
            <a:schemeClr val="bg1"/>
          </a:solid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9" name="Oval 48">
            <a:extLst>
              <a:ext uri="{FF2B5EF4-FFF2-40B4-BE49-F238E27FC236}">
                <a16:creationId xmlns:a16="http://schemas.microsoft.com/office/drawing/2014/main" id="{49698F8D-A4D7-437A-92FE-3D4F94703E9F}"/>
              </a:ext>
            </a:extLst>
          </p:cNvPr>
          <p:cNvSpPr/>
          <p:nvPr userDrawn="1"/>
        </p:nvSpPr>
        <p:spPr>
          <a:xfrm>
            <a:off x="1679434" y="2684008"/>
            <a:ext cx="457200" cy="457200"/>
          </a:xfrm>
          <a:prstGeom prst="ellipse">
            <a:avLst/>
          </a:prstGeom>
          <a:solidFill>
            <a:schemeClr val="bg1"/>
          </a:solidFill>
          <a:ln w="1016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0" name="Oval 49">
            <a:extLst>
              <a:ext uri="{FF2B5EF4-FFF2-40B4-BE49-F238E27FC236}">
                <a16:creationId xmlns:a16="http://schemas.microsoft.com/office/drawing/2014/main" id="{AD17A6E6-D614-4011-9DF3-D80E3540EB1B}"/>
              </a:ext>
            </a:extLst>
          </p:cNvPr>
          <p:cNvSpPr/>
          <p:nvPr userDrawn="1"/>
        </p:nvSpPr>
        <p:spPr>
          <a:xfrm>
            <a:off x="3747595" y="4940796"/>
            <a:ext cx="457200" cy="457200"/>
          </a:xfrm>
          <a:prstGeom prst="ellipse">
            <a:avLst/>
          </a:prstGeom>
          <a:solidFill>
            <a:schemeClr val="bg1"/>
          </a:solid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1" name="Oval 50">
            <a:extLst>
              <a:ext uri="{FF2B5EF4-FFF2-40B4-BE49-F238E27FC236}">
                <a16:creationId xmlns:a16="http://schemas.microsoft.com/office/drawing/2014/main" id="{1BBEAF05-12A7-4BC5-871F-9B7F47A7E103}"/>
              </a:ext>
            </a:extLst>
          </p:cNvPr>
          <p:cNvSpPr/>
          <p:nvPr userDrawn="1"/>
        </p:nvSpPr>
        <p:spPr>
          <a:xfrm>
            <a:off x="5801097" y="2684008"/>
            <a:ext cx="457200" cy="457200"/>
          </a:xfrm>
          <a:prstGeom prst="ellipse">
            <a:avLst/>
          </a:prstGeom>
          <a:solidFill>
            <a:schemeClr val="bg1"/>
          </a:solidFill>
          <a:ln w="1016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2" name="Oval 51">
            <a:extLst>
              <a:ext uri="{FF2B5EF4-FFF2-40B4-BE49-F238E27FC236}">
                <a16:creationId xmlns:a16="http://schemas.microsoft.com/office/drawing/2014/main" id="{55588D08-A69C-4522-973B-947FC44E0EAB}"/>
              </a:ext>
            </a:extLst>
          </p:cNvPr>
          <p:cNvSpPr/>
          <p:nvPr userDrawn="1"/>
        </p:nvSpPr>
        <p:spPr>
          <a:xfrm>
            <a:off x="7883603" y="4915392"/>
            <a:ext cx="457200" cy="457200"/>
          </a:xfrm>
          <a:prstGeom prst="ellipse">
            <a:avLst/>
          </a:prstGeom>
          <a:solidFill>
            <a:schemeClr val="bg1"/>
          </a:solidFill>
          <a:ln w="1016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3" name="Oval 52">
            <a:extLst>
              <a:ext uri="{FF2B5EF4-FFF2-40B4-BE49-F238E27FC236}">
                <a16:creationId xmlns:a16="http://schemas.microsoft.com/office/drawing/2014/main" id="{F6E2FCE5-D5F8-49DB-9C6D-DA49E0F4237F}"/>
              </a:ext>
            </a:extLst>
          </p:cNvPr>
          <p:cNvSpPr/>
          <p:nvPr userDrawn="1"/>
        </p:nvSpPr>
        <p:spPr>
          <a:xfrm>
            <a:off x="9937105" y="2662416"/>
            <a:ext cx="457200" cy="457200"/>
          </a:xfrm>
          <a:prstGeom prst="ellipse">
            <a:avLst/>
          </a:prstGeom>
          <a:solidFill>
            <a:schemeClr val="bg1"/>
          </a:solidFill>
          <a:ln w="1016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4" name="Oval 53">
            <a:extLst>
              <a:ext uri="{FF2B5EF4-FFF2-40B4-BE49-F238E27FC236}">
                <a16:creationId xmlns:a16="http://schemas.microsoft.com/office/drawing/2014/main" id="{6C70C6C1-5985-48D6-98DE-E45E12032E19}"/>
              </a:ext>
            </a:extLst>
          </p:cNvPr>
          <p:cNvSpPr/>
          <p:nvPr userDrawn="1"/>
        </p:nvSpPr>
        <p:spPr>
          <a:xfrm>
            <a:off x="10939833" y="4516602"/>
            <a:ext cx="457200" cy="457200"/>
          </a:xfrm>
          <a:prstGeom prst="ellipse">
            <a:avLst/>
          </a:prstGeom>
          <a:solidFill>
            <a:schemeClr val="bg1"/>
          </a:solid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5" name="TextBox 54">
            <a:extLst>
              <a:ext uri="{FF2B5EF4-FFF2-40B4-BE49-F238E27FC236}">
                <a16:creationId xmlns:a16="http://schemas.microsoft.com/office/drawing/2014/main" id="{5BFCC6FD-C1FA-4D2B-926B-98DF7D151846}"/>
              </a:ext>
            </a:extLst>
          </p:cNvPr>
          <p:cNvSpPr txBox="1"/>
          <p:nvPr userDrawn="1"/>
        </p:nvSpPr>
        <p:spPr>
          <a:xfrm>
            <a:off x="1384701" y="2002632"/>
            <a:ext cx="889480" cy="646331"/>
          </a:xfrm>
          <a:prstGeom prst="rect">
            <a:avLst/>
          </a:prstGeom>
          <a:noFill/>
        </p:spPr>
        <p:txBody>
          <a:bodyPr wrap="square" rtlCol="0">
            <a:spAutoFit/>
          </a:bodyPr>
          <a:lstStyle/>
          <a:p>
            <a:pPr algn="ctr"/>
            <a:r>
              <a:rPr lang="en-US" sz="3600" b="1" dirty="0">
                <a:solidFill>
                  <a:schemeClr val="accent2"/>
                </a:solidFill>
                <a:latin typeface="+mj-lt"/>
              </a:rPr>
              <a:t>01</a:t>
            </a:r>
            <a:endParaRPr lang="en-US" b="1" dirty="0">
              <a:solidFill>
                <a:schemeClr val="accent2"/>
              </a:solidFill>
              <a:latin typeface="+mj-lt"/>
            </a:endParaRPr>
          </a:p>
        </p:txBody>
      </p:sp>
      <p:sp>
        <p:nvSpPr>
          <p:cNvPr id="56" name="TextBox 55">
            <a:extLst>
              <a:ext uri="{FF2B5EF4-FFF2-40B4-BE49-F238E27FC236}">
                <a16:creationId xmlns:a16="http://schemas.microsoft.com/office/drawing/2014/main" id="{9AD86AA5-8358-4BD4-A2B2-17872F85BCF4}"/>
              </a:ext>
            </a:extLst>
          </p:cNvPr>
          <p:cNvSpPr txBox="1"/>
          <p:nvPr userDrawn="1"/>
        </p:nvSpPr>
        <p:spPr>
          <a:xfrm>
            <a:off x="3518289" y="5417518"/>
            <a:ext cx="889480" cy="646331"/>
          </a:xfrm>
          <a:prstGeom prst="rect">
            <a:avLst/>
          </a:prstGeom>
          <a:noFill/>
        </p:spPr>
        <p:txBody>
          <a:bodyPr wrap="square" rtlCol="0">
            <a:spAutoFit/>
          </a:bodyPr>
          <a:lstStyle/>
          <a:p>
            <a:pPr algn="ctr"/>
            <a:r>
              <a:rPr lang="en-US" sz="3600" b="1" dirty="0">
                <a:solidFill>
                  <a:schemeClr val="accent3"/>
                </a:solidFill>
                <a:latin typeface="+mj-lt"/>
              </a:rPr>
              <a:t>02</a:t>
            </a:r>
            <a:endParaRPr lang="en-US" b="1" dirty="0">
              <a:solidFill>
                <a:schemeClr val="accent3"/>
              </a:solidFill>
              <a:latin typeface="+mj-lt"/>
            </a:endParaRPr>
          </a:p>
        </p:txBody>
      </p:sp>
      <p:sp>
        <p:nvSpPr>
          <p:cNvPr id="57" name="TextBox 56">
            <a:extLst>
              <a:ext uri="{FF2B5EF4-FFF2-40B4-BE49-F238E27FC236}">
                <a16:creationId xmlns:a16="http://schemas.microsoft.com/office/drawing/2014/main" id="{585CE43A-C2ED-4DA0-A25C-F936BC96FDBE}"/>
              </a:ext>
            </a:extLst>
          </p:cNvPr>
          <p:cNvSpPr txBox="1"/>
          <p:nvPr userDrawn="1"/>
        </p:nvSpPr>
        <p:spPr>
          <a:xfrm>
            <a:off x="5576067" y="2009584"/>
            <a:ext cx="889480" cy="646331"/>
          </a:xfrm>
          <a:prstGeom prst="rect">
            <a:avLst/>
          </a:prstGeom>
          <a:noFill/>
        </p:spPr>
        <p:txBody>
          <a:bodyPr wrap="square" rtlCol="0">
            <a:spAutoFit/>
          </a:bodyPr>
          <a:lstStyle/>
          <a:p>
            <a:pPr algn="ctr"/>
            <a:r>
              <a:rPr lang="en-US" sz="3600" b="1" dirty="0">
                <a:solidFill>
                  <a:schemeClr val="accent4"/>
                </a:solidFill>
                <a:latin typeface="+mj-lt"/>
              </a:rPr>
              <a:t>03</a:t>
            </a:r>
            <a:endParaRPr lang="en-US" b="1" dirty="0">
              <a:solidFill>
                <a:schemeClr val="accent4"/>
              </a:solidFill>
              <a:latin typeface="+mj-lt"/>
            </a:endParaRPr>
          </a:p>
        </p:txBody>
      </p:sp>
      <p:sp>
        <p:nvSpPr>
          <p:cNvPr id="58" name="TextBox 57">
            <a:extLst>
              <a:ext uri="{FF2B5EF4-FFF2-40B4-BE49-F238E27FC236}">
                <a16:creationId xmlns:a16="http://schemas.microsoft.com/office/drawing/2014/main" id="{D5C4F546-3FDE-48E0-93FA-6018B5578614}"/>
              </a:ext>
            </a:extLst>
          </p:cNvPr>
          <p:cNvSpPr txBox="1"/>
          <p:nvPr userDrawn="1"/>
        </p:nvSpPr>
        <p:spPr>
          <a:xfrm>
            <a:off x="7658572" y="5397996"/>
            <a:ext cx="889480" cy="646331"/>
          </a:xfrm>
          <a:prstGeom prst="rect">
            <a:avLst/>
          </a:prstGeom>
          <a:noFill/>
        </p:spPr>
        <p:txBody>
          <a:bodyPr wrap="square" rtlCol="0">
            <a:spAutoFit/>
          </a:bodyPr>
          <a:lstStyle/>
          <a:p>
            <a:pPr algn="ctr"/>
            <a:r>
              <a:rPr lang="en-US" sz="3600" b="1" dirty="0">
                <a:solidFill>
                  <a:schemeClr val="accent1">
                    <a:lumMod val="60000"/>
                    <a:lumOff val="40000"/>
                  </a:schemeClr>
                </a:solidFill>
                <a:latin typeface="+mj-lt"/>
              </a:rPr>
              <a:t>04</a:t>
            </a:r>
            <a:endParaRPr lang="en-US" b="1" dirty="0">
              <a:solidFill>
                <a:schemeClr val="accent1">
                  <a:lumMod val="60000"/>
                  <a:lumOff val="40000"/>
                </a:schemeClr>
              </a:solidFill>
              <a:latin typeface="+mj-lt"/>
            </a:endParaRPr>
          </a:p>
        </p:txBody>
      </p:sp>
      <p:sp>
        <p:nvSpPr>
          <p:cNvPr id="59" name="TextBox 58">
            <a:extLst>
              <a:ext uri="{FF2B5EF4-FFF2-40B4-BE49-F238E27FC236}">
                <a16:creationId xmlns:a16="http://schemas.microsoft.com/office/drawing/2014/main" id="{80A9DDF0-DC94-4042-A732-43DB6CD7052F}"/>
              </a:ext>
            </a:extLst>
          </p:cNvPr>
          <p:cNvSpPr txBox="1"/>
          <p:nvPr userDrawn="1"/>
        </p:nvSpPr>
        <p:spPr>
          <a:xfrm>
            <a:off x="9697730" y="1970313"/>
            <a:ext cx="889480" cy="646331"/>
          </a:xfrm>
          <a:prstGeom prst="rect">
            <a:avLst/>
          </a:prstGeom>
          <a:noFill/>
        </p:spPr>
        <p:txBody>
          <a:bodyPr wrap="square" rtlCol="0">
            <a:spAutoFit/>
          </a:bodyPr>
          <a:lstStyle/>
          <a:p>
            <a:pPr algn="ctr"/>
            <a:r>
              <a:rPr lang="en-US" sz="3600" b="1" dirty="0">
                <a:solidFill>
                  <a:schemeClr val="accent5"/>
                </a:solidFill>
                <a:latin typeface="+mj-lt"/>
              </a:rPr>
              <a:t>05</a:t>
            </a:r>
            <a:endParaRPr lang="en-US" b="1" dirty="0">
              <a:solidFill>
                <a:schemeClr val="accent5"/>
              </a:solidFill>
              <a:latin typeface="+mj-lt"/>
            </a:endParaRPr>
          </a:p>
        </p:txBody>
      </p:sp>
      <p:sp>
        <p:nvSpPr>
          <p:cNvPr id="61" name="Text Placeholder 34">
            <a:extLst>
              <a:ext uri="{FF2B5EF4-FFF2-40B4-BE49-F238E27FC236}">
                <a16:creationId xmlns:a16="http://schemas.microsoft.com/office/drawing/2014/main" id="{B27C0E50-C563-4D88-9C5D-6D003B37EC42}"/>
              </a:ext>
            </a:extLst>
          </p:cNvPr>
          <p:cNvSpPr>
            <a:spLocks noGrp="1"/>
          </p:cNvSpPr>
          <p:nvPr>
            <p:ph type="body" sz="quarter" idx="12"/>
          </p:nvPr>
        </p:nvSpPr>
        <p:spPr>
          <a:xfrm>
            <a:off x="873687" y="5101562"/>
            <a:ext cx="2068694" cy="1159565"/>
          </a:xfrm>
          <a:prstGeom prst="rect">
            <a:avLst/>
          </a:prstGeom>
        </p:spPr>
        <p:txBody>
          <a:bodyPr>
            <a:noAutofit/>
          </a:bodyPr>
          <a:lstStyle>
            <a:lvl1pPr marL="0" indent="0" algn="ctr">
              <a:buNone/>
              <a:defRPr sz="1800">
                <a:solidFill>
                  <a:schemeClr val="tx1"/>
                </a:solidFill>
                <a:latin typeface="+mj-lt"/>
              </a:defRPr>
            </a:lvl1pPr>
          </a:lstStyle>
          <a:p>
            <a:pPr lvl="0"/>
            <a:r>
              <a:rPr lang="en-US"/>
              <a:t>Click to edit Master text styles</a:t>
            </a:r>
          </a:p>
        </p:txBody>
      </p:sp>
      <p:sp>
        <p:nvSpPr>
          <p:cNvPr id="63" name="Text Placeholder 34">
            <a:extLst>
              <a:ext uri="{FF2B5EF4-FFF2-40B4-BE49-F238E27FC236}">
                <a16:creationId xmlns:a16="http://schemas.microsoft.com/office/drawing/2014/main" id="{54C8A35A-E0ED-4BA1-A432-FE137F3DCA87}"/>
              </a:ext>
            </a:extLst>
          </p:cNvPr>
          <p:cNvSpPr>
            <a:spLocks noGrp="1"/>
          </p:cNvSpPr>
          <p:nvPr>
            <p:ph type="body" sz="quarter" idx="14"/>
          </p:nvPr>
        </p:nvSpPr>
        <p:spPr>
          <a:xfrm>
            <a:off x="4990755" y="5101562"/>
            <a:ext cx="2068694" cy="1159565"/>
          </a:xfrm>
          <a:prstGeom prst="rect">
            <a:avLst/>
          </a:prstGeom>
        </p:spPr>
        <p:txBody>
          <a:bodyPr>
            <a:noAutofit/>
          </a:bodyPr>
          <a:lstStyle>
            <a:lvl1pPr marL="0" indent="0" algn="ctr">
              <a:buNone/>
              <a:defRPr sz="1800">
                <a:solidFill>
                  <a:schemeClr val="tx1"/>
                </a:solidFill>
                <a:latin typeface="+mj-lt"/>
              </a:defRPr>
            </a:lvl1pPr>
          </a:lstStyle>
          <a:p>
            <a:pPr lvl="0"/>
            <a:r>
              <a:rPr lang="en-US"/>
              <a:t>Click to edit Master text styles</a:t>
            </a:r>
          </a:p>
        </p:txBody>
      </p:sp>
      <p:sp>
        <p:nvSpPr>
          <p:cNvPr id="65" name="Text Placeholder 34">
            <a:extLst>
              <a:ext uri="{FF2B5EF4-FFF2-40B4-BE49-F238E27FC236}">
                <a16:creationId xmlns:a16="http://schemas.microsoft.com/office/drawing/2014/main" id="{8670D0FA-3C9C-4CB4-B3A6-3B7D0B234BFF}"/>
              </a:ext>
            </a:extLst>
          </p:cNvPr>
          <p:cNvSpPr>
            <a:spLocks noGrp="1"/>
          </p:cNvSpPr>
          <p:nvPr>
            <p:ph type="body" sz="quarter" idx="16"/>
          </p:nvPr>
        </p:nvSpPr>
        <p:spPr>
          <a:xfrm>
            <a:off x="9081582" y="5104882"/>
            <a:ext cx="2068694" cy="1159565"/>
          </a:xfrm>
          <a:prstGeom prst="rect">
            <a:avLst/>
          </a:prstGeom>
        </p:spPr>
        <p:txBody>
          <a:bodyPr>
            <a:noAutofit/>
          </a:bodyPr>
          <a:lstStyle>
            <a:lvl1pPr marL="0" indent="0" algn="ctr">
              <a:buNone/>
              <a:defRPr sz="1800">
                <a:solidFill>
                  <a:schemeClr val="tx1"/>
                </a:solidFill>
                <a:latin typeface="+mj-lt"/>
              </a:defRPr>
            </a:lvl1pPr>
          </a:lstStyle>
          <a:p>
            <a:pPr lvl="0"/>
            <a:r>
              <a:rPr lang="en-US"/>
              <a:t>Click to edit Master text styles</a:t>
            </a:r>
          </a:p>
        </p:txBody>
      </p:sp>
      <p:sp>
        <p:nvSpPr>
          <p:cNvPr id="67" name="Text Placeholder 34">
            <a:extLst>
              <a:ext uri="{FF2B5EF4-FFF2-40B4-BE49-F238E27FC236}">
                <a16:creationId xmlns:a16="http://schemas.microsoft.com/office/drawing/2014/main" id="{1F7F25A2-2809-4A19-A96D-EE58C5BE7FB1}"/>
              </a:ext>
            </a:extLst>
          </p:cNvPr>
          <p:cNvSpPr>
            <a:spLocks noGrp="1"/>
          </p:cNvSpPr>
          <p:nvPr>
            <p:ph type="body" sz="quarter" idx="18"/>
          </p:nvPr>
        </p:nvSpPr>
        <p:spPr>
          <a:xfrm>
            <a:off x="2957896" y="1922553"/>
            <a:ext cx="2068694" cy="1159565"/>
          </a:xfrm>
          <a:prstGeom prst="rect">
            <a:avLst/>
          </a:prstGeom>
        </p:spPr>
        <p:txBody>
          <a:bodyPr anchor="b">
            <a:noAutofit/>
          </a:bodyPr>
          <a:lstStyle>
            <a:lvl1pPr marL="0" indent="0" algn="ctr">
              <a:buNone/>
              <a:defRPr sz="1800">
                <a:solidFill>
                  <a:schemeClr val="tx1"/>
                </a:solidFill>
                <a:latin typeface="+mj-lt"/>
              </a:defRPr>
            </a:lvl1pPr>
          </a:lstStyle>
          <a:p>
            <a:pPr lvl="0"/>
            <a:r>
              <a:rPr lang="en-US"/>
              <a:t>Click to edit Master text styles</a:t>
            </a:r>
          </a:p>
        </p:txBody>
      </p:sp>
      <p:sp>
        <p:nvSpPr>
          <p:cNvPr id="69" name="Text Placeholder 34">
            <a:extLst>
              <a:ext uri="{FF2B5EF4-FFF2-40B4-BE49-F238E27FC236}">
                <a16:creationId xmlns:a16="http://schemas.microsoft.com/office/drawing/2014/main" id="{8EE8A404-E927-43CA-897D-5B28EDF95A82}"/>
              </a:ext>
            </a:extLst>
          </p:cNvPr>
          <p:cNvSpPr>
            <a:spLocks noGrp="1"/>
          </p:cNvSpPr>
          <p:nvPr>
            <p:ph type="body" sz="quarter" idx="20"/>
          </p:nvPr>
        </p:nvSpPr>
        <p:spPr>
          <a:xfrm>
            <a:off x="7121757" y="1863176"/>
            <a:ext cx="2068694" cy="1159565"/>
          </a:xfrm>
          <a:prstGeom prst="rect">
            <a:avLst/>
          </a:prstGeom>
        </p:spPr>
        <p:txBody>
          <a:bodyPr anchor="b">
            <a:noAutofit/>
          </a:bodyPr>
          <a:lstStyle>
            <a:lvl1pPr marL="0" indent="0" algn="ctr">
              <a:buNone/>
              <a:defRPr sz="1800">
                <a:solidFill>
                  <a:schemeClr val="tx1"/>
                </a:solidFill>
                <a:latin typeface="+mj-lt"/>
              </a:defRPr>
            </a:lvl1pPr>
          </a:lstStyle>
          <a:p>
            <a:pPr lvl="0"/>
            <a:r>
              <a:rPr lang="en-US"/>
              <a:t>Click to edit Master text styles</a:t>
            </a:r>
          </a:p>
        </p:txBody>
      </p:sp>
      <p:sp>
        <p:nvSpPr>
          <p:cNvPr id="2" name="Title 5">
            <a:extLst>
              <a:ext uri="{FF2B5EF4-FFF2-40B4-BE49-F238E27FC236}">
                <a16:creationId xmlns:a16="http://schemas.microsoft.com/office/drawing/2014/main" id="{441576C8-DEA8-4D54-38C9-030BE6925CF6}"/>
              </a:ext>
            </a:extLst>
          </p:cNvPr>
          <p:cNvSpPr>
            <a:spLocks noGrp="1"/>
          </p:cNvSpPr>
          <p:nvPr>
            <p:ph type="title"/>
          </p:nvPr>
        </p:nvSpPr>
        <p:spPr>
          <a:xfrm>
            <a:off x="789432" y="333994"/>
            <a:ext cx="8911752" cy="580405"/>
          </a:xfrm>
        </p:spPr>
        <p:txBody>
          <a:bodyPr>
            <a:noAutofit/>
          </a:bodyPr>
          <a:lstStyle/>
          <a:p>
            <a:r>
              <a:rPr lang="en-US"/>
              <a:t>Click to edit Master title style</a:t>
            </a:r>
            <a:endParaRPr lang="en-US" dirty="0"/>
          </a:p>
        </p:txBody>
      </p:sp>
      <p:sp>
        <p:nvSpPr>
          <p:cNvPr id="3" name="Text Placeholder 7">
            <a:extLst>
              <a:ext uri="{FF2B5EF4-FFF2-40B4-BE49-F238E27FC236}">
                <a16:creationId xmlns:a16="http://schemas.microsoft.com/office/drawing/2014/main" id="{A06FC1B2-0799-B61F-BBFF-08E95589F980}"/>
              </a:ext>
            </a:extLst>
          </p:cNvPr>
          <p:cNvSpPr>
            <a:spLocks noGrp="1"/>
          </p:cNvSpPr>
          <p:nvPr>
            <p:ph type="body" sz="quarter" idx="21"/>
          </p:nvPr>
        </p:nvSpPr>
        <p:spPr>
          <a:xfrm>
            <a:off x="822960" y="969264"/>
            <a:ext cx="9961695" cy="580405"/>
          </a:xfrm>
        </p:spPr>
        <p:txBody>
          <a:bodyPr anchor="ctr">
            <a:noAutofit/>
          </a:bodyPr>
          <a:lstStyle>
            <a:lvl1pPr marL="0" indent="0">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4" name="Picture 3" descr="A red and black logo&#10;&#10;Description automatically generated">
            <a:hlinkClick r:id="rId2"/>
            <a:extLst>
              <a:ext uri="{FF2B5EF4-FFF2-40B4-BE49-F238E27FC236}">
                <a16:creationId xmlns:a16="http://schemas.microsoft.com/office/drawing/2014/main" id="{914DA328-6DB3-DBDC-DB27-313BC2B34B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8460" y="352174"/>
            <a:ext cx="1197864" cy="645004"/>
          </a:xfrm>
          <a:prstGeom prst="rect">
            <a:avLst/>
          </a:prstGeom>
        </p:spPr>
      </p:pic>
    </p:spTree>
    <p:extLst>
      <p:ext uri="{BB962C8B-B14F-4D97-AF65-F5344CB8AC3E}">
        <p14:creationId xmlns:p14="http://schemas.microsoft.com/office/powerpoint/2010/main" val="3096721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38BEA5FE-CF5A-4CEC-B8AD-B14545CC122F}"/>
              </a:ext>
            </a:extLst>
          </p:cNvPr>
          <p:cNvCxnSpPr/>
          <p:nvPr userDrawn="1"/>
        </p:nvCxnSpPr>
        <p:spPr>
          <a:xfrm>
            <a:off x="886968" y="941832"/>
            <a:ext cx="8814216" cy="0"/>
          </a:xfrm>
          <a:prstGeom prst="line">
            <a:avLst/>
          </a:prstGeom>
          <a:ln w="12700">
            <a:solidFill>
              <a:srgbClr val="B11C1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9A08FD0C-FB1F-4084-8A19-F90F584DFF78}"/>
              </a:ext>
            </a:extLst>
          </p:cNvPr>
          <p:cNvSpPr/>
          <p:nvPr userDrawn="1"/>
        </p:nvSpPr>
        <p:spPr>
          <a:xfrm>
            <a:off x="1010765" y="2251479"/>
            <a:ext cx="10118176" cy="63093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srgbClr val="B11C11"/>
              </a:solidFill>
              <a:latin typeface="+mj-lt"/>
            </a:endParaRPr>
          </a:p>
        </p:txBody>
      </p:sp>
      <p:sp>
        <p:nvSpPr>
          <p:cNvPr id="62" name="Text Placeholder 67">
            <a:extLst>
              <a:ext uri="{FF2B5EF4-FFF2-40B4-BE49-F238E27FC236}">
                <a16:creationId xmlns:a16="http://schemas.microsoft.com/office/drawing/2014/main" id="{B7B30D00-9C68-40E1-A339-1C4AD17A4202}"/>
              </a:ext>
            </a:extLst>
          </p:cNvPr>
          <p:cNvSpPr>
            <a:spLocks noGrp="1"/>
          </p:cNvSpPr>
          <p:nvPr>
            <p:ph type="body" sz="quarter" idx="14" hasCustomPrompt="1"/>
          </p:nvPr>
        </p:nvSpPr>
        <p:spPr>
          <a:xfrm>
            <a:off x="1135919" y="2335822"/>
            <a:ext cx="1684780" cy="450850"/>
          </a:xfrm>
        </p:spPr>
        <p:txBody>
          <a:bodyPr>
            <a:noAutofit/>
          </a:bodyPr>
          <a:lstStyle>
            <a:lvl1pPr marL="0" indent="0">
              <a:buNone/>
              <a:defRPr sz="2800" b="1">
                <a:solidFill>
                  <a:schemeClr val="accent5"/>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dirty="0"/>
              <a:t>20XX</a:t>
            </a:r>
            <a:endParaRPr lang="ru-RU" dirty="0"/>
          </a:p>
        </p:txBody>
      </p:sp>
      <p:sp>
        <p:nvSpPr>
          <p:cNvPr id="64" name="Text Placeholder 67">
            <a:extLst>
              <a:ext uri="{FF2B5EF4-FFF2-40B4-BE49-F238E27FC236}">
                <a16:creationId xmlns:a16="http://schemas.microsoft.com/office/drawing/2014/main" id="{E5FCFBF9-7561-4D26-A463-092C515B3039}"/>
              </a:ext>
            </a:extLst>
          </p:cNvPr>
          <p:cNvSpPr>
            <a:spLocks noGrp="1"/>
          </p:cNvSpPr>
          <p:nvPr>
            <p:ph type="body" sz="quarter" idx="19" hasCustomPrompt="1"/>
          </p:nvPr>
        </p:nvSpPr>
        <p:spPr>
          <a:xfrm>
            <a:off x="1138054" y="3022672"/>
            <a:ext cx="1684780" cy="341632"/>
          </a:xfrm>
        </p:spPr>
        <p:txBody>
          <a:bodyPr>
            <a:spAutoFit/>
          </a:bodyPr>
          <a:lstStyle>
            <a:lvl1pPr marL="0" indent="0">
              <a:buNone/>
              <a:defRPr sz="1800" b="1">
                <a:solidFill>
                  <a:srgbClr val="44546A"/>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dirty="0"/>
              <a:t>Step 1</a:t>
            </a:r>
          </a:p>
        </p:txBody>
      </p:sp>
      <p:sp>
        <p:nvSpPr>
          <p:cNvPr id="68" name="Text Placeholder 67">
            <a:extLst>
              <a:ext uri="{FF2B5EF4-FFF2-40B4-BE49-F238E27FC236}">
                <a16:creationId xmlns:a16="http://schemas.microsoft.com/office/drawing/2014/main" id="{242D64E8-FBF7-4856-BFD6-B6C3A1052E5F}"/>
              </a:ext>
            </a:extLst>
          </p:cNvPr>
          <p:cNvSpPr>
            <a:spLocks noGrp="1"/>
          </p:cNvSpPr>
          <p:nvPr>
            <p:ph type="body" sz="quarter" idx="15" hasCustomPrompt="1"/>
          </p:nvPr>
        </p:nvSpPr>
        <p:spPr>
          <a:xfrm>
            <a:off x="3212980" y="2335822"/>
            <a:ext cx="1684780" cy="450850"/>
          </a:xfrm>
        </p:spPr>
        <p:txBody>
          <a:bodyPr>
            <a:noAutofit/>
          </a:bodyPr>
          <a:lstStyle>
            <a:lvl1pPr marL="0" indent="0">
              <a:buNone/>
              <a:defRPr sz="2800" b="1">
                <a:solidFill>
                  <a:schemeClr val="accent5"/>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dirty="0"/>
              <a:t>20XX</a:t>
            </a:r>
            <a:endParaRPr lang="ru-RU" dirty="0"/>
          </a:p>
        </p:txBody>
      </p:sp>
      <p:sp>
        <p:nvSpPr>
          <p:cNvPr id="70" name="Text Placeholder 67">
            <a:extLst>
              <a:ext uri="{FF2B5EF4-FFF2-40B4-BE49-F238E27FC236}">
                <a16:creationId xmlns:a16="http://schemas.microsoft.com/office/drawing/2014/main" id="{1BEFD891-773B-4A68-8D1D-6F6DB4CB9F6E}"/>
              </a:ext>
            </a:extLst>
          </p:cNvPr>
          <p:cNvSpPr>
            <a:spLocks noGrp="1"/>
          </p:cNvSpPr>
          <p:nvPr>
            <p:ph type="body" sz="quarter" idx="20" hasCustomPrompt="1"/>
          </p:nvPr>
        </p:nvSpPr>
        <p:spPr>
          <a:xfrm>
            <a:off x="3215115" y="3022672"/>
            <a:ext cx="1684780" cy="341632"/>
          </a:xfrm>
        </p:spPr>
        <p:txBody>
          <a:bodyPr>
            <a:spAutoFit/>
          </a:bodyPr>
          <a:lstStyle>
            <a:lvl1pPr marL="0" indent="0">
              <a:buNone/>
              <a:defRPr sz="1800" b="1">
                <a:solidFill>
                  <a:srgbClr val="44546A"/>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dirty="0"/>
              <a:t>Step 2</a:t>
            </a:r>
            <a:endParaRPr lang="ru-RU" dirty="0"/>
          </a:p>
        </p:txBody>
      </p:sp>
      <p:sp>
        <p:nvSpPr>
          <p:cNvPr id="72" name="Text Placeholder 67">
            <a:extLst>
              <a:ext uri="{FF2B5EF4-FFF2-40B4-BE49-F238E27FC236}">
                <a16:creationId xmlns:a16="http://schemas.microsoft.com/office/drawing/2014/main" id="{E000A81E-6184-418B-A55C-3870A89FAA89}"/>
              </a:ext>
            </a:extLst>
          </p:cNvPr>
          <p:cNvSpPr>
            <a:spLocks noGrp="1"/>
          </p:cNvSpPr>
          <p:nvPr>
            <p:ph type="body" sz="quarter" idx="16" hasCustomPrompt="1"/>
          </p:nvPr>
        </p:nvSpPr>
        <p:spPr>
          <a:xfrm>
            <a:off x="5290041" y="2335822"/>
            <a:ext cx="1684780" cy="450850"/>
          </a:xfrm>
        </p:spPr>
        <p:txBody>
          <a:bodyPr>
            <a:noAutofit/>
          </a:bodyPr>
          <a:lstStyle>
            <a:lvl1pPr marL="0" indent="0">
              <a:buNone/>
              <a:defRPr sz="2800" b="1">
                <a:solidFill>
                  <a:schemeClr val="accent5"/>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dirty="0"/>
              <a:t>20XX</a:t>
            </a:r>
            <a:endParaRPr lang="ru-RU" dirty="0"/>
          </a:p>
        </p:txBody>
      </p:sp>
      <p:sp>
        <p:nvSpPr>
          <p:cNvPr id="73" name="Text Placeholder 67">
            <a:extLst>
              <a:ext uri="{FF2B5EF4-FFF2-40B4-BE49-F238E27FC236}">
                <a16:creationId xmlns:a16="http://schemas.microsoft.com/office/drawing/2014/main" id="{879286B1-29D8-4E4A-99FC-20DC7F0CB5EC}"/>
              </a:ext>
            </a:extLst>
          </p:cNvPr>
          <p:cNvSpPr>
            <a:spLocks noGrp="1"/>
          </p:cNvSpPr>
          <p:nvPr>
            <p:ph type="body" sz="quarter" idx="21" hasCustomPrompt="1"/>
          </p:nvPr>
        </p:nvSpPr>
        <p:spPr>
          <a:xfrm>
            <a:off x="5292176" y="3022672"/>
            <a:ext cx="1684780" cy="341632"/>
          </a:xfrm>
        </p:spPr>
        <p:txBody>
          <a:bodyPr>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rgbClr val="44546A"/>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Step 3</a:t>
            </a:r>
            <a:endParaRPr lang="ru-RU" dirty="0"/>
          </a:p>
        </p:txBody>
      </p:sp>
      <p:sp>
        <p:nvSpPr>
          <p:cNvPr id="75" name="Text Placeholder 67">
            <a:extLst>
              <a:ext uri="{FF2B5EF4-FFF2-40B4-BE49-F238E27FC236}">
                <a16:creationId xmlns:a16="http://schemas.microsoft.com/office/drawing/2014/main" id="{C3576A87-C005-4584-A64D-494D2EFA15BD}"/>
              </a:ext>
            </a:extLst>
          </p:cNvPr>
          <p:cNvSpPr>
            <a:spLocks noGrp="1"/>
          </p:cNvSpPr>
          <p:nvPr>
            <p:ph type="body" sz="quarter" idx="17" hasCustomPrompt="1"/>
          </p:nvPr>
        </p:nvSpPr>
        <p:spPr>
          <a:xfrm>
            <a:off x="7367102" y="2335822"/>
            <a:ext cx="1684780" cy="450850"/>
          </a:xfrm>
        </p:spPr>
        <p:txBody>
          <a:bodyPr>
            <a:noAutofit/>
          </a:bodyPr>
          <a:lstStyle>
            <a:lvl1pPr marL="0" indent="0">
              <a:buNone/>
              <a:defRPr sz="2800" b="1">
                <a:solidFill>
                  <a:schemeClr val="accent5"/>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dirty="0"/>
              <a:t>20XX</a:t>
            </a:r>
            <a:endParaRPr lang="ru-RU" dirty="0"/>
          </a:p>
        </p:txBody>
      </p:sp>
      <p:sp>
        <p:nvSpPr>
          <p:cNvPr id="76" name="Text Placeholder 67">
            <a:extLst>
              <a:ext uri="{FF2B5EF4-FFF2-40B4-BE49-F238E27FC236}">
                <a16:creationId xmlns:a16="http://schemas.microsoft.com/office/drawing/2014/main" id="{3E151826-AA55-4DF7-A435-D78FAB523729}"/>
              </a:ext>
            </a:extLst>
          </p:cNvPr>
          <p:cNvSpPr>
            <a:spLocks noGrp="1"/>
          </p:cNvSpPr>
          <p:nvPr>
            <p:ph type="body" sz="quarter" idx="22" hasCustomPrompt="1"/>
          </p:nvPr>
        </p:nvSpPr>
        <p:spPr>
          <a:xfrm>
            <a:off x="7369237" y="3022672"/>
            <a:ext cx="1684780" cy="341632"/>
          </a:xfrm>
        </p:spPr>
        <p:txBody>
          <a:bodyPr>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rgbClr val="44546A"/>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Step 4</a:t>
            </a:r>
            <a:endParaRPr lang="ru-RU" dirty="0"/>
          </a:p>
        </p:txBody>
      </p:sp>
      <p:sp>
        <p:nvSpPr>
          <p:cNvPr id="78" name="Text Placeholder 67">
            <a:extLst>
              <a:ext uri="{FF2B5EF4-FFF2-40B4-BE49-F238E27FC236}">
                <a16:creationId xmlns:a16="http://schemas.microsoft.com/office/drawing/2014/main" id="{00A57EEA-37DC-418A-9AA2-897EBEE31F65}"/>
              </a:ext>
            </a:extLst>
          </p:cNvPr>
          <p:cNvSpPr>
            <a:spLocks noGrp="1"/>
          </p:cNvSpPr>
          <p:nvPr>
            <p:ph type="body" sz="quarter" idx="18" hasCustomPrompt="1"/>
          </p:nvPr>
        </p:nvSpPr>
        <p:spPr>
          <a:xfrm>
            <a:off x="9444163" y="2335822"/>
            <a:ext cx="1684780" cy="450850"/>
          </a:xfrm>
        </p:spPr>
        <p:txBody>
          <a:bodyPr>
            <a:noAutofit/>
          </a:bodyPr>
          <a:lstStyle>
            <a:lvl1pPr marL="0" indent="0">
              <a:buNone/>
              <a:defRPr sz="2800" b="1">
                <a:solidFill>
                  <a:schemeClr val="accent5"/>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dirty="0"/>
              <a:t>20XX</a:t>
            </a:r>
            <a:endParaRPr lang="ru-RU" dirty="0"/>
          </a:p>
        </p:txBody>
      </p:sp>
      <p:sp>
        <p:nvSpPr>
          <p:cNvPr id="79" name="Text Placeholder 67">
            <a:extLst>
              <a:ext uri="{FF2B5EF4-FFF2-40B4-BE49-F238E27FC236}">
                <a16:creationId xmlns:a16="http://schemas.microsoft.com/office/drawing/2014/main" id="{12E6D0A8-3903-4519-9543-C888D826E5F0}"/>
              </a:ext>
            </a:extLst>
          </p:cNvPr>
          <p:cNvSpPr>
            <a:spLocks noGrp="1"/>
          </p:cNvSpPr>
          <p:nvPr>
            <p:ph type="body" sz="quarter" idx="23" hasCustomPrompt="1"/>
          </p:nvPr>
        </p:nvSpPr>
        <p:spPr>
          <a:xfrm>
            <a:off x="9446298" y="3022672"/>
            <a:ext cx="1684780" cy="341632"/>
          </a:xfrm>
        </p:spPr>
        <p:txBody>
          <a:bodyPr>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rgbClr val="44546A"/>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Step 5</a:t>
            </a:r>
            <a:endParaRPr lang="ru-RU" dirty="0"/>
          </a:p>
        </p:txBody>
      </p:sp>
      <p:cxnSp>
        <p:nvCxnSpPr>
          <p:cNvPr id="81" name="Straight Connector 80">
            <a:extLst>
              <a:ext uri="{FF2B5EF4-FFF2-40B4-BE49-F238E27FC236}">
                <a16:creationId xmlns:a16="http://schemas.microsoft.com/office/drawing/2014/main" id="{3E618CD4-8F52-4819-92B6-DD40950BBE0A}"/>
              </a:ext>
            </a:extLst>
          </p:cNvPr>
          <p:cNvCxnSpPr>
            <a:cxnSpLocks/>
          </p:cNvCxnSpPr>
          <p:nvPr userDrawn="1"/>
        </p:nvCxnSpPr>
        <p:spPr>
          <a:xfrm>
            <a:off x="1010765" y="2246662"/>
            <a:ext cx="1011817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43755FA-0B79-458F-818F-5E744240DBEC}"/>
              </a:ext>
            </a:extLst>
          </p:cNvPr>
          <p:cNvCxnSpPr>
            <a:cxnSpLocks/>
          </p:cNvCxnSpPr>
          <p:nvPr userDrawn="1"/>
        </p:nvCxnSpPr>
        <p:spPr>
          <a:xfrm>
            <a:off x="1087545" y="2879237"/>
            <a:ext cx="10041396" cy="3178"/>
          </a:xfrm>
          <a:prstGeom prst="line">
            <a:avLst/>
          </a:prstGeom>
          <a:ln w="72390">
            <a:solidFill>
              <a:srgbClr val="44546A"/>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FDC6B24A-A4B3-4005-8082-2176285EEC92}"/>
              </a:ext>
            </a:extLst>
          </p:cNvPr>
          <p:cNvGrpSpPr/>
          <p:nvPr userDrawn="1"/>
        </p:nvGrpSpPr>
        <p:grpSpPr>
          <a:xfrm>
            <a:off x="886968" y="2745200"/>
            <a:ext cx="263261" cy="265176"/>
            <a:chOff x="750918" y="2898634"/>
            <a:chExt cx="265176" cy="265176"/>
          </a:xfrm>
          <a:solidFill>
            <a:srgbClr val="44546A"/>
          </a:solidFill>
        </p:grpSpPr>
        <p:sp>
          <p:nvSpPr>
            <p:cNvPr id="92" name="Oval 91">
              <a:extLst>
                <a:ext uri="{FF2B5EF4-FFF2-40B4-BE49-F238E27FC236}">
                  <a16:creationId xmlns:a16="http://schemas.microsoft.com/office/drawing/2014/main" id="{F436581A-4C82-4730-A787-CB00CC1E46E2}"/>
                </a:ext>
              </a:extLst>
            </p:cNvPr>
            <p:cNvSpPr/>
            <p:nvPr userDrawn="1"/>
          </p:nvSpPr>
          <p:spPr>
            <a:xfrm>
              <a:off x="750918" y="2898634"/>
              <a:ext cx="265176" cy="265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latin typeface="+mj-lt"/>
              </a:endParaRPr>
            </a:p>
          </p:txBody>
        </p:sp>
        <p:sp>
          <p:nvSpPr>
            <p:cNvPr id="93" name="Oval 92">
              <a:extLst>
                <a:ext uri="{FF2B5EF4-FFF2-40B4-BE49-F238E27FC236}">
                  <a16:creationId xmlns:a16="http://schemas.microsoft.com/office/drawing/2014/main" id="{8358AD18-1629-47D8-A5B7-D023508F2260}"/>
                </a:ext>
              </a:extLst>
            </p:cNvPr>
            <p:cNvSpPr/>
            <p:nvPr userDrawn="1"/>
          </p:nvSpPr>
          <p:spPr>
            <a:xfrm>
              <a:off x="814926" y="2962642"/>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latin typeface="+mj-lt"/>
              </a:endParaRPr>
            </a:p>
          </p:txBody>
        </p:sp>
      </p:grpSp>
      <p:grpSp>
        <p:nvGrpSpPr>
          <p:cNvPr id="8" name="Group 7">
            <a:extLst>
              <a:ext uri="{FF2B5EF4-FFF2-40B4-BE49-F238E27FC236}">
                <a16:creationId xmlns:a16="http://schemas.microsoft.com/office/drawing/2014/main" id="{B48F31C2-FE4D-4F19-B6F5-CA8E6ED6DAA7}"/>
              </a:ext>
            </a:extLst>
          </p:cNvPr>
          <p:cNvGrpSpPr/>
          <p:nvPr userDrawn="1"/>
        </p:nvGrpSpPr>
        <p:grpSpPr>
          <a:xfrm>
            <a:off x="2983296" y="2745200"/>
            <a:ext cx="263261" cy="265176"/>
            <a:chOff x="2847246" y="2898634"/>
            <a:chExt cx="265176" cy="265176"/>
          </a:xfrm>
          <a:solidFill>
            <a:srgbClr val="44546A"/>
          </a:solidFill>
        </p:grpSpPr>
        <p:sp>
          <p:nvSpPr>
            <p:cNvPr id="99" name="Oval 98">
              <a:extLst>
                <a:ext uri="{FF2B5EF4-FFF2-40B4-BE49-F238E27FC236}">
                  <a16:creationId xmlns:a16="http://schemas.microsoft.com/office/drawing/2014/main" id="{F6FA0351-1AD6-47A8-A5BC-DF53FF4D4A7E}"/>
                </a:ext>
              </a:extLst>
            </p:cNvPr>
            <p:cNvSpPr/>
            <p:nvPr userDrawn="1"/>
          </p:nvSpPr>
          <p:spPr>
            <a:xfrm>
              <a:off x="2847246" y="2898634"/>
              <a:ext cx="265176" cy="265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latin typeface="+mj-lt"/>
              </a:endParaRPr>
            </a:p>
          </p:txBody>
        </p:sp>
        <p:sp>
          <p:nvSpPr>
            <p:cNvPr id="100" name="Oval 99">
              <a:extLst>
                <a:ext uri="{FF2B5EF4-FFF2-40B4-BE49-F238E27FC236}">
                  <a16:creationId xmlns:a16="http://schemas.microsoft.com/office/drawing/2014/main" id="{71433F76-96B3-478E-A463-F3547DD66A6A}"/>
                </a:ext>
              </a:extLst>
            </p:cNvPr>
            <p:cNvSpPr/>
            <p:nvPr userDrawn="1"/>
          </p:nvSpPr>
          <p:spPr>
            <a:xfrm>
              <a:off x="2911254" y="2962642"/>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latin typeface="+mj-lt"/>
              </a:endParaRPr>
            </a:p>
          </p:txBody>
        </p:sp>
      </p:grpSp>
      <p:grpSp>
        <p:nvGrpSpPr>
          <p:cNvPr id="7" name="Group 6">
            <a:extLst>
              <a:ext uri="{FF2B5EF4-FFF2-40B4-BE49-F238E27FC236}">
                <a16:creationId xmlns:a16="http://schemas.microsoft.com/office/drawing/2014/main" id="{510EAB3F-46B8-488E-9B32-6169F298CD09}"/>
              </a:ext>
            </a:extLst>
          </p:cNvPr>
          <p:cNvGrpSpPr/>
          <p:nvPr userDrawn="1"/>
        </p:nvGrpSpPr>
        <p:grpSpPr>
          <a:xfrm>
            <a:off x="9201001" y="2745200"/>
            <a:ext cx="263261" cy="265176"/>
            <a:chOff x="9064951" y="2898634"/>
            <a:chExt cx="265176" cy="265176"/>
          </a:xfrm>
          <a:solidFill>
            <a:srgbClr val="44546A"/>
          </a:solidFill>
        </p:grpSpPr>
        <p:sp>
          <p:nvSpPr>
            <p:cNvPr id="102" name="Oval 101">
              <a:extLst>
                <a:ext uri="{FF2B5EF4-FFF2-40B4-BE49-F238E27FC236}">
                  <a16:creationId xmlns:a16="http://schemas.microsoft.com/office/drawing/2014/main" id="{EDACE93D-5A40-4EA1-B41C-F7E5B47A419D}"/>
                </a:ext>
              </a:extLst>
            </p:cNvPr>
            <p:cNvSpPr/>
            <p:nvPr userDrawn="1"/>
          </p:nvSpPr>
          <p:spPr>
            <a:xfrm>
              <a:off x="9064951" y="2898634"/>
              <a:ext cx="265176" cy="265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latin typeface="+mj-lt"/>
              </a:endParaRPr>
            </a:p>
          </p:txBody>
        </p:sp>
        <p:sp>
          <p:nvSpPr>
            <p:cNvPr id="103" name="Oval 102">
              <a:extLst>
                <a:ext uri="{FF2B5EF4-FFF2-40B4-BE49-F238E27FC236}">
                  <a16:creationId xmlns:a16="http://schemas.microsoft.com/office/drawing/2014/main" id="{3ADECE68-B257-4295-BAC0-B720A081CA00}"/>
                </a:ext>
              </a:extLst>
            </p:cNvPr>
            <p:cNvSpPr/>
            <p:nvPr userDrawn="1"/>
          </p:nvSpPr>
          <p:spPr>
            <a:xfrm>
              <a:off x="9128959" y="2962642"/>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latin typeface="+mj-lt"/>
              </a:endParaRPr>
            </a:p>
          </p:txBody>
        </p:sp>
      </p:grpSp>
      <p:sp>
        <p:nvSpPr>
          <p:cNvPr id="108" name="Oval 107">
            <a:extLst>
              <a:ext uri="{FF2B5EF4-FFF2-40B4-BE49-F238E27FC236}">
                <a16:creationId xmlns:a16="http://schemas.microsoft.com/office/drawing/2014/main" id="{7A66DA68-7E1C-4613-8AB7-A516F6F3CDFB}"/>
              </a:ext>
            </a:extLst>
          </p:cNvPr>
          <p:cNvSpPr/>
          <p:nvPr userDrawn="1"/>
        </p:nvSpPr>
        <p:spPr>
          <a:xfrm>
            <a:off x="5074476" y="2745200"/>
            <a:ext cx="263261" cy="265176"/>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latin typeface="+mj-lt"/>
            </a:endParaRPr>
          </a:p>
        </p:txBody>
      </p:sp>
      <p:sp>
        <p:nvSpPr>
          <p:cNvPr id="109" name="Oval 108">
            <a:extLst>
              <a:ext uri="{FF2B5EF4-FFF2-40B4-BE49-F238E27FC236}">
                <a16:creationId xmlns:a16="http://schemas.microsoft.com/office/drawing/2014/main" id="{6DC81415-F3F3-48CC-885F-C68F9390B41A}"/>
              </a:ext>
            </a:extLst>
          </p:cNvPr>
          <p:cNvSpPr/>
          <p:nvPr userDrawn="1"/>
        </p:nvSpPr>
        <p:spPr>
          <a:xfrm>
            <a:off x="5138484" y="2809208"/>
            <a:ext cx="136169"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srgbClr val="B11C11"/>
              </a:solidFill>
              <a:latin typeface="+mj-lt"/>
            </a:endParaRPr>
          </a:p>
        </p:txBody>
      </p:sp>
      <p:grpSp>
        <p:nvGrpSpPr>
          <p:cNvPr id="4" name="Group 3">
            <a:extLst>
              <a:ext uri="{FF2B5EF4-FFF2-40B4-BE49-F238E27FC236}">
                <a16:creationId xmlns:a16="http://schemas.microsoft.com/office/drawing/2014/main" id="{33D2F9C2-F752-4AF4-9186-6B3AD82C0EBE}"/>
              </a:ext>
            </a:extLst>
          </p:cNvPr>
          <p:cNvGrpSpPr/>
          <p:nvPr userDrawn="1"/>
        </p:nvGrpSpPr>
        <p:grpSpPr>
          <a:xfrm>
            <a:off x="7172640" y="2745200"/>
            <a:ext cx="263261" cy="265176"/>
            <a:chOff x="7036590" y="2898634"/>
            <a:chExt cx="265176" cy="265176"/>
          </a:xfrm>
          <a:solidFill>
            <a:srgbClr val="44546A"/>
          </a:solidFill>
        </p:grpSpPr>
        <p:sp>
          <p:nvSpPr>
            <p:cNvPr id="115" name="Oval 114">
              <a:extLst>
                <a:ext uri="{FF2B5EF4-FFF2-40B4-BE49-F238E27FC236}">
                  <a16:creationId xmlns:a16="http://schemas.microsoft.com/office/drawing/2014/main" id="{4928B669-D080-473B-8514-228CCC9A5CBD}"/>
                </a:ext>
              </a:extLst>
            </p:cNvPr>
            <p:cNvSpPr/>
            <p:nvPr userDrawn="1"/>
          </p:nvSpPr>
          <p:spPr>
            <a:xfrm>
              <a:off x="7036590" y="2898634"/>
              <a:ext cx="265176" cy="265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latin typeface="+mj-lt"/>
              </a:endParaRPr>
            </a:p>
          </p:txBody>
        </p:sp>
        <p:sp>
          <p:nvSpPr>
            <p:cNvPr id="116" name="Oval 115">
              <a:extLst>
                <a:ext uri="{FF2B5EF4-FFF2-40B4-BE49-F238E27FC236}">
                  <a16:creationId xmlns:a16="http://schemas.microsoft.com/office/drawing/2014/main" id="{07B61618-B171-4898-9D02-B649234DFED2}"/>
                </a:ext>
              </a:extLst>
            </p:cNvPr>
            <p:cNvSpPr/>
            <p:nvPr userDrawn="1"/>
          </p:nvSpPr>
          <p:spPr>
            <a:xfrm>
              <a:off x="7100598" y="2962642"/>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latin typeface="+mj-lt"/>
              </a:endParaRPr>
            </a:p>
          </p:txBody>
        </p:sp>
      </p:grpSp>
      <p:sp>
        <p:nvSpPr>
          <p:cNvPr id="2" name="Title 5">
            <a:extLst>
              <a:ext uri="{FF2B5EF4-FFF2-40B4-BE49-F238E27FC236}">
                <a16:creationId xmlns:a16="http://schemas.microsoft.com/office/drawing/2014/main" id="{A53FDA0F-3199-FDD5-22CF-B60E567FF82D}"/>
              </a:ext>
            </a:extLst>
          </p:cNvPr>
          <p:cNvSpPr>
            <a:spLocks noGrp="1"/>
          </p:cNvSpPr>
          <p:nvPr>
            <p:ph type="title"/>
          </p:nvPr>
        </p:nvSpPr>
        <p:spPr>
          <a:xfrm>
            <a:off x="789432" y="333994"/>
            <a:ext cx="8911752" cy="580405"/>
          </a:xfrm>
        </p:spPr>
        <p:txBody>
          <a:bodyPr>
            <a:noAutofit/>
          </a:bodyPr>
          <a:lstStyle/>
          <a:p>
            <a:r>
              <a:rPr lang="en-US"/>
              <a:t>Click to edit Master title style</a:t>
            </a:r>
            <a:endParaRPr lang="en-US" dirty="0"/>
          </a:p>
        </p:txBody>
      </p:sp>
      <p:sp>
        <p:nvSpPr>
          <p:cNvPr id="3" name="Text Placeholder 7">
            <a:extLst>
              <a:ext uri="{FF2B5EF4-FFF2-40B4-BE49-F238E27FC236}">
                <a16:creationId xmlns:a16="http://schemas.microsoft.com/office/drawing/2014/main" id="{7B6C100F-038B-FED4-9DDC-D181A22CFD1C}"/>
              </a:ext>
            </a:extLst>
          </p:cNvPr>
          <p:cNvSpPr>
            <a:spLocks noGrp="1"/>
          </p:cNvSpPr>
          <p:nvPr>
            <p:ph type="body" sz="quarter" idx="24"/>
          </p:nvPr>
        </p:nvSpPr>
        <p:spPr>
          <a:xfrm>
            <a:off x="822960" y="969264"/>
            <a:ext cx="9961695" cy="580405"/>
          </a:xfrm>
        </p:spPr>
        <p:txBody>
          <a:bodyPr anchor="ctr">
            <a:noAutofit/>
          </a:bodyPr>
          <a:lstStyle>
            <a:lvl1pPr marL="0" indent="0">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5" name="Picture 4" descr="A red and black logo&#10;&#10;Description automatically generated">
            <a:hlinkClick r:id="rId2"/>
            <a:extLst>
              <a:ext uri="{FF2B5EF4-FFF2-40B4-BE49-F238E27FC236}">
                <a16:creationId xmlns:a16="http://schemas.microsoft.com/office/drawing/2014/main" id="{C3305650-0B84-4E1C-A0B7-02CD36EECA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8460" y="352174"/>
            <a:ext cx="1197864" cy="645004"/>
          </a:xfrm>
          <a:prstGeom prst="rect">
            <a:avLst/>
          </a:prstGeom>
        </p:spPr>
      </p:pic>
    </p:spTree>
    <p:extLst>
      <p:ext uri="{BB962C8B-B14F-4D97-AF65-F5344CB8AC3E}">
        <p14:creationId xmlns:p14="http://schemas.microsoft.com/office/powerpoint/2010/main" val="1187429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F0C83F-7C49-4E16-B304-8E50703675C7}"/>
              </a:ext>
            </a:extLst>
          </p:cNvPr>
          <p:cNvSpPr>
            <a:spLocks noGrp="1"/>
          </p:cNvSpPr>
          <p:nvPr>
            <p:ph sz="quarter" idx="12"/>
          </p:nvPr>
        </p:nvSpPr>
        <p:spPr>
          <a:xfrm>
            <a:off x="1964465" y="1820895"/>
            <a:ext cx="3851871" cy="462470"/>
          </a:xfrm>
        </p:spPr>
        <p:txBody>
          <a:bodyPr>
            <a:noAutofit/>
          </a:bodyPr>
          <a:lstStyle>
            <a:lvl1pPr marL="0" indent="0">
              <a:buNone/>
              <a:defRPr sz="2000" b="1">
                <a:latin typeface="+mj-lt"/>
              </a:defRPr>
            </a:lvl1pPr>
            <a:lvl2pPr marL="457200" indent="0">
              <a:buNone/>
              <a:defRPr sz="1800"/>
            </a:lvl2pPr>
            <a:lvl3pPr>
              <a:defRPr sz="1600"/>
            </a:lvl3pPr>
            <a:lvl4pPr>
              <a:defRPr sz="1400"/>
            </a:lvl4pPr>
            <a:lvl5pPr>
              <a:defRPr sz="1400"/>
            </a:lvl5pPr>
          </a:lstStyle>
          <a:p>
            <a:pPr lvl="0"/>
            <a:r>
              <a:rPr lang="en-US"/>
              <a:t>Click to edit Master text styles</a:t>
            </a:r>
          </a:p>
        </p:txBody>
      </p:sp>
      <p:sp>
        <p:nvSpPr>
          <p:cNvPr id="99" name="Content Placeholder 2">
            <a:extLst>
              <a:ext uri="{FF2B5EF4-FFF2-40B4-BE49-F238E27FC236}">
                <a16:creationId xmlns:a16="http://schemas.microsoft.com/office/drawing/2014/main" id="{8B801305-BCCB-45BA-B576-A726CBD47E85}"/>
              </a:ext>
            </a:extLst>
          </p:cNvPr>
          <p:cNvSpPr>
            <a:spLocks noGrp="1"/>
          </p:cNvSpPr>
          <p:nvPr>
            <p:ph sz="quarter" idx="13"/>
          </p:nvPr>
        </p:nvSpPr>
        <p:spPr>
          <a:xfrm>
            <a:off x="1964465" y="3429000"/>
            <a:ext cx="3851871" cy="462470"/>
          </a:xfrm>
        </p:spPr>
        <p:txBody>
          <a:bodyPr>
            <a:noAutofit/>
          </a:bodyPr>
          <a:lstStyle>
            <a:lvl1pPr marL="0" indent="0">
              <a:buNone/>
              <a:defRPr sz="2000" b="1">
                <a:latin typeface="+mj-lt"/>
              </a:defRPr>
            </a:lvl1pPr>
            <a:lvl2pPr marL="457200" indent="0">
              <a:buNone/>
              <a:defRPr sz="1800"/>
            </a:lvl2pPr>
            <a:lvl3pPr>
              <a:defRPr sz="1600"/>
            </a:lvl3pPr>
            <a:lvl4pPr>
              <a:defRPr sz="1400"/>
            </a:lvl4pPr>
            <a:lvl5pPr>
              <a:defRPr sz="1400"/>
            </a:lvl5pPr>
          </a:lstStyle>
          <a:p>
            <a:pPr lvl="0"/>
            <a:r>
              <a:rPr lang="en-US"/>
              <a:t>Click to edit Master text styles</a:t>
            </a:r>
          </a:p>
        </p:txBody>
      </p:sp>
      <p:sp>
        <p:nvSpPr>
          <p:cNvPr id="100" name="Content Placeholder 2">
            <a:extLst>
              <a:ext uri="{FF2B5EF4-FFF2-40B4-BE49-F238E27FC236}">
                <a16:creationId xmlns:a16="http://schemas.microsoft.com/office/drawing/2014/main" id="{104AE838-A7D7-4FA0-ADDF-59AFC1768B6C}"/>
              </a:ext>
            </a:extLst>
          </p:cNvPr>
          <p:cNvSpPr>
            <a:spLocks noGrp="1"/>
          </p:cNvSpPr>
          <p:nvPr>
            <p:ph sz="quarter" idx="14"/>
          </p:nvPr>
        </p:nvSpPr>
        <p:spPr>
          <a:xfrm>
            <a:off x="1964465" y="5037105"/>
            <a:ext cx="3851871" cy="462470"/>
          </a:xfrm>
        </p:spPr>
        <p:txBody>
          <a:bodyPr>
            <a:noAutofit/>
          </a:bodyPr>
          <a:lstStyle>
            <a:lvl1pPr marL="0" indent="0">
              <a:buNone/>
              <a:defRPr sz="2000" b="1">
                <a:latin typeface="+mj-lt"/>
              </a:defRPr>
            </a:lvl1pPr>
            <a:lvl2pPr marL="457200" indent="0">
              <a:buNone/>
              <a:defRPr sz="1800"/>
            </a:lvl2pPr>
            <a:lvl3pPr>
              <a:defRPr sz="1600"/>
            </a:lvl3pPr>
            <a:lvl4pPr>
              <a:defRPr sz="1400"/>
            </a:lvl4pPr>
            <a:lvl5pPr>
              <a:defRPr sz="1400"/>
            </a:lvl5pPr>
          </a:lstStyle>
          <a:p>
            <a:pPr lvl="0"/>
            <a:r>
              <a:rPr lang="en-US"/>
              <a:t>Click to edit Master text styles</a:t>
            </a:r>
          </a:p>
        </p:txBody>
      </p:sp>
      <p:sp>
        <p:nvSpPr>
          <p:cNvPr id="9" name="Content Placeholder 8">
            <a:extLst>
              <a:ext uri="{FF2B5EF4-FFF2-40B4-BE49-F238E27FC236}">
                <a16:creationId xmlns:a16="http://schemas.microsoft.com/office/drawing/2014/main" id="{3F7D9403-D2A3-4C01-BCB6-20579D3B00FB}"/>
              </a:ext>
            </a:extLst>
          </p:cNvPr>
          <p:cNvSpPr>
            <a:spLocks noGrp="1"/>
          </p:cNvSpPr>
          <p:nvPr>
            <p:ph sz="quarter" idx="18"/>
          </p:nvPr>
        </p:nvSpPr>
        <p:spPr>
          <a:xfrm>
            <a:off x="1964653" y="2283693"/>
            <a:ext cx="3851275" cy="914400"/>
          </a:xfrm>
        </p:spPr>
        <p:txBody>
          <a:bodyPr>
            <a:noAutofit/>
          </a:bodyPr>
          <a:lstStyle>
            <a:lvl1pPr marL="0" indent="0">
              <a:buNone/>
              <a:defRPr sz="2000">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105" name="Content Placeholder 8">
            <a:extLst>
              <a:ext uri="{FF2B5EF4-FFF2-40B4-BE49-F238E27FC236}">
                <a16:creationId xmlns:a16="http://schemas.microsoft.com/office/drawing/2014/main" id="{54E9BCC9-EABC-4EA7-9AAF-9152B66F0429}"/>
              </a:ext>
            </a:extLst>
          </p:cNvPr>
          <p:cNvSpPr>
            <a:spLocks noGrp="1"/>
          </p:cNvSpPr>
          <p:nvPr>
            <p:ph sz="quarter" idx="19"/>
          </p:nvPr>
        </p:nvSpPr>
        <p:spPr>
          <a:xfrm>
            <a:off x="1964654" y="3891470"/>
            <a:ext cx="3851275" cy="914400"/>
          </a:xfrm>
        </p:spPr>
        <p:txBody>
          <a:bodyPr>
            <a:noAutofit/>
          </a:bodyPr>
          <a:lstStyle>
            <a:lvl1pPr marL="0" indent="0">
              <a:buNone/>
              <a:defRPr sz="2000">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106" name="Content Placeholder 8">
            <a:extLst>
              <a:ext uri="{FF2B5EF4-FFF2-40B4-BE49-F238E27FC236}">
                <a16:creationId xmlns:a16="http://schemas.microsoft.com/office/drawing/2014/main" id="{D4BFE098-F09F-4574-893B-68D3A3912BB0}"/>
              </a:ext>
            </a:extLst>
          </p:cNvPr>
          <p:cNvSpPr>
            <a:spLocks noGrp="1"/>
          </p:cNvSpPr>
          <p:nvPr>
            <p:ph sz="quarter" idx="20"/>
          </p:nvPr>
        </p:nvSpPr>
        <p:spPr>
          <a:xfrm>
            <a:off x="1964655" y="5499247"/>
            <a:ext cx="3851275" cy="914400"/>
          </a:xfrm>
        </p:spPr>
        <p:txBody>
          <a:bodyPr>
            <a:noAutofit/>
          </a:bodyPr>
          <a:lstStyle>
            <a:lvl1pPr marL="0" indent="0">
              <a:buNone/>
              <a:defRPr sz="2000">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107" name="Content Placeholder 2">
            <a:extLst>
              <a:ext uri="{FF2B5EF4-FFF2-40B4-BE49-F238E27FC236}">
                <a16:creationId xmlns:a16="http://schemas.microsoft.com/office/drawing/2014/main" id="{C84CC18B-9792-4702-9887-6E86088CA3FD}"/>
              </a:ext>
            </a:extLst>
          </p:cNvPr>
          <p:cNvSpPr>
            <a:spLocks noGrp="1"/>
          </p:cNvSpPr>
          <p:nvPr>
            <p:ph sz="quarter" idx="21"/>
          </p:nvPr>
        </p:nvSpPr>
        <p:spPr>
          <a:xfrm>
            <a:off x="6375666" y="1820895"/>
            <a:ext cx="3851871" cy="462470"/>
          </a:xfrm>
        </p:spPr>
        <p:txBody>
          <a:bodyPr>
            <a:noAutofit/>
          </a:bodyPr>
          <a:lstStyle>
            <a:lvl1pPr marL="0" indent="0">
              <a:buNone/>
              <a:defRPr sz="2000" b="1">
                <a:latin typeface="+mj-lt"/>
              </a:defRPr>
            </a:lvl1pPr>
            <a:lvl2pPr marL="457200" indent="0">
              <a:buNone/>
              <a:defRPr sz="1800"/>
            </a:lvl2pPr>
            <a:lvl3pPr>
              <a:defRPr sz="1600"/>
            </a:lvl3pPr>
            <a:lvl4pPr>
              <a:defRPr sz="1400"/>
            </a:lvl4pPr>
            <a:lvl5pPr>
              <a:defRPr sz="1400"/>
            </a:lvl5pPr>
          </a:lstStyle>
          <a:p>
            <a:pPr lvl="0"/>
            <a:r>
              <a:rPr lang="en-US"/>
              <a:t>Click to edit Master text styles</a:t>
            </a:r>
          </a:p>
        </p:txBody>
      </p:sp>
      <p:sp>
        <p:nvSpPr>
          <p:cNvPr id="108" name="Content Placeholder 2">
            <a:extLst>
              <a:ext uri="{FF2B5EF4-FFF2-40B4-BE49-F238E27FC236}">
                <a16:creationId xmlns:a16="http://schemas.microsoft.com/office/drawing/2014/main" id="{48AFEA72-6C70-41E1-A06D-E7B5A9E58F39}"/>
              </a:ext>
            </a:extLst>
          </p:cNvPr>
          <p:cNvSpPr>
            <a:spLocks noGrp="1"/>
          </p:cNvSpPr>
          <p:nvPr>
            <p:ph sz="quarter" idx="22"/>
          </p:nvPr>
        </p:nvSpPr>
        <p:spPr>
          <a:xfrm>
            <a:off x="6375666" y="3429000"/>
            <a:ext cx="3851871" cy="462470"/>
          </a:xfrm>
        </p:spPr>
        <p:txBody>
          <a:bodyPr>
            <a:noAutofit/>
          </a:bodyPr>
          <a:lstStyle>
            <a:lvl1pPr marL="0" indent="0">
              <a:buNone/>
              <a:defRPr sz="2000" b="1">
                <a:latin typeface="+mj-lt"/>
              </a:defRPr>
            </a:lvl1pPr>
            <a:lvl2pPr marL="457200" indent="0">
              <a:buNone/>
              <a:defRPr sz="1800"/>
            </a:lvl2pPr>
            <a:lvl3pPr>
              <a:defRPr sz="1600"/>
            </a:lvl3pPr>
            <a:lvl4pPr>
              <a:defRPr sz="1400"/>
            </a:lvl4pPr>
            <a:lvl5pPr>
              <a:defRPr sz="1400"/>
            </a:lvl5pPr>
          </a:lstStyle>
          <a:p>
            <a:pPr lvl="0"/>
            <a:r>
              <a:rPr lang="en-US"/>
              <a:t>Click to edit Master text styles</a:t>
            </a:r>
          </a:p>
        </p:txBody>
      </p:sp>
      <p:sp>
        <p:nvSpPr>
          <p:cNvPr id="109" name="Content Placeholder 2">
            <a:extLst>
              <a:ext uri="{FF2B5EF4-FFF2-40B4-BE49-F238E27FC236}">
                <a16:creationId xmlns:a16="http://schemas.microsoft.com/office/drawing/2014/main" id="{441C4027-A359-4298-9BF0-E2F426C6FD5F}"/>
              </a:ext>
            </a:extLst>
          </p:cNvPr>
          <p:cNvSpPr>
            <a:spLocks noGrp="1"/>
          </p:cNvSpPr>
          <p:nvPr>
            <p:ph sz="quarter" idx="23"/>
          </p:nvPr>
        </p:nvSpPr>
        <p:spPr>
          <a:xfrm>
            <a:off x="6375666" y="5037105"/>
            <a:ext cx="3851871" cy="462470"/>
          </a:xfrm>
        </p:spPr>
        <p:txBody>
          <a:bodyPr>
            <a:noAutofit/>
          </a:bodyPr>
          <a:lstStyle>
            <a:lvl1pPr marL="0" indent="0">
              <a:buNone/>
              <a:defRPr sz="2000" b="1">
                <a:latin typeface="+mj-lt"/>
              </a:defRPr>
            </a:lvl1pPr>
            <a:lvl2pPr marL="457200" indent="0">
              <a:buNone/>
              <a:defRPr sz="1800"/>
            </a:lvl2pPr>
            <a:lvl3pPr>
              <a:defRPr sz="1600"/>
            </a:lvl3pPr>
            <a:lvl4pPr>
              <a:defRPr sz="1400"/>
            </a:lvl4pPr>
            <a:lvl5pPr>
              <a:defRPr sz="1400"/>
            </a:lvl5pPr>
          </a:lstStyle>
          <a:p>
            <a:pPr lvl="0"/>
            <a:r>
              <a:rPr lang="en-US"/>
              <a:t>Click to edit Master text styles</a:t>
            </a:r>
          </a:p>
        </p:txBody>
      </p:sp>
      <p:sp>
        <p:nvSpPr>
          <p:cNvPr id="110" name="Content Placeholder 8">
            <a:extLst>
              <a:ext uri="{FF2B5EF4-FFF2-40B4-BE49-F238E27FC236}">
                <a16:creationId xmlns:a16="http://schemas.microsoft.com/office/drawing/2014/main" id="{11520586-9703-49CB-9367-76D513C44380}"/>
              </a:ext>
            </a:extLst>
          </p:cNvPr>
          <p:cNvSpPr>
            <a:spLocks noGrp="1"/>
          </p:cNvSpPr>
          <p:nvPr>
            <p:ph sz="quarter" idx="24"/>
          </p:nvPr>
        </p:nvSpPr>
        <p:spPr>
          <a:xfrm>
            <a:off x="6375854" y="2283693"/>
            <a:ext cx="3851275" cy="914400"/>
          </a:xfrm>
        </p:spPr>
        <p:txBody>
          <a:bodyPr>
            <a:noAutofit/>
          </a:bodyPr>
          <a:lstStyle>
            <a:lvl1pPr marL="0" indent="0">
              <a:buNone/>
              <a:defRPr sz="2000">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111" name="Content Placeholder 8">
            <a:extLst>
              <a:ext uri="{FF2B5EF4-FFF2-40B4-BE49-F238E27FC236}">
                <a16:creationId xmlns:a16="http://schemas.microsoft.com/office/drawing/2014/main" id="{D03AE0AF-04C6-4617-8175-952D13FD2EC3}"/>
              </a:ext>
            </a:extLst>
          </p:cNvPr>
          <p:cNvSpPr>
            <a:spLocks noGrp="1"/>
          </p:cNvSpPr>
          <p:nvPr>
            <p:ph sz="quarter" idx="25"/>
          </p:nvPr>
        </p:nvSpPr>
        <p:spPr>
          <a:xfrm>
            <a:off x="6375855" y="3891470"/>
            <a:ext cx="3851275" cy="914400"/>
          </a:xfrm>
        </p:spPr>
        <p:txBody>
          <a:bodyPr>
            <a:noAutofit/>
          </a:bodyPr>
          <a:lstStyle>
            <a:lvl1pPr marL="0" indent="0">
              <a:buNone/>
              <a:defRPr sz="2000">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112" name="Content Placeholder 8">
            <a:extLst>
              <a:ext uri="{FF2B5EF4-FFF2-40B4-BE49-F238E27FC236}">
                <a16:creationId xmlns:a16="http://schemas.microsoft.com/office/drawing/2014/main" id="{05D8AD47-5BE2-4355-A8AA-B616D839B9CA}"/>
              </a:ext>
            </a:extLst>
          </p:cNvPr>
          <p:cNvSpPr>
            <a:spLocks noGrp="1"/>
          </p:cNvSpPr>
          <p:nvPr>
            <p:ph sz="quarter" idx="26"/>
          </p:nvPr>
        </p:nvSpPr>
        <p:spPr>
          <a:xfrm>
            <a:off x="6375856" y="5499247"/>
            <a:ext cx="3851275" cy="914400"/>
          </a:xfrm>
        </p:spPr>
        <p:txBody>
          <a:bodyPr>
            <a:noAutofit/>
          </a:bodyPr>
          <a:lstStyle>
            <a:lvl1pPr marL="0" indent="0">
              <a:buNone/>
              <a:defRPr sz="2000">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cxnSp>
        <p:nvCxnSpPr>
          <p:cNvPr id="21" name="Straight Connector 20">
            <a:extLst>
              <a:ext uri="{FF2B5EF4-FFF2-40B4-BE49-F238E27FC236}">
                <a16:creationId xmlns:a16="http://schemas.microsoft.com/office/drawing/2014/main" id="{6CBF0AE7-6834-43DD-889C-CBB307C53F90}"/>
              </a:ext>
            </a:extLst>
          </p:cNvPr>
          <p:cNvCxnSpPr/>
          <p:nvPr userDrawn="1"/>
        </p:nvCxnSpPr>
        <p:spPr>
          <a:xfrm>
            <a:off x="886968" y="941832"/>
            <a:ext cx="8814216" cy="0"/>
          </a:xfrm>
          <a:prstGeom prst="line">
            <a:avLst/>
          </a:prstGeom>
          <a:ln w="12700">
            <a:solidFill>
              <a:srgbClr val="B11C11"/>
            </a:solidFill>
          </a:ln>
        </p:spPr>
        <p:style>
          <a:lnRef idx="1">
            <a:schemeClr val="accent1"/>
          </a:lnRef>
          <a:fillRef idx="0">
            <a:schemeClr val="accent1"/>
          </a:fillRef>
          <a:effectRef idx="0">
            <a:schemeClr val="accent1"/>
          </a:effectRef>
          <a:fontRef idx="minor">
            <a:schemeClr val="tx1"/>
          </a:fontRef>
        </p:style>
      </p:cxnSp>
      <p:sp>
        <p:nvSpPr>
          <p:cNvPr id="2" name="Title 5">
            <a:extLst>
              <a:ext uri="{FF2B5EF4-FFF2-40B4-BE49-F238E27FC236}">
                <a16:creationId xmlns:a16="http://schemas.microsoft.com/office/drawing/2014/main" id="{204509C5-2A12-D226-8B4B-96A71046B834}"/>
              </a:ext>
            </a:extLst>
          </p:cNvPr>
          <p:cNvSpPr>
            <a:spLocks noGrp="1"/>
          </p:cNvSpPr>
          <p:nvPr>
            <p:ph type="title"/>
          </p:nvPr>
        </p:nvSpPr>
        <p:spPr>
          <a:xfrm>
            <a:off x="789432" y="333994"/>
            <a:ext cx="8911752" cy="580405"/>
          </a:xfrm>
        </p:spPr>
        <p:txBody>
          <a:bodyPr>
            <a:noAutofit/>
          </a:bodyPr>
          <a:lstStyle/>
          <a:p>
            <a:r>
              <a:rPr lang="en-US"/>
              <a:t>Click to edit Master title style</a:t>
            </a:r>
            <a:endParaRPr lang="en-US" dirty="0"/>
          </a:p>
        </p:txBody>
      </p:sp>
      <p:sp>
        <p:nvSpPr>
          <p:cNvPr id="4" name="Text Placeholder 7">
            <a:extLst>
              <a:ext uri="{FF2B5EF4-FFF2-40B4-BE49-F238E27FC236}">
                <a16:creationId xmlns:a16="http://schemas.microsoft.com/office/drawing/2014/main" id="{391C471A-F834-8845-F54D-56BCB54BE82C}"/>
              </a:ext>
            </a:extLst>
          </p:cNvPr>
          <p:cNvSpPr>
            <a:spLocks noGrp="1"/>
          </p:cNvSpPr>
          <p:nvPr>
            <p:ph type="body" sz="quarter" idx="27"/>
          </p:nvPr>
        </p:nvSpPr>
        <p:spPr>
          <a:xfrm>
            <a:off x="822960" y="969264"/>
            <a:ext cx="9961695" cy="580405"/>
          </a:xfrm>
        </p:spPr>
        <p:txBody>
          <a:bodyPr anchor="ctr">
            <a:noAutofit/>
          </a:bodyPr>
          <a:lstStyle>
            <a:lvl1pPr marL="0" indent="0">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5" name="Picture 4" descr="A red and black logo&#10;&#10;Description automatically generated">
            <a:hlinkClick r:id="rId2"/>
            <a:extLst>
              <a:ext uri="{FF2B5EF4-FFF2-40B4-BE49-F238E27FC236}">
                <a16:creationId xmlns:a16="http://schemas.microsoft.com/office/drawing/2014/main" id="{DD701FB9-3B9C-A1AA-A79C-F17CED0469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8460" y="352174"/>
            <a:ext cx="1197864" cy="645004"/>
          </a:xfrm>
          <a:prstGeom prst="rect">
            <a:avLst/>
          </a:prstGeom>
        </p:spPr>
      </p:pic>
    </p:spTree>
    <p:extLst>
      <p:ext uri="{BB962C8B-B14F-4D97-AF65-F5344CB8AC3E}">
        <p14:creationId xmlns:p14="http://schemas.microsoft.com/office/powerpoint/2010/main" val="2384306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6CBF0AE7-6834-43DD-889C-CBB307C53F90}"/>
              </a:ext>
            </a:extLst>
          </p:cNvPr>
          <p:cNvCxnSpPr/>
          <p:nvPr userDrawn="1"/>
        </p:nvCxnSpPr>
        <p:spPr>
          <a:xfrm>
            <a:off x="886968" y="941832"/>
            <a:ext cx="8814216" cy="0"/>
          </a:xfrm>
          <a:prstGeom prst="line">
            <a:avLst/>
          </a:prstGeom>
          <a:ln w="12700">
            <a:solidFill>
              <a:srgbClr val="B11C11"/>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C428AFD4-82D1-4B13-B69D-368C0307B7A5}"/>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mj-lt"/>
            </a:endParaRPr>
          </a:p>
        </p:txBody>
      </p:sp>
      <p:sp>
        <p:nvSpPr>
          <p:cNvPr id="23" name="Oval 22">
            <a:extLst>
              <a:ext uri="{FF2B5EF4-FFF2-40B4-BE49-F238E27FC236}">
                <a16:creationId xmlns:a16="http://schemas.microsoft.com/office/drawing/2014/main" id="{C56107A2-32C9-4E39-989D-0F59F30CFFEE}"/>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mj-lt"/>
            </a:endParaRPr>
          </a:p>
        </p:txBody>
      </p:sp>
      <p:sp>
        <p:nvSpPr>
          <p:cNvPr id="24" name="Oval 23">
            <a:extLst>
              <a:ext uri="{FF2B5EF4-FFF2-40B4-BE49-F238E27FC236}">
                <a16:creationId xmlns:a16="http://schemas.microsoft.com/office/drawing/2014/main" id="{4EB6F5C0-882E-4002-8CC6-64EBE551E4F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mj-lt"/>
            </a:endParaRPr>
          </a:p>
        </p:txBody>
      </p:sp>
      <p:sp>
        <p:nvSpPr>
          <p:cNvPr id="25" name="Oval 24">
            <a:extLst>
              <a:ext uri="{FF2B5EF4-FFF2-40B4-BE49-F238E27FC236}">
                <a16:creationId xmlns:a16="http://schemas.microsoft.com/office/drawing/2014/main" id="{E03B7174-1B36-4B62-A510-0C0405E945D8}"/>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mj-lt"/>
            </a:endParaRPr>
          </a:p>
        </p:txBody>
      </p:sp>
      <p:sp>
        <p:nvSpPr>
          <p:cNvPr id="26" name="Freeform: Shape 25">
            <a:extLst>
              <a:ext uri="{FF2B5EF4-FFF2-40B4-BE49-F238E27FC236}">
                <a16:creationId xmlns:a16="http://schemas.microsoft.com/office/drawing/2014/main" id="{AF2B5329-030A-4E5F-8123-CB061639DF00}"/>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mj-lt"/>
            </a:endParaRPr>
          </a:p>
        </p:txBody>
      </p:sp>
      <p:sp>
        <p:nvSpPr>
          <p:cNvPr id="27" name="Freeform: Shape 26">
            <a:extLst>
              <a:ext uri="{FF2B5EF4-FFF2-40B4-BE49-F238E27FC236}">
                <a16:creationId xmlns:a16="http://schemas.microsoft.com/office/drawing/2014/main" id="{467E8929-31E7-4F13-AC16-EDAD1C96D2DD}"/>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mj-lt"/>
            </a:endParaRPr>
          </a:p>
        </p:txBody>
      </p:sp>
      <p:sp>
        <p:nvSpPr>
          <p:cNvPr id="28" name="Freeform: Shape 27">
            <a:extLst>
              <a:ext uri="{FF2B5EF4-FFF2-40B4-BE49-F238E27FC236}">
                <a16:creationId xmlns:a16="http://schemas.microsoft.com/office/drawing/2014/main" id="{F5358050-D7EA-4D3C-9EFF-BAA2582DEB89}"/>
              </a:ext>
            </a:extLst>
          </p:cNvPr>
          <p:cNvSpPr/>
          <p:nvPr userDrawn="1"/>
        </p:nvSpPr>
        <p:spPr>
          <a:xfrm>
            <a:off x="9701184"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mj-lt"/>
            </a:endParaRPr>
          </a:p>
        </p:txBody>
      </p:sp>
      <p:sp>
        <p:nvSpPr>
          <p:cNvPr id="29" name="Freeform: Shape 28">
            <a:extLst>
              <a:ext uri="{FF2B5EF4-FFF2-40B4-BE49-F238E27FC236}">
                <a16:creationId xmlns:a16="http://schemas.microsoft.com/office/drawing/2014/main" id="{01CE8643-570C-4B43-8FEC-D1C4B1AB5DBD}"/>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mj-lt"/>
            </a:endParaRPr>
          </a:p>
        </p:txBody>
      </p:sp>
      <p:sp>
        <p:nvSpPr>
          <p:cNvPr id="30" name="Picture Placeholder 2">
            <a:extLst>
              <a:ext uri="{FF2B5EF4-FFF2-40B4-BE49-F238E27FC236}">
                <a16:creationId xmlns:a16="http://schemas.microsoft.com/office/drawing/2014/main" id="{8C5B0924-6377-4A0C-8B68-05ABF3571721}"/>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atin typeface="+mj-lt"/>
              </a:defRPr>
            </a:lvl1pPr>
          </a:lstStyle>
          <a:p>
            <a:r>
              <a:rPr lang="en-US" noProof="0"/>
              <a:t>Click icon to add picture</a:t>
            </a:r>
            <a:endParaRPr lang="en-US" noProof="0" dirty="0"/>
          </a:p>
        </p:txBody>
      </p:sp>
      <p:sp>
        <p:nvSpPr>
          <p:cNvPr id="31" name="Picture Placeholder 2">
            <a:extLst>
              <a:ext uri="{FF2B5EF4-FFF2-40B4-BE49-F238E27FC236}">
                <a16:creationId xmlns:a16="http://schemas.microsoft.com/office/drawing/2014/main" id="{452045CF-7BA5-4EDC-B432-754D17DB37E1}"/>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atin typeface="+mj-lt"/>
              </a:defRPr>
            </a:lvl1pPr>
          </a:lstStyle>
          <a:p>
            <a:r>
              <a:rPr lang="en-US" noProof="0"/>
              <a:t>Click icon to add picture</a:t>
            </a:r>
            <a:endParaRPr lang="en-US" noProof="0" dirty="0"/>
          </a:p>
        </p:txBody>
      </p:sp>
      <p:sp>
        <p:nvSpPr>
          <p:cNvPr id="32" name="Picture Placeholder 2">
            <a:extLst>
              <a:ext uri="{FF2B5EF4-FFF2-40B4-BE49-F238E27FC236}">
                <a16:creationId xmlns:a16="http://schemas.microsoft.com/office/drawing/2014/main" id="{DF45D105-667B-44FD-8CB6-2BADED23C048}"/>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atin typeface="+mj-lt"/>
              </a:defRPr>
            </a:lvl1pPr>
          </a:lstStyle>
          <a:p>
            <a:r>
              <a:rPr lang="en-US" noProof="0"/>
              <a:t>Click icon to add picture</a:t>
            </a:r>
            <a:endParaRPr lang="en-US" noProof="0" dirty="0"/>
          </a:p>
        </p:txBody>
      </p:sp>
      <p:sp>
        <p:nvSpPr>
          <p:cNvPr id="33" name="Picture Placeholder 2">
            <a:extLst>
              <a:ext uri="{FF2B5EF4-FFF2-40B4-BE49-F238E27FC236}">
                <a16:creationId xmlns:a16="http://schemas.microsoft.com/office/drawing/2014/main" id="{95DCDA8B-A657-4439-A938-28C28331AA0E}"/>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atin typeface="+mj-lt"/>
              </a:defRPr>
            </a:lvl1pPr>
          </a:lstStyle>
          <a:p>
            <a:r>
              <a:rPr lang="en-US" noProof="0"/>
              <a:t>Click icon to add picture</a:t>
            </a:r>
            <a:endParaRPr lang="en-US" noProof="0" dirty="0"/>
          </a:p>
        </p:txBody>
      </p:sp>
      <p:sp>
        <p:nvSpPr>
          <p:cNvPr id="34" name="Content Placeholder 2">
            <a:extLst>
              <a:ext uri="{FF2B5EF4-FFF2-40B4-BE49-F238E27FC236}">
                <a16:creationId xmlns:a16="http://schemas.microsoft.com/office/drawing/2014/main" id="{547D8062-C109-4B3B-8E32-B104AC2675A6}"/>
              </a:ext>
            </a:extLst>
          </p:cNvPr>
          <p:cNvSpPr>
            <a:spLocks noGrp="1"/>
          </p:cNvSpPr>
          <p:nvPr>
            <p:ph idx="1"/>
          </p:nvPr>
        </p:nvSpPr>
        <p:spPr>
          <a:xfrm>
            <a:off x="524454" y="4052306"/>
            <a:ext cx="2588705" cy="1749005"/>
          </a:xfrm>
        </p:spPr>
        <p:txBody>
          <a:bodyPr lIns="0" tIns="0" rIns="0" bIns="0">
            <a:noAutofit/>
          </a:bodyPr>
          <a:lstStyle>
            <a:lvl1pPr marL="0" indent="0" algn="ctr">
              <a:buNone/>
              <a:defRPr sz="1800">
                <a:solidFill>
                  <a:srgbClr val="44546A"/>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5" name="Content Placeholder 2">
            <a:extLst>
              <a:ext uri="{FF2B5EF4-FFF2-40B4-BE49-F238E27FC236}">
                <a16:creationId xmlns:a16="http://schemas.microsoft.com/office/drawing/2014/main" id="{475B6F62-7E6A-4B4D-98EE-9B67C22363AC}"/>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800" b="1" cap="all" baseline="0">
                <a:solidFill>
                  <a:srgbClr val="44546A"/>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6" name="Content Placeholder 2">
            <a:extLst>
              <a:ext uri="{FF2B5EF4-FFF2-40B4-BE49-F238E27FC236}">
                <a16:creationId xmlns:a16="http://schemas.microsoft.com/office/drawing/2014/main" id="{CC9A864F-3E6A-4817-B240-093AB93A759A}"/>
              </a:ext>
            </a:extLst>
          </p:cNvPr>
          <p:cNvSpPr>
            <a:spLocks noGrp="1"/>
          </p:cNvSpPr>
          <p:nvPr>
            <p:ph idx="18"/>
          </p:nvPr>
        </p:nvSpPr>
        <p:spPr>
          <a:xfrm>
            <a:off x="3377853" y="4052306"/>
            <a:ext cx="2588705" cy="1749005"/>
          </a:xfrm>
        </p:spPr>
        <p:txBody>
          <a:bodyPr lIns="0" tIns="0" rIns="0" bIns="0">
            <a:noAutofit/>
          </a:bodyPr>
          <a:lstStyle>
            <a:lvl1pPr marL="0" indent="0" algn="ctr">
              <a:buNone/>
              <a:defRPr sz="1800">
                <a:solidFill>
                  <a:srgbClr val="44546A"/>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7" name="Content Placeholder 2">
            <a:extLst>
              <a:ext uri="{FF2B5EF4-FFF2-40B4-BE49-F238E27FC236}">
                <a16:creationId xmlns:a16="http://schemas.microsoft.com/office/drawing/2014/main" id="{5EFC422E-E56E-4057-942F-5C395C43D408}"/>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800" b="1" cap="all" baseline="0">
                <a:solidFill>
                  <a:srgbClr val="44546A"/>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8" name="Content Placeholder 2">
            <a:extLst>
              <a:ext uri="{FF2B5EF4-FFF2-40B4-BE49-F238E27FC236}">
                <a16:creationId xmlns:a16="http://schemas.microsoft.com/office/drawing/2014/main" id="{3D37CD74-7981-4EF1-995D-8D0C46EFC0E8}"/>
              </a:ext>
            </a:extLst>
          </p:cNvPr>
          <p:cNvSpPr>
            <a:spLocks noGrp="1"/>
          </p:cNvSpPr>
          <p:nvPr>
            <p:ph idx="20"/>
          </p:nvPr>
        </p:nvSpPr>
        <p:spPr>
          <a:xfrm>
            <a:off x="6216589" y="4052306"/>
            <a:ext cx="2588705" cy="1749005"/>
          </a:xfrm>
        </p:spPr>
        <p:txBody>
          <a:bodyPr lIns="0" tIns="0" rIns="0" bIns="0">
            <a:noAutofit/>
          </a:bodyPr>
          <a:lstStyle>
            <a:lvl1pPr marL="0" indent="0" algn="ctr">
              <a:buNone/>
              <a:defRPr sz="1800">
                <a:solidFill>
                  <a:srgbClr val="44546A"/>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9" name="Content Placeholder 2">
            <a:extLst>
              <a:ext uri="{FF2B5EF4-FFF2-40B4-BE49-F238E27FC236}">
                <a16:creationId xmlns:a16="http://schemas.microsoft.com/office/drawing/2014/main" id="{2AD1177C-C3D0-4E52-AB3C-F3B8A0052B06}"/>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800" b="1" cap="all" baseline="0">
                <a:solidFill>
                  <a:srgbClr val="44546A"/>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40" name="Content Placeholder 2">
            <a:extLst>
              <a:ext uri="{FF2B5EF4-FFF2-40B4-BE49-F238E27FC236}">
                <a16:creationId xmlns:a16="http://schemas.microsoft.com/office/drawing/2014/main" id="{C66C2A18-9E3B-4354-8246-438E5CDF06F6}"/>
              </a:ext>
            </a:extLst>
          </p:cNvPr>
          <p:cNvSpPr>
            <a:spLocks noGrp="1"/>
          </p:cNvSpPr>
          <p:nvPr>
            <p:ph idx="22"/>
          </p:nvPr>
        </p:nvSpPr>
        <p:spPr>
          <a:xfrm>
            <a:off x="9068972" y="4052306"/>
            <a:ext cx="2588705" cy="1749005"/>
          </a:xfrm>
        </p:spPr>
        <p:txBody>
          <a:bodyPr lIns="0" tIns="0" rIns="0" bIns="0">
            <a:noAutofit/>
          </a:bodyPr>
          <a:lstStyle>
            <a:lvl1pPr marL="0" indent="0" algn="ctr">
              <a:buNone/>
              <a:defRPr sz="1800">
                <a:solidFill>
                  <a:srgbClr val="44546A"/>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41" name="Content Placeholder 2">
            <a:extLst>
              <a:ext uri="{FF2B5EF4-FFF2-40B4-BE49-F238E27FC236}">
                <a16:creationId xmlns:a16="http://schemas.microsoft.com/office/drawing/2014/main" id="{5973EA28-F835-478C-8023-C1992A61FAA4}"/>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800" b="1" cap="all" baseline="0">
                <a:solidFill>
                  <a:srgbClr val="44546A"/>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 name="Title 5">
            <a:extLst>
              <a:ext uri="{FF2B5EF4-FFF2-40B4-BE49-F238E27FC236}">
                <a16:creationId xmlns:a16="http://schemas.microsoft.com/office/drawing/2014/main" id="{CAC8056A-11D5-630B-F0CB-97CC97BC2194}"/>
              </a:ext>
            </a:extLst>
          </p:cNvPr>
          <p:cNvSpPr>
            <a:spLocks noGrp="1"/>
          </p:cNvSpPr>
          <p:nvPr>
            <p:ph type="title"/>
          </p:nvPr>
        </p:nvSpPr>
        <p:spPr>
          <a:xfrm>
            <a:off x="789432" y="333994"/>
            <a:ext cx="8911752" cy="580405"/>
          </a:xfrm>
        </p:spPr>
        <p:txBody>
          <a:bodyPr>
            <a:noAutofit/>
          </a:bodyPr>
          <a:lstStyle/>
          <a:p>
            <a:r>
              <a:rPr lang="en-US"/>
              <a:t>Click to edit Master title style</a:t>
            </a:r>
            <a:endParaRPr lang="en-US" dirty="0"/>
          </a:p>
        </p:txBody>
      </p:sp>
      <p:sp>
        <p:nvSpPr>
          <p:cNvPr id="3" name="Text Placeholder 7">
            <a:extLst>
              <a:ext uri="{FF2B5EF4-FFF2-40B4-BE49-F238E27FC236}">
                <a16:creationId xmlns:a16="http://schemas.microsoft.com/office/drawing/2014/main" id="{CD025F9E-6088-3064-700E-51C61D169273}"/>
              </a:ext>
            </a:extLst>
          </p:cNvPr>
          <p:cNvSpPr>
            <a:spLocks noGrp="1"/>
          </p:cNvSpPr>
          <p:nvPr>
            <p:ph type="body" sz="quarter" idx="24"/>
          </p:nvPr>
        </p:nvSpPr>
        <p:spPr>
          <a:xfrm>
            <a:off x="822960" y="969264"/>
            <a:ext cx="9961695" cy="580405"/>
          </a:xfrm>
        </p:spPr>
        <p:txBody>
          <a:bodyPr anchor="ctr">
            <a:noAutofit/>
          </a:bodyPr>
          <a:lstStyle>
            <a:lvl1pPr marL="0" indent="0">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4" name="Picture 3" descr="A red and black logo&#10;&#10;Description automatically generated">
            <a:hlinkClick r:id="rId2"/>
            <a:extLst>
              <a:ext uri="{FF2B5EF4-FFF2-40B4-BE49-F238E27FC236}">
                <a16:creationId xmlns:a16="http://schemas.microsoft.com/office/drawing/2014/main" id="{29B8515D-2776-B32A-9D5C-52EA4F23B1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8460" y="352174"/>
            <a:ext cx="1197864" cy="645004"/>
          </a:xfrm>
          <a:prstGeom prst="rect">
            <a:avLst/>
          </a:prstGeom>
        </p:spPr>
      </p:pic>
    </p:spTree>
    <p:extLst>
      <p:ext uri="{BB962C8B-B14F-4D97-AF65-F5344CB8AC3E}">
        <p14:creationId xmlns:p14="http://schemas.microsoft.com/office/powerpoint/2010/main" val="3017215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FFFFF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C345650-8D80-7EE6-E0CB-18C54CA8935B}"/>
              </a:ext>
            </a:extLst>
          </p:cNvPr>
          <p:cNvSpPr>
            <a:spLocks noGrp="1"/>
          </p:cNvSpPr>
          <p:nvPr>
            <p:ph type="title" hasCustomPrompt="1"/>
          </p:nvPr>
        </p:nvSpPr>
        <p:spPr>
          <a:xfrm>
            <a:off x="987930" y="3698949"/>
            <a:ext cx="4298446" cy="644451"/>
          </a:xfrm>
        </p:spPr>
        <p:txBody>
          <a:bodyPr anchor="ctr">
            <a:normAutofit/>
          </a:bodyPr>
          <a:lstStyle>
            <a:lvl1pPr>
              <a:defRPr sz="3600" b="1">
                <a:latin typeface="+mj-lt"/>
              </a:defRPr>
            </a:lvl1pPr>
          </a:lstStyle>
          <a:p>
            <a:r>
              <a:rPr lang="en-US" dirty="0"/>
              <a:t>Thank you!</a:t>
            </a:r>
          </a:p>
        </p:txBody>
      </p:sp>
      <p:sp>
        <p:nvSpPr>
          <p:cNvPr id="4" name="Text Placeholder 2">
            <a:extLst>
              <a:ext uri="{FF2B5EF4-FFF2-40B4-BE49-F238E27FC236}">
                <a16:creationId xmlns:a16="http://schemas.microsoft.com/office/drawing/2014/main" id="{CC86BBCB-870F-C1C1-A30E-9EB3F8C34419}"/>
              </a:ext>
            </a:extLst>
          </p:cNvPr>
          <p:cNvSpPr>
            <a:spLocks noGrp="1"/>
          </p:cNvSpPr>
          <p:nvPr>
            <p:ph type="body" idx="1" hasCustomPrompt="1"/>
          </p:nvPr>
        </p:nvSpPr>
        <p:spPr>
          <a:xfrm>
            <a:off x="987930" y="4455330"/>
            <a:ext cx="4298446" cy="600902"/>
          </a:xfrm>
        </p:spPr>
        <p:txBody>
          <a:bodyPr anchor="ctr"/>
          <a:lstStyle>
            <a:lvl1pPr marL="0" indent="0">
              <a:buNone/>
              <a:defRPr sz="2400">
                <a:solidFill>
                  <a:srgbClr val="44546A"/>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Presenter Name</a:t>
            </a:r>
          </a:p>
        </p:txBody>
      </p:sp>
      <p:cxnSp>
        <p:nvCxnSpPr>
          <p:cNvPr id="5" name="Straight Connector 4">
            <a:extLst>
              <a:ext uri="{FF2B5EF4-FFF2-40B4-BE49-F238E27FC236}">
                <a16:creationId xmlns:a16="http://schemas.microsoft.com/office/drawing/2014/main" id="{3B9875FD-0D5F-74ED-E547-9A4A54B49009}"/>
              </a:ext>
            </a:extLst>
          </p:cNvPr>
          <p:cNvCxnSpPr>
            <a:cxnSpLocks/>
          </p:cNvCxnSpPr>
          <p:nvPr userDrawn="1"/>
        </p:nvCxnSpPr>
        <p:spPr>
          <a:xfrm>
            <a:off x="1098140" y="4395153"/>
            <a:ext cx="4200678" cy="0"/>
          </a:xfrm>
          <a:prstGeom prst="line">
            <a:avLst/>
          </a:prstGeom>
          <a:ln w="12700">
            <a:solidFill>
              <a:srgbClr val="B11C11"/>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164D341B-DFD7-F179-FA52-100BFB044454}"/>
              </a:ext>
            </a:extLst>
          </p:cNvPr>
          <p:cNvSpPr>
            <a:spLocks noGrp="1"/>
          </p:cNvSpPr>
          <p:nvPr>
            <p:ph type="body" idx="10" hasCustomPrompt="1"/>
          </p:nvPr>
        </p:nvSpPr>
        <p:spPr>
          <a:xfrm>
            <a:off x="987930" y="5116408"/>
            <a:ext cx="4298446" cy="600902"/>
          </a:xfrm>
        </p:spPr>
        <p:txBody>
          <a:bodyPr anchor="ctr"/>
          <a:lstStyle>
            <a:lvl1pPr marL="0" indent="0">
              <a:buNone/>
              <a:defRPr sz="2400">
                <a:solidFill>
                  <a:srgbClr val="44546A"/>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Email | Phone Number</a:t>
            </a:r>
          </a:p>
        </p:txBody>
      </p:sp>
      <p:pic>
        <p:nvPicPr>
          <p:cNvPr id="8" name="Picture 7" descr="A red and black logo&#10;&#10;Description automatically generated">
            <a:hlinkClick r:id="rId2"/>
            <a:extLst>
              <a:ext uri="{FF2B5EF4-FFF2-40B4-BE49-F238E27FC236}">
                <a16:creationId xmlns:a16="http://schemas.microsoft.com/office/drawing/2014/main" id="{A6F373D4-E85F-14E3-A583-FEF7EF5859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8460" y="352174"/>
            <a:ext cx="1197864" cy="645004"/>
          </a:xfrm>
          <a:prstGeom prst="rect">
            <a:avLst/>
          </a:prstGeom>
        </p:spPr>
      </p:pic>
    </p:spTree>
    <p:extLst>
      <p:ext uri="{BB962C8B-B14F-4D97-AF65-F5344CB8AC3E}">
        <p14:creationId xmlns:p14="http://schemas.microsoft.com/office/powerpoint/2010/main" val="12016584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75528-DA97-4121-BC68-814389FBEE2A}"/>
              </a:ext>
            </a:extLst>
          </p:cNvPr>
          <p:cNvSpPr>
            <a:spLocks noGrp="1"/>
          </p:cNvSpPr>
          <p:nvPr>
            <p:ph type="title"/>
          </p:nvPr>
        </p:nvSpPr>
        <p:spPr/>
        <p:txBody>
          <a:bodyPr/>
          <a:lstStyle>
            <a:lvl1pPr>
              <a:defRPr>
                <a:latin typeface="+mj-lt"/>
              </a:defRPr>
            </a:lvl1pPr>
          </a:lstStyle>
          <a:p>
            <a:r>
              <a:rPr lang="en-US"/>
              <a:t>Click to edit Master title style</a:t>
            </a:r>
          </a:p>
        </p:txBody>
      </p:sp>
      <p:sp>
        <p:nvSpPr>
          <p:cNvPr id="3" name="Vertical Text Placeholder 2">
            <a:extLst>
              <a:ext uri="{FF2B5EF4-FFF2-40B4-BE49-F238E27FC236}">
                <a16:creationId xmlns:a16="http://schemas.microsoft.com/office/drawing/2014/main" id="{A90BAC0A-CD95-4EA1-B3A8-18022F8DE92D}"/>
              </a:ext>
            </a:extLst>
          </p:cNvPr>
          <p:cNvSpPr>
            <a:spLocks noGrp="1"/>
          </p:cNvSpPr>
          <p:nvPr>
            <p:ph type="body" orient="vert" idx="1"/>
          </p:nvPr>
        </p:nvSpPr>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84829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67F6AA-0145-48A3-9195-3D92BDD455B8}"/>
              </a:ext>
            </a:extLst>
          </p:cNvPr>
          <p:cNvSpPr>
            <a:spLocks noGrp="1"/>
          </p:cNvSpPr>
          <p:nvPr>
            <p:ph type="title" orient="vert"/>
          </p:nvPr>
        </p:nvSpPr>
        <p:spPr>
          <a:xfrm>
            <a:off x="8724900" y="365125"/>
            <a:ext cx="2628900" cy="5811838"/>
          </a:xfrm>
        </p:spPr>
        <p:txBody>
          <a:bodyPr vert="eaVert"/>
          <a:lstStyle>
            <a:lvl1pPr>
              <a:defRPr>
                <a:latin typeface="+mj-lt"/>
              </a:defRPr>
            </a:lvl1pPr>
          </a:lstStyle>
          <a:p>
            <a:r>
              <a:rPr lang="en-US"/>
              <a:t>Click to edit Master title style</a:t>
            </a:r>
          </a:p>
        </p:txBody>
      </p:sp>
      <p:sp>
        <p:nvSpPr>
          <p:cNvPr id="3" name="Vertical Text Placeholder 2">
            <a:extLst>
              <a:ext uri="{FF2B5EF4-FFF2-40B4-BE49-F238E27FC236}">
                <a16:creationId xmlns:a16="http://schemas.microsoft.com/office/drawing/2014/main" id="{3DE7C439-1D35-4602-9438-B694F4DC9900}"/>
              </a:ext>
            </a:extLst>
          </p:cNvPr>
          <p:cNvSpPr>
            <a:spLocks noGrp="1"/>
          </p:cNvSpPr>
          <p:nvPr>
            <p:ph type="body" orient="vert" idx="1"/>
          </p:nvPr>
        </p:nvSpPr>
        <p:spPr>
          <a:xfrm>
            <a:off x="838200" y="365125"/>
            <a:ext cx="7734300" cy="5811838"/>
          </a:xfr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46039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9B164A-1481-48DC-A946-1501A31046AE}"/>
              </a:ext>
            </a:extLst>
          </p:cNvPr>
          <p:cNvSpPr>
            <a:spLocks noGrp="1"/>
          </p:cNvSpPr>
          <p:nvPr>
            <p:ph type="title" hasCustomPrompt="1"/>
          </p:nvPr>
        </p:nvSpPr>
        <p:spPr>
          <a:xfrm>
            <a:off x="822960" y="969264"/>
            <a:ext cx="9953898" cy="591728"/>
          </a:xfrm>
          <a:prstGeom prst="rect">
            <a:avLst/>
          </a:prstGeom>
        </p:spPr>
        <p:txBody>
          <a:bodyPr/>
          <a:lstStyle>
            <a:lvl1pPr>
              <a:defRPr sz="2000" b="0" i="1">
                <a:solidFill>
                  <a:srgbClr val="44546A"/>
                </a:solidFill>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9" name="Google Shape;41;p5">
            <a:extLst>
              <a:ext uri="{FF2B5EF4-FFF2-40B4-BE49-F238E27FC236}">
                <a16:creationId xmlns:a16="http://schemas.microsoft.com/office/drawing/2014/main" id="{21E2D5F0-5EAB-422A-9DC5-FAAE849D60D4}"/>
              </a:ext>
            </a:extLst>
          </p:cNvPr>
          <p:cNvSpPr txBox="1">
            <a:spLocks noGrp="1"/>
          </p:cNvSpPr>
          <p:nvPr>
            <p:ph type="body" idx="11" hasCustomPrompt="1"/>
          </p:nvPr>
        </p:nvSpPr>
        <p:spPr>
          <a:xfrm>
            <a:off x="740664" y="201168"/>
            <a:ext cx="8962202" cy="697515"/>
          </a:xfrm>
          <a:prstGeom prst="rect">
            <a:avLst/>
          </a:prstGeom>
        </p:spPr>
        <p:txBody>
          <a:bodyPr spcFirstLastPara="1" wrap="square" lIns="91425" tIns="91425" rIns="91425" bIns="91425" anchor="t" anchorCtr="0">
            <a:noAutofit/>
          </a:bodyPr>
          <a:lstStyle>
            <a:lvl1pPr marL="51953" lvl="0" indent="0">
              <a:lnSpc>
                <a:spcPct val="125000"/>
              </a:lnSpc>
              <a:spcBef>
                <a:spcPts val="409"/>
              </a:spcBef>
              <a:spcAft>
                <a:spcPts val="0"/>
              </a:spcAft>
              <a:buClr>
                <a:schemeClr val="accent1"/>
              </a:buClr>
              <a:buSzPct val="100000"/>
              <a:buFont typeface="Arial" panose="020B0604020202020204" pitchFamily="34" charset="0"/>
              <a:buNone/>
              <a:defRPr sz="3200" b="1" i="0">
                <a:solidFill>
                  <a:srgbClr val="44546A"/>
                </a:solidFill>
                <a:latin typeface="Segoe UI" panose="020B0502040204020203" pitchFamily="34" charset="0"/>
                <a:cs typeface="Segoe UI" panose="020B0502040204020203" pitchFamily="34" charset="0"/>
              </a:defRPr>
            </a:lvl1pPr>
            <a:lvl2pPr marL="623438" lvl="1" indent="-259766">
              <a:spcBef>
                <a:spcPts val="0"/>
              </a:spcBef>
              <a:spcAft>
                <a:spcPts val="0"/>
              </a:spcAft>
              <a:buSzPts val="2400"/>
              <a:buChar char="⊶"/>
              <a:defRPr/>
            </a:lvl2pPr>
            <a:lvl3pPr marL="935157" lvl="2" indent="-259766">
              <a:spcBef>
                <a:spcPts val="0"/>
              </a:spcBef>
              <a:spcAft>
                <a:spcPts val="0"/>
              </a:spcAft>
              <a:buSzPts val="2400"/>
              <a:buChar char="⊸"/>
              <a:defRPr/>
            </a:lvl3pPr>
            <a:lvl4pPr marL="1246876" lvl="3" indent="-259766">
              <a:spcBef>
                <a:spcPts val="0"/>
              </a:spcBef>
              <a:spcAft>
                <a:spcPts val="0"/>
              </a:spcAft>
              <a:buSzPts val="2400"/>
              <a:buChar char="●"/>
              <a:defRPr/>
            </a:lvl4pPr>
            <a:lvl5pPr marL="1558595" lvl="4" indent="-259766">
              <a:spcBef>
                <a:spcPts val="0"/>
              </a:spcBef>
              <a:spcAft>
                <a:spcPts val="0"/>
              </a:spcAft>
              <a:buSzPts val="2400"/>
              <a:buChar char="○"/>
              <a:defRPr/>
            </a:lvl5pPr>
            <a:lvl6pPr marL="1870314" lvl="5" indent="-259766">
              <a:spcBef>
                <a:spcPts val="0"/>
              </a:spcBef>
              <a:spcAft>
                <a:spcPts val="0"/>
              </a:spcAft>
              <a:buSzPts val="2400"/>
              <a:buChar char="■"/>
              <a:defRPr/>
            </a:lvl6pPr>
            <a:lvl7pPr marL="2182033" lvl="6" indent="-259766">
              <a:spcBef>
                <a:spcPts val="0"/>
              </a:spcBef>
              <a:spcAft>
                <a:spcPts val="0"/>
              </a:spcAft>
              <a:buSzPts val="2400"/>
              <a:buChar char="●"/>
              <a:defRPr/>
            </a:lvl7pPr>
            <a:lvl8pPr marL="2493752" lvl="7" indent="-259766">
              <a:spcBef>
                <a:spcPts val="0"/>
              </a:spcBef>
              <a:spcAft>
                <a:spcPts val="0"/>
              </a:spcAft>
              <a:buSzPts val="2400"/>
              <a:buChar char="○"/>
              <a:defRPr/>
            </a:lvl8pPr>
            <a:lvl9pPr marL="2805471" lvl="8" indent="-259766">
              <a:spcBef>
                <a:spcPts val="0"/>
              </a:spcBef>
              <a:spcAft>
                <a:spcPts val="0"/>
              </a:spcAft>
              <a:buSzPts val="2400"/>
              <a:buChar char="■"/>
              <a:defRPr/>
            </a:lvl9pPr>
          </a:lstStyle>
          <a:p>
            <a:pPr lvl="0"/>
            <a:r>
              <a:rPr lang="en-US" dirty="0"/>
              <a:t>Click to Edit Master Text Styles</a:t>
            </a:r>
          </a:p>
        </p:txBody>
      </p:sp>
      <p:cxnSp>
        <p:nvCxnSpPr>
          <p:cNvPr id="10" name="Straight Connector 9">
            <a:extLst>
              <a:ext uri="{FF2B5EF4-FFF2-40B4-BE49-F238E27FC236}">
                <a16:creationId xmlns:a16="http://schemas.microsoft.com/office/drawing/2014/main" id="{D2F258E6-C9D0-46C3-89B9-069B9724D52A}"/>
              </a:ext>
            </a:extLst>
          </p:cNvPr>
          <p:cNvCxnSpPr/>
          <p:nvPr userDrawn="1"/>
        </p:nvCxnSpPr>
        <p:spPr>
          <a:xfrm>
            <a:off x="886968" y="941832"/>
            <a:ext cx="8814216" cy="0"/>
          </a:xfrm>
          <a:prstGeom prst="line">
            <a:avLst/>
          </a:prstGeom>
          <a:ln w="12700">
            <a:solidFill>
              <a:srgbClr val="B11C11"/>
            </a:solidFill>
          </a:ln>
        </p:spPr>
        <p:style>
          <a:lnRef idx="1">
            <a:schemeClr val="accent1"/>
          </a:lnRef>
          <a:fillRef idx="0">
            <a:schemeClr val="accent1"/>
          </a:fillRef>
          <a:effectRef idx="0">
            <a:schemeClr val="accent1"/>
          </a:effectRef>
          <a:fontRef idx="minor">
            <a:schemeClr val="tx1"/>
          </a:fontRef>
        </p:style>
      </p:cxnSp>
      <p:pic>
        <p:nvPicPr>
          <p:cNvPr id="11" name="Picture 2" descr="Image result for hvs logo">
            <a:hlinkClick r:id="rId2"/>
            <a:extLst>
              <a:ext uri="{FF2B5EF4-FFF2-40B4-BE49-F238E27FC236}">
                <a16:creationId xmlns:a16="http://schemas.microsoft.com/office/drawing/2014/main" id="{CBECE74D-E989-494D-A73D-52511B109053}"/>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158460" y="352174"/>
            <a:ext cx="1197864" cy="644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126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151B9-3254-44F3-9CFE-3157FD405973}"/>
              </a:ext>
            </a:extLst>
          </p:cNvPr>
          <p:cNvSpPr>
            <a:spLocks noGrp="1"/>
          </p:cNvSpPr>
          <p:nvPr>
            <p:ph type="title"/>
          </p:nvPr>
        </p:nvSpPr>
        <p:spPr>
          <a:xfrm>
            <a:off x="1144948" y="3509278"/>
            <a:ext cx="6364217" cy="931629"/>
          </a:xfrm>
        </p:spPr>
        <p:txBody>
          <a:bodyPr anchor="b">
            <a:normAutofit/>
          </a:bodyPr>
          <a:lstStyle>
            <a:lvl1pPr>
              <a:defRPr sz="3600" b="1">
                <a:latin typeface="+mj-lt"/>
              </a:defRPr>
            </a:lvl1pPr>
          </a:lstStyle>
          <a:p>
            <a:r>
              <a:rPr lang="en-US" dirty="0"/>
              <a:t>Click to edit Master title style</a:t>
            </a:r>
          </a:p>
        </p:txBody>
      </p:sp>
      <p:sp>
        <p:nvSpPr>
          <p:cNvPr id="3" name="Text Placeholder 2">
            <a:extLst>
              <a:ext uri="{FF2B5EF4-FFF2-40B4-BE49-F238E27FC236}">
                <a16:creationId xmlns:a16="http://schemas.microsoft.com/office/drawing/2014/main" id="{824B41F4-8A47-4563-8A16-D99BD36BF4F4}"/>
              </a:ext>
            </a:extLst>
          </p:cNvPr>
          <p:cNvSpPr>
            <a:spLocks noGrp="1"/>
          </p:cNvSpPr>
          <p:nvPr>
            <p:ph type="body" idx="1"/>
          </p:nvPr>
        </p:nvSpPr>
        <p:spPr>
          <a:xfrm>
            <a:off x="1144948" y="4543312"/>
            <a:ext cx="6364217" cy="600902"/>
          </a:xfrm>
        </p:spPr>
        <p:txBody>
          <a:bodyPr/>
          <a:lstStyle>
            <a:lvl1pPr marL="0" indent="0">
              <a:buNone/>
              <a:defRPr sz="2400">
                <a:solidFill>
                  <a:srgbClr val="44546A"/>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7" name="Picture 2" descr="Image result for hvs logo">
            <a:hlinkClick r:id="rId2"/>
            <a:extLst>
              <a:ext uri="{FF2B5EF4-FFF2-40B4-BE49-F238E27FC236}">
                <a16:creationId xmlns:a16="http://schemas.microsoft.com/office/drawing/2014/main" id="{E4D1C32C-93CF-4483-A8FF-7B340EBC2E6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58460" y="352174"/>
            <a:ext cx="1197864" cy="64445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E7D69DEA-B5FA-40E2-8C0D-F2D2D9519E98}"/>
              </a:ext>
            </a:extLst>
          </p:cNvPr>
          <p:cNvCxnSpPr>
            <a:cxnSpLocks/>
          </p:cNvCxnSpPr>
          <p:nvPr userDrawn="1"/>
        </p:nvCxnSpPr>
        <p:spPr>
          <a:xfrm>
            <a:off x="1255159" y="4488042"/>
            <a:ext cx="6219464" cy="0"/>
          </a:xfrm>
          <a:prstGeom prst="line">
            <a:avLst/>
          </a:prstGeom>
          <a:ln w="12700">
            <a:solidFill>
              <a:srgbClr val="B11C11"/>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3207272D-D1C9-E724-1B4A-7A257FD186D5}"/>
              </a:ext>
            </a:extLst>
          </p:cNvPr>
          <p:cNvSpPr>
            <a:spLocks noGrp="1" noChangeAspect="1"/>
          </p:cNvSpPr>
          <p:nvPr>
            <p:ph type="pic" sz="quarter" idx="10"/>
          </p:nvPr>
        </p:nvSpPr>
        <p:spPr>
          <a:xfrm>
            <a:off x="3482644" y="1994160"/>
            <a:ext cx="1764493" cy="1764493"/>
          </a:xfrm>
          <a:prstGeom prst="ellipse">
            <a:avLst/>
          </a:prstGeom>
        </p:spPr>
        <p:txBody>
          <a:bodyPr/>
          <a:lstStyle>
            <a:lvl1pPr marL="0" indent="0">
              <a:buNone/>
              <a:defRPr>
                <a:latin typeface="+mj-lt"/>
              </a:defRPr>
            </a:lvl1pPr>
          </a:lstStyle>
          <a:p>
            <a:endParaRPr lang="en-US" dirty="0"/>
          </a:p>
        </p:txBody>
      </p:sp>
    </p:spTree>
    <p:extLst>
      <p:ext uri="{BB962C8B-B14F-4D97-AF65-F5344CB8AC3E}">
        <p14:creationId xmlns:p14="http://schemas.microsoft.com/office/powerpoint/2010/main" val="29731001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151B9-3254-44F3-9CFE-3157FD405973}"/>
              </a:ext>
            </a:extLst>
          </p:cNvPr>
          <p:cNvSpPr>
            <a:spLocks noGrp="1"/>
          </p:cNvSpPr>
          <p:nvPr>
            <p:ph type="title"/>
          </p:nvPr>
        </p:nvSpPr>
        <p:spPr>
          <a:xfrm>
            <a:off x="831850" y="1662603"/>
            <a:ext cx="10515600" cy="2852737"/>
          </a:xfrm>
        </p:spPr>
        <p:txBody>
          <a:bodyPr anchor="b">
            <a:normAutofit/>
          </a:bodyPr>
          <a:lstStyle>
            <a:lvl1pPr>
              <a:defRPr sz="3600" b="1"/>
            </a:lvl1pPr>
          </a:lstStyle>
          <a:p>
            <a:r>
              <a:rPr lang="en-US" dirty="0"/>
              <a:t>Click to edit Master title style</a:t>
            </a:r>
          </a:p>
        </p:txBody>
      </p:sp>
      <p:sp>
        <p:nvSpPr>
          <p:cNvPr id="3" name="Text Placeholder 2">
            <a:extLst>
              <a:ext uri="{FF2B5EF4-FFF2-40B4-BE49-F238E27FC236}">
                <a16:creationId xmlns:a16="http://schemas.microsoft.com/office/drawing/2014/main" id="{824B41F4-8A47-4563-8A16-D99BD36BF4F4}"/>
              </a:ext>
            </a:extLst>
          </p:cNvPr>
          <p:cNvSpPr>
            <a:spLocks noGrp="1"/>
          </p:cNvSpPr>
          <p:nvPr>
            <p:ph type="body" idx="1"/>
          </p:nvPr>
        </p:nvSpPr>
        <p:spPr>
          <a:xfrm>
            <a:off x="831850" y="461774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7" name="Picture 2" descr="Image result for hvs logo">
            <a:hlinkClick r:id="rId2"/>
            <a:extLst>
              <a:ext uri="{FF2B5EF4-FFF2-40B4-BE49-F238E27FC236}">
                <a16:creationId xmlns:a16="http://schemas.microsoft.com/office/drawing/2014/main" id="{E4D1C32C-93CF-4483-A8FF-7B340EBC2E63}"/>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158460" y="352174"/>
            <a:ext cx="1197864" cy="64445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E7D69DEA-B5FA-40E2-8C0D-F2D2D9519E98}"/>
              </a:ext>
            </a:extLst>
          </p:cNvPr>
          <p:cNvCxnSpPr/>
          <p:nvPr userDrawn="1"/>
        </p:nvCxnSpPr>
        <p:spPr>
          <a:xfrm>
            <a:off x="831850" y="4562475"/>
            <a:ext cx="10149840" cy="0"/>
          </a:xfrm>
          <a:prstGeom prst="line">
            <a:avLst/>
          </a:prstGeom>
          <a:ln w="12700">
            <a:solidFill>
              <a:srgbClr val="B11C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417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_2">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B2A838C4-D2B8-41FC-83CA-21A1D15B7BE1}"/>
              </a:ext>
            </a:extLst>
          </p:cNvPr>
          <p:cNvCxnSpPr/>
          <p:nvPr userDrawn="1"/>
        </p:nvCxnSpPr>
        <p:spPr>
          <a:xfrm>
            <a:off x="886968" y="941832"/>
            <a:ext cx="8814216" cy="0"/>
          </a:xfrm>
          <a:prstGeom prst="line">
            <a:avLst/>
          </a:prstGeom>
          <a:ln w="12700">
            <a:solidFill>
              <a:srgbClr val="B11C11"/>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8E1054CA-7F0F-2014-CDE6-E9237E3CA49B}"/>
              </a:ext>
            </a:extLst>
          </p:cNvPr>
          <p:cNvSpPr>
            <a:spLocks noGrp="1"/>
          </p:cNvSpPr>
          <p:nvPr>
            <p:ph type="title" hasCustomPrompt="1"/>
          </p:nvPr>
        </p:nvSpPr>
        <p:spPr>
          <a:xfrm>
            <a:off x="789432" y="333994"/>
            <a:ext cx="8911752" cy="580405"/>
          </a:xfrm>
        </p:spPr>
        <p:txBody>
          <a:bodyPr/>
          <a:lstStyle>
            <a:lvl1pPr>
              <a:defRPr/>
            </a:lvl1pPr>
          </a:lstStyle>
          <a:p>
            <a:r>
              <a:rPr lang="en-US" dirty="0"/>
              <a:t>Points of Discussion</a:t>
            </a:r>
          </a:p>
        </p:txBody>
      </p:sp>
      <p:sp>
        <p:nvSpPr>
          <p:cNvPr id="8" name="Text Placeholder 7">
            <a:extLst>
              <a:ext uri="{FF2B5EF4-FFF2-40B4-BE49-F238E27FC236}">
                <a16:creationId xmlns:a16="http://schemas.microsoft.com/office/drawing/2014/main" id="{AE2FBF5B-8E23-E358-09C3-682EAA3694FB}"/>
              </a:ext>
            </a:extLst>
          </p:cNvPr>
          <p:cNvSpPr>
            <a:spLocks noGrp="1"/>
          </p:cNvSpPr>
          <p:nvPr>
            <p:ph type="body" sz="quarter" idx="14"/>
          </p:nvPr>
        </p:nvSpPr>
        <p:spPr>
          <a:xfrm>
            <a:off x="822960" y="969264"/>
            <a:ext cx="9961695" cy="580405"/>
          </a:xfrm>
        </p:spPr>
        <p:txBody>
          <a:bodyPr anchor="ctr">
            <a:normAutofit/>
          </a:bodyPr>
          <a:lstStyle>
            <a:lvl1pPr marL="0" indent="0">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Text Placeholder 6">
            <a:extLst>
              <a:ext uri="{FF2B5EF4-FFF2-40B4-BE49-F238E27FC236}">
                <a16:creationId xmlns:a16="http://schemas.microsoft.com/office/drawing/2014/main" id="{71F0D38A-C973-2419-8B8D-EE61F5F36936}"/>
              </a:ext>
            </a:extLst>
          </p:cNvPr>
          <p:cNvSpPr>
            <a:spLocks noGrp="1"/>
          </p:cNvSpPr>
          <p:nvPr>
            <p:ph type="body" sz="quarter" idx="22"/>
          </p:nvPr>
        </p:nvSpPr>
        <p:spPr>
          <a:xfrm>
            <a:off x="1533471" y="2667798"/>
            <a:ext cx="3803650" cy="449263"/>
          </a:xfrm>
        </p:spPr>
        <p:txBody>
          <a:bodyPr anchor="ctr">
            <a:noAutofit/>
          </a:bodyPr>
          <a:lstStyle>
            <a:lvl1pPr marL="0" indent="0">
              <a:buNone/>
              <a:defRPr sz="2000"/>
            </a:lvl1pPr>
          </a:lstStyle>
          <a:p>
            <a:pPr lvl="0"/>
            <a:r>
              <a:rPr lang="en-US"/>
              <a:t>Click to edit Master text styles</a:t>
            </a:r>
          </a:p>
        </p:txBody>
      </p:sp>
      <p:sp>
        <p:nvSpPr>
          <p:cNvPr id="10" name="Text Placeholder 6">
            <a:extLst>
              <a:ext uri="{FF2B5EF4-FFF2-40B4-BE49-F238E27FC236}">
                <a16:creationId xmlns:a16="http://schemas.microsoft.com/office/drawing/2014/main" id="{5B930768-3946-13AD-16EB-E292098E4C73}"/>
              </a:ext>
            </a:extLst>
          </p:cNvPr>
          <p:cNvSpPr>
            <a:spLocks noGrp="1"/>
          </p:cNvSpPr>
          <p:nvPr>
            <p:ph type="body" sz="quarter" idx="23"/>
          </p:nvPr>
        </p:nvSpPr>
        <p:spPr>
          <a:xfrm>
            <a:off x="1527383" y="3508203"/>
            <a:ext cx="3803650" cy="449263"/>
          </a:xfrm>
        </p:spPr>
        <p:txBody>
          <a:bodyPr anchor="ctr">
            <a:noAutofit/>
          </a:bodyPr>
          <a:lstStyle>
            <a:lvl1pPr marL="0" indent="0">
              <a:buNone/>
              <a:defRPr sz="2000"/>
            </a:lvl1pPr>
          </a:lstStyle>
          <a:p>
            <a:pPr lvl="0"/>
            <a:r>
              <a:rPr lang="en-US"/>
              <a:t>Click to edit Master text styles</a:t>
            </a:r>
          </a:p>
        </p:txBody>
      </p:sp>
      <p:sp>
        <p:nvSpPr>
          <p:cNvPr id="11" name="Text Placeholder 6">
            <a:extLst>
              <a:ext uri="{FF2B5EF4-FFF2-40B4-BE49-F238E27FC236}">
                <a16:creationId xmlns:a16="http://schemas.microsoft.com/office/drawing/2014/main" id="{752DE0A3-58C2-6CD5-BEE9-C3CCDB49DD75}"/>
              </a:ext>
            </a:extLst>
          </p:cNvPr>
          <p:cNvSpPr>
            <a:spLocks noGrp="1"/>
          </p:cNvSpPr>
          <p:nvPr>
            <p:ph type="body" sz="quarter" idx="24"/>
          </p:nvPr>
        </p:nvSpPr>
        <p:spPr>
          <a:xfrm>
            <a:off x="1527383" y="4315633"/>
            <a:ext cx="3803650" cy="449263"/>
          </a:xfrm>
        </p:spPr>
        <p:txBody>
          <a:bodyPr anchor="ctr">
            <a:noAutofit/>
          </a:bodyPr>
          <a:lstStyle>
            <a:lvl1pPr marL="0" indent="0">
              <a:buNone/>
              <a:defRPr sz="2000"/>
            </a:lvl1pPr>
          </a:lstStyle>
          <a:p>
            <a:pPr lvl="0"/>
            <a:r>
              <a:rPr lang="en-US"/>
              <a:t>Click to edit Master text styles</a:t>
            </a:r>
          </a:p>
        </p:txBody>
      </p:sp>
      <p:sp>
        <p:nvSpPr>
          <p:cNvPr id="12" name="Text Placeholder 6">
            <a:extLst>
              <a:ext uri="{FF2B5EF4-FFF2-40B4-BE49-F238E27FC236}">
                <a16:creationId xmlns:a16="http://schemas.microsoft.com/office/drawing/2014/main" id="{F4D3540A-73DC-793F-44B9-B8CE769351BB}"/>
              </a:ext>
            </a:extLst>
          </p:cNvPr>
          <p:cNvSpPr>
            <a:spLocks noGrp="1"/>
          </p:cNvSpPr>
          <p:nvPr>
            <p:ph type="body" sz="quarter" idx="25"/>
          </p:nvPr>
        </p:nvSpPr>
        <p:spPr>
          <a:xfrm>
            <a:off x="6986016" y="2667798"/>
            <a:ext cx="3803650" cy="449263"/>
          </a:xfrm>
        </p:spPr>
        <p:txBody>
          <a:bodyPr anchor="ctr">
            <a:noAutofit/>
          </a:bodyPr>
          <a:lstStyle>
            <a:lvl1pPr marL="0" indent="0">
              <a:buNone/>
              <a:defRPr sz="2000"/>
            </a:lvl1pPr>
          </a:lstStyle>
          <a:p>
            <a:pPr lvl="0"/>
            <a:r>
              <a:rPr lang="en-US"/>
              <a:t>Click to edit Master text styles</a:t>
            </a:r>
          </a:p>
        </p:txBody>
      </p:sp>
      <p:sp>
        <p:nvSpPr>
          <p:cNvPr id="15" name="Text Placeholder 6">
            <a:extLst>
              <a:ext uri="{FF2B5EF4-FFF2-40B4-BE49-F238E27FC236}">
                <a16:creationId xmlns:a16="http://schemas.microsoft.com/office/drawing/2014/main" id="{EB046F3C-DE41-BB10-47A8-77E16218E564}"/>
              </a:ext>
            </a:extLst>
          </p:cNvPr>
          <p:cNvSpPr>
            <a:spLocks noGrp="1"/>
          </p:cNvSpPr>
          <p:nvPr>
            <p:ph type="body" sz="quarter" idx="26"/>
          </p:nvPr>
        </p:nvSpPr>
        <p:spPr>
          <a:xfrm>
            <a:off x="6986016" y="3516308"/>
            <a:ext cx="3803650" cy="449263"/>
          </a:xfrm>
        </p:spPr>
        <p:txBody>
          <a:bodyPr anchor="ctr">
            <a:noAutofit/>
          </a:bodyPr>
          <a:lstStyle>
            <a:lvl1pPr marL="0" indent="0">
              <a:buNone/>
              <a:defRPr sz="2000"/>
            </a:lvl1pPr>
          </a:lstStyle>
          <a:p>
            <a:pPr lvl="0"/>
            <a:r>
              <a:rPr lang="en-US"/>
              <a:t>Click to edit Master text styles</a:t>
            </a:r>
          </a:p>
        </p:txBody>
      </p:sp>
      <p:sp>
        <p:nvSpPr>
          <p:cNvPr id="16" name="Text Placeholder 6">
            <a:extLst>
              <a:ext uri="{FF2B5EF4-FFF2-40B4-BE49-F238E27FC236}">
                <a16:creationId xmlns:a16="http://schemas.microsoft.com/office/drawing/2014/main" id="{EF1CA65A-F0C3-814B-BB12-3D1C7427F6A8}"/>
              </a:ext>
            </a:extLst>
          </p:cNvPr>
          <p:cNvSpPr>
            <a:spLocks noGrp="1"/>
          </p:cNvSpPr>
          <p:nvPr>
            <p:ph type="body" sz="quarter" idx="27"/>
          </p:nvPr>
        </p:nvSpPr>
        <p:spPr>
          <a:xfrm>
            <a:off x="6986016" y="4323738"/>
            <a:ext cx="3803650" cy="449263"/>
          </a:xfrm>
        </p:spPr>
        <p:txBody>
          <a:bodyPr anchor="ctr">
            <a:noAutofit/>
          </a:bodyPr>
          <a:lstStyle>
            <a:lvl1pPr marL="0" indent="0">
              <a:buNone/>
              <a:defRPr sz="2000"/>
            </a:lvl1pPr>
          </a:lstStyle>
          <a:p>
            <a:pPr lvl="0"/>
            <a:r>
              <a:rPr lang="en-US"/>
              <a:t>Click to edit Master text styles</a:t>
            </a:r>
          </a:p>
        </p:txBody>
      </p:sp>
      <p:pic>
        <p:nvPicPr>
          <p:cNvPr id="2" name="Picture 1" descr="A red and black logo&#10;&#10;Description automatically generated">
            <a:hlinkClick r:id="rId2"/>
            <a:extLst>
              <a:ext uri="{FF2B5EF4-FFF2-40B4-BE49-F238E27FC236}">
                <a16:creationId xmlns:a16="http://schemas.microsoft.com/office/drawing/2014/main" id="{88499021-63E1-FF48-0BF7-840036B08E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8460" y="352174"/>
            <a:ext cx="1197864" cy="645004"/>
          </a:xfrm>
          <a:prstGeom prst="rect">
            <a:avLst/>
          </a:prstGeom>
        </p:spPr>
      </p:pic>
    </p:spTree>
    <p:extLst>
      <p:ext uri="{BB962C8B-B14F-4D97-AF65-F5344CB8AC3E}">
        <p14:creationId xmlns:p14="http://schemas.microsoft.com/office/powerpoint/2010/main" val="720759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D5019C7-8F1E-425B-920C-99BF073EEDC6}"/>
              </a:ext>
            </a:extLst>
          </p:cNvPr>
          <p:cNvSpPr>
            <a:spLocks noGrp="1"/>
          </p:cNvSpPr>
          <p:nvPr>
            <p:ph idx="13"/>
          </p:nvPr>
        </p:nvSpPr>
        <p:spPr>
          <a:xfrm>
            <a:off x="2245150" y="2020823"/>
            <a:ext cx="7701699" cy="3701247"/>
          </a:xfrm>
          <a:ln>
            <a:solidFill>
              <a:schemeClr val="bg1">
                <a:lumMod val="85000"/>
              </a:schemeClr>
            </a:solidFill>
          </a:ln>
        </p:spPr>
        <p:txBody>
          <a:bodyPr>
            <a:normAutofit/>
          </a:bodyPr>
          <a:lstStyle>
            <a:lvl1pPr marL="339725" indent="-339725">
              <a:buFont typeface="+mj-lt"/>
              <a:buAutoNum type="arabicPeriod"/>
              <a:defRPr sz="2400"/>
            </a:lvl1pPr>
            <a:lvl2pPr marL="631825" indent="-292100">
              <a:buSzPct val="70000"/>
              <a:buFont typeface="+mj-lt"/>
              <a:buAutoNum type="alphaLcPeriod"/>
              <a:defRPr sz="2000"/>
            </a:lvl2pPr>
            <a:lvl3pPr marL="914400" indent="-282575">
              <a:buSzPct val="70000"/>
              <a:buFont typeface="+mj-lt"/>
              <a:buAutoNum type="romanLcPeriod"/>
              <a:defRPr sz="1800"/>
            </a:lvl3pPr>
            <a:lvl4pPr marL="1771650" indent="-400050">
              <a:buFont typeface="+mj-lt"/>
              <a:buAutoNum type="romanUcPeriod"/>
              <a:defRPr sz="1400"/>
            </a:lvl4pPr>
            <a:lvl5pPr marL="2228850" indent="-400050">
              <a:buFont typeface="+mj-lt"/>
              <a:buAutoNum type="romanUcPeriod"/>
              <a:defRPr sz="1400"/>
            </a:lvl5pPr>
          </a:lstStyle>
          <a:p>
            <a:pPr lvl="0"/>
            <a:r>
              <a:rPr lang="en-US" dirty="0"/>
              <a:t>Click to edit Master text styles</a:t>
            </a:r>
          </a:p>
          <a:p>
            <a:pPr lvl="1"/>
            <a:r>
              <a:rPr lang="en-US" dirty="0"/>
              <a:t>Second level</a:t>
            </a:r>
          </a:p>
          <a:p>
            <a:pPr lvl="2"/>
            <a:r>
              <a:rPr lang="en-US" dirty="0"/>
              <a:t>Third level</a:t>
            </a:r>
          </a:p>
        </p:txBody>
      </p:sp>
      <p:sp>
        <p:nvSpPr>
          <p:cNvPr id="11" name="Title 1">
            <a:extLst>
              <a:ext uri="{FF2B5EF4-FFF2-40B4-BE49-F238E27FC236}">
                <a16:creationId xmlns:a16="http://schemas.microsoft.com/office/drawing/2014/main" id="{FBE656BF-456A-473D-80EC-187E882A5B77}"/>
              </a:ext>
            </a:extLst>
          </p:cNvPr>
          <p:cNvSpPr>
            <a:spLocks noGrp="1"/>
          </p:cNvSpPr>
          <p:nvPr>
            <p:ph type="title" hasCustomPrompt="1"/>
          </p:nvPr>
        </p:nvSpPr>
        <p:spPr>
          <a:xfrm>
            <a:off x="822960" y="969264"/>
            <a:ext cx="9953898" cy="591728"/>
          </a:xfrm>
          <a:prstGeom prst="rect">
            <a:avLst/>
          </a:prstGeom>
        </p:spPr>
        <p:txBody>
          <a:bodyPr/>
          <a:lstStyle>
            <a:lvl1pPr>
              <a:defRPr sz="2000" b="0" i="1">
                <a:solidFill>
                  <a:srgbClr val="44546A"/>
                </a:solidFill>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12" name="Google Shape;41;p5">
            <a:extLst>
              <a:ext uri="{FF2B5EF4-FFF2-40B4-BE49-F238E27FC236}">
                <a16:creationId xmlns:a16="http://schemas.microsoft.com/office/drawing/2014/main" id="{7158DCF3-76FD-4510-A0FC-47E0325BFDAA}"/>
              </a:ext>
            </a:extLst>
          </p:cNvPr>
          <p:cNvSpPr txBox="1">
            <a:spLocks noGrp="1"/>
          </p:cNvSpPr>
          <p:nvPr>
            <p:ph type="body" idx="11" hasCustomPrompt="1"/>
          </p:nvPr>
        </p:nvSpPr>
        <p:spPr>
          <a:xfrm>
            <a:off x="740664" y="201168"/>
            <a:ext cx="8962202" cy="697515"/>
          </a:xfrm>
          <a:prstGeom prst="rect">
            <a:avLst/>
          </a:prstGeom>
        </p:spPr>
        <p:txBody>
          <a:bodyPr spcFirstLastPara="1" wrap="square" lIns="91425" tIns="91425" rIns="91425" bIns="91425" anchor="t" anchorCtr="0">
            <a:noAutofit/>
          </a:bodyPr>
          <a:lstStyle>
            <a:lvl1pPr marL="51953" lvl="0" indent="0">
              <a:lnSpc>
                <a:spcPct val="125000"/>
              </a:lnSpc>
              <a:spcBef>
                <a:spcPts val="409"/>
              </a:spcBef>
              <a:spcAft>
                <a:spcPts val="0"/>
              </a:spcAft>
              <a:buClr>
                <a:schemeClr val="accent1"/>
              </a:buClr>
              <a:buSzPct val="100000"/>
              <a:buFont typeface="Arial" panose="020B0604020202020204" pitchFamily="34" charset="0"/>
              <a:buNone/>
              <a:defRPr sz="3200" b="1" i="0">
                <a:solidFill>
                  <a:srgbClr val="44546A"/>
                </a:solidFill>
                <a:latin typeface="Segoe UI" panose="020B0502040204020203" pitchFamily="34" charset="0"/>
                <a:cs typeface="Segoe UI" panose="020B0502040204020203" pitchFamily="34" charset="0"/>
              </a:defRPr>
            </a:lvl1pPr>
            <a:lvl2pPr marL="623438" lvl="1" indent="-259766">
              <a:spcBef>
                <a:spcPts val="0"/>
              </a:spcBef>
              <a:spcAft>
                <a:spcPts val="0"/>
              </a:spcAft>
              <a:buSzPts val="2400"/>
              <a:buChar char="⊶"/>
              <a:defRPr/>
            </a:lvl2pPr>
            <a:lvl3pPr marL="935157" lvl="2" indent="-259766">
              <a:spcBef>
                <a:spcPts val="0"/>
              </a:spcBef>
              <a:spcAft>
                <a:spcPts val="0"/>
              </a:spcAft>
              <a:buSzPts val="2400"/>
              <a:buChar char="⊸"/>
              <a:defRPr/>
            </a:lvl3pPr>
            <a:lvl4pPr marL="1246876" lvl="3" indent="-259766">
              <a:spcBef>
                <a:spcPts val="0"/>
              </a:spcBef>
              <a:spcAft>
                <a:spcPts val="0"/>
              </a:spcAft>
              <a:buSzPts val="2400"/>
              <a:buChar char="●"/>
              <a:defRPr/>
            </a:lvl4pPr>
            <a:lvl5pPr marL="1558595" lvl="4" indent="-259766">
              <a:spcBef>
                <a:spcPts val="0"/>
              </a:spcBef>
              <a:spcAft>
                <a:spcPts val="0"/>
              </a:spcAft>
              <a:buSzPts val="2400"/>
              <a:buChar char="○"/>
              <a:defRPr/>
            </a:lvl5pPr>
            <a:lvl6pPr marL="1870314" lvl="5" indent="-259766">
              <a:spcBef>
                <a:spcPts val="0"/>
              </a:spcBef>
              <a:spcAft>
                <a:spcPts val="0"/>
              </a:spcAft>
              <a:buSzPts val="2400"/>
              <a:buChar char="■"/>
              <a:defRPr/>
            </a:lvl6pPr>
            <a:lvl7pPr marL="2182033" lvl="6" indent="-259766">
              <a:spcBef>
                <a:spcPts val="0"/>
              </a:spcBef>
              <a:spcAft>
                <a:spcPts val="0"/>
              </a:spcAft>
              <a:buSzPts val="2400"/>
              <a:buChar char="●"/>
              <a:defRPr/>
            </a:lvl7pPr>
            <a:lvl8pPr marL="2493752" lvl="7" indent="-259766">
              <a:spcBef>
                <a:spcPts val="0"/>
              </a:spcBef>
              <a:spcAft>
                <a:spcPts val="0"/>
              </a:spcAft>
              <a:buSzPts val="2400"/>
              <a:buChar char="○"/>
              <a:defRPr/>
            </a:lvl8pPr>
            <a:lvl9pPr marL="2805471" lvl="8" indent="-259766">
              <a:spcBef>
                <a:spcPts val="0"/>
              </a:spcBef>
              <a:spcAft>
                <a:spcPts val="0"/>
              </a:spcAft>
              <a:buSzPts val="2400"/>
              <a:buChar char="■"/>
              <a:defRPr/>
            </a:lvl9pPr>
          </a:lstStyle>
          <a:p>
            <a:pPr lvl="0"/>
            <a:r>
              <a:rPr lang="en-US" dirty="0"/>
              <a:t>Click to Edit Master Text Styles</a:t>
            </a:r>
          </a:p>
        </p:txBody>
      </p:sp>
      <p:cxnSp>
        <p:nvCxnSpPr>
          <p:cNvPr id="13" name="Straight Connector 12">
            <a:extLst>
              <a:ext uri="{FF2B5EF4-FFF2-40B4-BE49-F238E27FC236}">
                <a16:creationId xmlns:a16="http://schemas.microsoft.com/office/drawing/2014/main" id="{B2A838C4-D2B8-41FC-83CA-21A1D15B7BE1}"/>
              </a:ext>
            </a:extLst>
          </p:cNvPr>
          <p:cNvCxnSpPr/>
          <p:nvPr userDrawn="1"/>
        </p:nvCxnSpPr>
        <p:spPr>
          <a:xfrm>
            <a:off x="886968" y="941832"/>
            <a:ext cx="8814216" cy="0"/>
          </a:xfrm>
          <a:prstGeom prst="line">
            <a:avLst/>
          </a:prstGeom>
          <a:ln w="12700">
            <a:solidFill>
              <a:srgbClr val="B11C11"/>
            </a:solidFill>
          </a:ln>
        </p:spPr>
        <p:style>
          <a:lnRef idx="1">
            <a:schemeClr val="accent1"/>
          </a:lnRef>
          <a:fillRef idx="0">
            <a:schemeClr val="accent1"/>
          </a:fillRef>
          <a:effectRef idx="0">
            <a:schemeClr val="accent1"/>
          </a:effectRef>
          <a:fontRef idx="minor">
            <a:schemeClr val="tx1"/>
          </a:fontRef>
        </p:style>
      </p:cxnSp>
      <p:pic>
        <p:nvPicPr>
          <p:cNvPr id="14" name="Picture 2" descr="Image result for hvs logo">
            <a:hlinkClick r:id="rId2"/>
            <a:extLst>
              <a:ext uri="{FF2B5EF4-FFF2-40B4-BE49-F238E27FC236}">
                <a16:creationId xmlns:a16="http://schemas.microsoft.com/office/drawing/2014/main" id="{F43981F3-EC0F-40E1-9EA4-C35E30457CDB}"/>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158460" y="352174"/>
            <a:ext cx="1197864" cy="644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6517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Box Content 6">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449B80B-7C70-477E-8A00-6C0B3DE51B54}"/>
              </a:ext>
            </a:extLst>
          </p:cNvPr>
          <p:cNvSpPr>
            <a:spLocks noGrp="1"/>
          </p:cNvSpPr>
          <p:nvPr>
            <p:ph type="title" hasCustomPrompt="1"/>
          </p:nvPr>
        </p:nvSpPr>
        <p:spPr>
          <a:xfrm>
            <a:off x="794967" y="969264"/>
            <a:ext cx="9953898" cy="591728"/>
          </a:xfrm>
          <a:prstGeom prst="rect">
            <a:avLst/>
          </a:prstGeom>
        </p:spPr>
        <p:txBody>
          <a:bodyPr/>
          <a:lstStyle>
            <a:lvl1pPr>
              <a:defRPr sz="2000" b="0" i="1">
                <a:solidFill>
                  <a:srgbClr val="44546A"/>
                </a:solidFill>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5" name="Google Shape;41;p5">
            <a:extLst>
              <a:ext uri="{FF2B5EF4-FFF2-40B4-BE49-F238E27FC236}">
                <a16:creationId xmlns:a16="http://schemas.microsoft.com/office/drawing/2014/main" id="{1C8F3DA6-8A1F-4E9D-87B0-7AA5161A2177}"/>
              </a:ext>
            </a:extLst>
          </p:cNvPr>
          <p:cNvSpPr txBox="1">
            <a:spLocks noGrp="1"/>
          </p:cNvSpPr>
          <p:nvPr>
            <p:ph type="body" idx="11" hasCustomPrompt="1"/>
          </p:nvPr>
        </p:nvSpPr>
        <p:spPr>
          <a:xfrm>
            <a:off x="738982" y="198550"/>
            <a:ext cx="8962202" cy="697515"/>
          </a:xfrm>
          <a:prstGeom prst="rect">
            <a:avLst/>
          </a:prstGeom>
        </p:spPr>
        <p:txBody>
          <a:bodyPr spcFirstLastPara="1" wrap="square" lIns="91425" tIns="91425" rIns="91425" bIns="91425" anchor="t" anchorCtr="0">
            <a:noAutofit/>
          </a:bodyPr>
          <a:lstStyle>
            <a:lvl1pPr marL="51953" lvl="0" indent="0">
              <a:lnSpc>
                <a:spcPct val="125000"/>
              </a:lnSpc>
              <a:spcBef>
                <a:spcPts val="409"/>
              </a:spcBef>
              <a:spcAft>
                <a:spcPts val="0"/>
              </a:spcAft>
              <a:buClr>
                <a:schemeClr val="accent1"/>
              </a:buClr>
              <a:buSzPct val="100000"/>
              <a:buFont typeface="Arial" panose="020B0604020202020204" pitchFamily="34" charset="0"/>
              <a:buNone/>
              <a:defRPr sz="3200" b="1" i="0">
                <a:solidFill>
                  <a:srgbClr val="44546A"/>
                </a:solidFill>
                <a:latin typeface="Segoe UI" panose="020B0502040204020203" pitchFamily="34" charset="0"/>
                <a:cs typeface="Segoe UI" panose="020B0502040204020203" pitchFamily="34" charset="0"/>
              </a:defRPr>
            </a:lvl1pPr>
            <a:lvl2pPr marL="623438" lvl="1" indent="-259766">
              <a:spcBef>
                <a:spcPts val="0"/>
              </a:spcBef>
              <a:spcAft>
                <a:spcPts val="0"/>
              </a:spcAft>
              <a:buSzPts val="2400"/>
              <a:buChar char="⊶"/>
              <a:defRPr/>
            </a:lvl2pPr>
            <a:lvl3pPr marL="935157" lvl="2" indent="-259766">
              <a:spcBef>
                <a:spcPts val="0"/>
              </a:spcBef>
              <a:spcAft>
                <a:spcPts val="0"/>
              </a:spcAft>
              <a:buSzPts val="2400"/>
              <a:buChar char="⊸"/>
              <a:defRPr/>
            </a:lvl3pPr>
            <a:lvl4pPr marL="1246876" lvl="3" indent="-259766">
              <a:spcBef>
                <a:spcPts val="0"/>
              </a:spcBef>
              <a:spcAft>
                <a:spcPts val="0"/>
              </a:spcAft>
              <a:buSzPts val="2400"/>
              <a:buChar char="●"/>
              <a:defRPr/>
            </a:lvl4pPr>
            <a:lvl5pPr marL="1558595" lvl="4" indent="-259766">
              <a:spcBef>
                <a:spcPts val="0"/>
              </a:spcBef>
              <a:spcAft>
                <a:spcPts val="0"/>
              </a:spcAft>
              <a:buSzPts val="2400"/>
              <a:buChar char="○"/>
              <a:defRPr/>
            </a:lvl5pPr>
            <a:lvl6pPr marL="1870314" lvl="5" indent="-259766">
              <a:spcBef>
                <a:spcPts val="0"/>
              </a:spcBef>
              <a:spcAft>
                <a:spcPts val="0"/>
              </a:spcAft>
              <a:buSzPts val="2400"/>
              <a:buChar char="■"/>
              <a:defRPr/>
            </a:lvl6pPr>
            <a:lvl7pPr marL="2182033" lvl="6" indent="-259766">
              <a:spcBef>
                <a:spcPts val="0"/>
              </a:spcBef>
              <a:spcAft>
                <a:spcPts val="0"/>
              </a:spcAft>
              <a:buSzPts val="2400"/>
              <a:buChar char="●"/>
              <a:defRPr/>
            </a:lvl7pPr>
            <a:lvl8pPr marL="2493752" lvl="7" indent="-259766">
              <a:spcBef>
                <a:spcPts val="0"/>
              </a:spcBef>
              <a:spcAft>
                <a:spcPts val="0"/>
              </a:spcAft>
              <a:buSzPts val="2400"/>
              <a:buChar char="○"/>
              <a:defRPr/>
            </a:lvl8pPr>
            <a:lvl9pPr marL="2805471" lvl="8" indent="-259766">
              <a:spcBef>
                <a:spcPts val="0"/>
              </a:spcBef>
              <a:spcAft>
                <a:spcPts val="0"/>
              </a:spcAft>
              <a:buSzPts val="2400"/>
              <a:buChar char="■"/>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DD6A20E8-D7DB-4305-890E-FF30AE44D2FA}"/>
              </a:ext>
            </a:extLst>
          </p:cNvPr>
          <p:cNvCxnSpPr/>
          <p:nvPr userDrawn="1"/>
        </p:nvCxnSpPr>
        <p:spPr>
          <a:xfrm>
            <a:off x="886968" y="941832"/>
            <a:ext cx="8814216" cy="0"/>
          </a:xfrm>
          <a:prstGeom prst="line">
            <a:avLst/>
          </a:prstGeom>
          <a:ln w="12700">
            <a:solidFill>
              <a:srgbClr val="B11C11"/>
            </a:solidFill>
          </a:ln>
        </p:spPr>
        <p:style>
          <a:lnRef idx="1">
            <a:schemeClr val="accent1"/>
          </a:lnRef>
          <a:fillRef idx="0">
            <a:schemeClr val="accent1"/>
          </a:fillRef>
          <a:effectRef idx="0">
            <a:schemeClr val="accent1"/>
          </a:effectRef>
          <a:fontRef idx="minor">
            <a:schemeClr val="tx1"/>
          </a:fontRef>
        </p:style>
      </p:cxnSp>
      <p:pic>
        <p:nvPicPr>
          <p:cNvPr id="7" name="Picture 2" descr="Image result for hvs logo">
            <a:hlinkClick r:id="rId2"/>
            <a:extLst>
              <a:ext uri="{FF2B5EF4-FFF2-40B4-BE49-F238E27FC236}">
                <a16:creationId xmlns:a16="http://schemas.microsoft.com/office/drawing/2014/main" id="{4E17360D-37F4-455D-A7C6-C2DC37E5CA81}"/>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158460" y="352174"/>
            <a:ext cx="1197864" cy="644451"/>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a:extLst>
              <a:ext uri="{FF2B5EF4-FFF2-40B4-BE49-F238E27FC236}">
                <a16:creationId xmlns:a16="http://schemas.microsoft.com/office/drawing/2014/main" id="{8B1059AC-FF44-405B-BE83-2A5EDDB0C4E5}"/>
              </a:ext>
            </a:extLst>
          </p:cNvPr>
          <p:cNvSpPr>
            <a:spLocks noGrp="1" noChangeAspect="1"/>
          </p:cNvSpPr>
          <p:nvPr>
            <p:ph idx="15"/>
          </p:nvPr>
        </p:nvSpPr>
        <p:spPr>
          <a:xfrm>
            <a:off x="2410181" y="1747034"/>
            <a:ext cx="2103120" cy="2103120"/>
          </a:xfrm>
          <a:solidFill>
            <a:schemeClr val="accent5">
              <a:lumMod val="20000"/>
              <a:lumOff val="80000"/>
            </a:schemeClr>
          </a:solidFill>
          <a:ln>
            <a:solidFill>
              <a:schemeClr val="bg1">
                <a:lumMod val="85000"/>
              </a:schemeClr>
            </a:solidFill>
          </a:ln>
        </p:spPr>
        <p:txBody>
          <a:bodyPr anchor="b">
            <a:normAutofit/>
          </a:bodyPr>
          <a:lstStyle>
            <a:lvl1pPr marL="0" indent="0" algn="ctr">
              <a:buNone/>
              <a:defRPr sz="2000"/>
            </a:lvl1pPr>
            <a:lvl2pPr marL="461963" indent="-228600">
              <a:buSzPct val="70000"/>
              <a:buFont typeface="Courier New" panose="02070309020205020404" pitchFamily="49" charset="0"/>
              <a:buChar char="o"/>
              <a:defRPr sz="1800"/>
            </a:lvl2pPr>
            <a:lvl3pPr marL="687388" indent="-228600">
              <a:buSzPct val="70000"/>
              <a:buFont typeface="Wingdings" panose="05000000000000000000" pitchFamily="2" charset="2"/>
              <a:buChar char="§"/>
              <a:defRPr sz="1600"/>
            </a:lvl3pPr>
            <a:lvl4pPr marL="914400" indent="-228600">
              <a:buFont typeface="Segoe UI" panose="020B0502040204020203" pitchFamily="34" charset="0"/>
              <a:buChar char="-"/>
              <a:defRPr sz="1400"/>
            </a:lvl4pPr>
            <a:lvl5pPr marL="1084263" indent="-228600">
              <a:buFont typeface="Segoe UI" panose="020B0502040204020203" pitchFamily="34" charset="0"/>
              <a:buChar char="▫"/>
              <a:defRPr sz="1400"/>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2A684E92-CE9D-4132-913B-505341D420B5}"/>
              </a:ext>
            </a:extLst>
          </p:cNvPr>
          <p:cNvSpPr>
            <a:spLocks noGrp="1" noChangeAspect="1"/>
          </p:cNvSpPr>
          <p:nvPr>
            <p:ph idx="16"/>
          </p:nvPr>
        </p:nvSpPr>
        <p:spPr>
          <a:xfrm>
            <a:off x="4768452" y="1747034"/>
            <a:ext cx="2103120" cy="2103120"/>
          </a:xfrm>
          <a:solidFill>
            <a:schemeClr val="accent3">
              <a:lumMod val="20000"/>
              <a:lumOff val="80000"/>
            </a:schemeClr>
          </a:solidFill>
          <a:ln>
            <a:solidFill>
              <a:schemeClr val="bg1">
                <a:lumMod val="85000"/>
              </a:schemeClr>
            </a:solidFill>
          </a:ln>
        </p:spPr>
        <p:txBody>
          <a:bodyPr anchor="b">
            <a:normAutofit/>
          </a:bodyPr>
          <a:lstStyle>
            <a:lvl1pPr marL="0" indent="0" algn="ctr">
              <a:buNone/>
              <a:defRPr sz="2000"/>
            </a:lvl1pPr>
            <a:lvl2pPr marL="461963" indent="-228600">
              <a:buSzPct val="70000"/>
              <a:buFont typeface="Courier New" panose="02070309020205020404" pitchFamily="49" charset="0"/>
              <a:buChar char="o"/>
              <a:defRPr sz="1800"/>
            </a:lvl2pPr>
            <a:lvl3pPr marL="687388" indent="-228600">
              <a:buSzPct val="70000"/>
              <a:buFont typeface="Wingdings" panose="05000000000000000000" pitchFamily="2" charset="2"/>
              <a:buChar char="§"/>
              <a:defRPr sz="1600"/>
            </a:lvl3pPr>
            <a:lvl4pPr marL="914400" indent="-228600">
              <a:buFont typeface="Segoe UI" panose="020B0502040204020203" pitchFamily="34" charset="0"/>
              <a:buChar char="-"/>
              <a:defRPr sz="1400"/>
            </a:lvl4pPr>
            <a:lvl5pPr marL="1084263" indent="-228600">
              <a:buFont typeface="Segoe UI" panose="020B0502040204020203" pitchFamily="34" charset="0"/>
              <a:buChar char="▫"/>
              <a:defRPr sz="1400"/>
            </a:lvl5pPr>
          </a:lstStyle>
          <a:p>
            <a:pPr lvl="0"/>
            <a:r>
              <a:rPr lang="en-US" dirty="0"/>
              <a:t>Click to edit Master text styles</a:t>
            </a:r>
          </a:p>
        </p:txBody>
      </p:sp>
      <p:sp>
        <p:nvSpPr>
          <p:cNvPr id="11" name="Content Placeholder 2">
            <a:extLst>
              <a:ext uri="{FF2B5EF4-FFF2-40B4-BE49-F238E27FC236}">
                <a16:creationId xmlns:a16="http://schemas.microsoft.com/office/drawing/2014/main" id="{66CC55D8-9C14-475B-A291-2EE0289560BF}"/>
              </a:ext>
            </a:extLst>
          </p:cNvPr>
          <p:cNvSpPr>
            <a:spLocks noGrp="1" noChangeAspect="1"/>
          </p:cNvSpPr>
          <p:nvPr>
            <p:ph idx="17"/>
          </p:nvPr>
        </p:nvSpPr>
        <p:spPr>
          <a:xfrm>
            <a:off x="7126723" y="1747034"/>
            <a:ext cx="2103120" cy="2103120"/>
          </a:xfrm>
          <a:solidFill>
            <a:schemeClr val="accent5">
              <a:lumMod val="20000"/>
              <a:lumOff val="80000"/>
            </a:schemeClr>
          </a:solidFill>
          <a:ln>
            <a:solidFill>
              <a:schemeClr val="bg1">
                <a:lumMod val="85000"/>
              </a:schemeClr>
            </a:solidFill>
          </a:ln>
        </p:spPr>
        <p:txBody>
          <a:bodyPr anchor="b">
            <a:normAutofit/>
          </a:bodyPr>
          <a:lstStyle>
            <a:lvl1pPr marL="0" indent="0" algn="ctr">
              <a:buNone/>
              <a:defRPr sz="2000"/>
            </a:lvl1pPr>
            <a:lvl2pPr marL="461963" indent="-228600">
              <a:buSzPct val="70000"/>
              <a:buFont typeface="Courier New" panose="02070309020205020404" pitchFamily="49" charset="0"/>
              <a:buChar char="o"/>
              <a:defRPr sz="1800"/>
            </a:lvl2pPr>
            <a:lvl3pPr marL="687388" indent="-228600">
              <a:buSzPct val="70000"/>
              <a:buFont typeface="Wingdings" panose="05000000000000000000" pitchFamily="2" charset="2"/>
              <a:buChar char="§"/>
              <a:defRPr sz="1600"/>
            </a:lvl3pPr>
            <a:lvl4pPr marL="914400" indent="-228600">
              <a:buFont typeface="Segoe UI" panose="020B0502040204020203" pitchFamily="34" charset="0"/>
              <a:buChar char="-"/>
              <a:defRPr sz="1400"/>
            </a:lvl4pPr>
            <a:lvl5pPr marL="1084263" indent="-228600">
              <a:buFont typeface="Segoe UI" panose="020B0502040204020203" pitchFamily="34" charset="0"/>
              <a:buChar char="▫"/>
              <a:defRPr sz="1400"/>
            </a:lvl5pPr>
          </a:lstStyle>
          <a:p>
            <a:pPr lvl="0"/>
            <a:r>
              <a:rPr lang="en-US" dirty="0"/>
              <a:t>Click to edit Master text styles</a:t>
            </a:r>
          </a:p>
        </p:txBody>
      </p:sp>
      <p:sp>
        <p:nvSpPr>
          <p:cNvPr id="12" name="Content Placeholder 2">
            <a:extLst>
              <a:ext uri="{FF2B5EF4-FFF2-40B4-BE49-F238E27FC236}">
                <a16:creationId xmlns:a16="http://schemas.microsoft.com/office/drawing/2014/main" id="{664DC8E6-271D-4621-9DEE-DEBD8DE51226}"/>
              </a:ext>
            </a:extLst>
          </p:cNvPr>
          <p:cNvSpPr>
            <a:spLocks noGrp="1" noChangeAspect="1"/>
          </p:cNvSpPr>
          <p:nvPr>
            <p:ph idx="18"/>
          </p:nvPr>
        </p:nvSpPr>
        <p:spPr>
          <a:xfrm>
            <a:off x="2410181" y="4058172"/>
            <a:ext cx="2103120" cy="2103120"/>
          </a:xfrm>
          <a:solidFill>
            <a:schemeClr val="accent3">
              <a:lumMod val="20000"/>
              <a:lumOff val="80000"/>
            </a:schemeClr>
          </a:solidFill>
          <a:ln>
            <a:solidFill>
              <a:schemeClr val="bg1">
                <a:lumMod val="85000"/>
              </a:schemeClr>
            </a:solidFill>
          </a:ln>
        </p:spPr>
        <p:txBody>
          <a:bodyPr anchor="b">
            <a:normAutofit/>
          </a:bodyPr>
          <a:lstStyle>
            <a:lvl1pPr marL="0" indent="0" algn="ctr">
              <a:buNone/>
              <a:defRPr sz="2000"/>
            </a:lvl1pPr>
            <a:lvl2pPr marL="461963" indent="-228600">
              <a:buSzPct val="70000"/>
              <a:buFont typeface="Courier New" panose="02070309020205020404" pitchFamily="49" charset="0"/>
              <a:buChar char="o"/>
              <a:defRPr sz="1800"/>
            </a:lvl2pPr>
            <a:lvl3pPr marL="687388" indent="-228600">
              <a:buSzPct val="70000"/>
              <a:buFont typeface="Wingdings" panose="05000000000000000000" pitchFamily="2" charset="2"/>
              <a:buChar char="§"/>
              <a:defRPr sz="1600"/>
            </a:lvl3pPr>
            <a:lvl4pPr marL="914400" indent="-228600">
              <a:buFont typeface="Segoe UI" panose="020B0502040204020203" pitchFamily="34" charset="0"/>
              <a:buChar char="-"/>
              <a:defRPr sz="1400"/>
            </a:lvl4pPr>
            <a:lvl5pPr marL="1084263" indent="-228600">
              <a:buFont typeface="Segoe UI" panose="020B0502040204020203" pitchFamily="34" charset="0"/>
              <a:buChar char="▫"/>
              <a:defRPr sz="1400"/>
            </a:lvl5pPr>
          </a:lstStyle>
          <a:p>
            <a:pPr lvl="0"/>
            <a:r>
              <a:rPr lang="en-US" dirty="0"/>
              <a:t>Click to edit Master text styles</a:t>
            </a:r>
          </a:p>
        </p:txBody>
      </p:sp>
      <p:sp>
        <p:nvSpPr>
          <p:cNvPr id="13" name="Content Placeholder 2">
            <a:extLst>
              <a:ext uri="{FF2B5EF4-FFF2-40B4-BE49-F238E27FC236}">
                <a16:creationId xmlns:a16="http://schemas.microsoft.com/office/drawing/2014/main" id="{CE3B3D51-DDFC-4457-8F06-D78A54C2BB81}"/>
              </a:ext>
            </a:extLst>
          </p:cNvPr>
          <p:cNvSpPr>
            <a:spLocks noGrp="1" noChangeAspect="1"/>
          </p:cNvSpPr>
          <p:nvPr>
            <p:ph idx="19"/>
          </p:nvPr>
        </p:nvSpPr>
        <p:spPr>
          <a:xfrm>
            <a:off x="4768452" y="4058172"/>
            <a:ext cx="2103120" cy="2103120"/>
          </a:xfrm>
          <a:solidFill>
            <a:schemeClr val="accent5">
              <a:lumMod val="20000"/>
              <a:lumOff val="80000"/>
            </a:schemeClr>
          </a:solidFill>
          <a:ln>
            <a:solidFill>
              <a:schemeClr val="bg1">
                <a:lumMod val="85000"/>
              </a:schemeClr>
            </a:solidFill>
          </a:ln>
        </p:spPr>
        <p:txBody>
          <a:bodyPr anchor="b">
            <a:normAutofit/>
          </a:bodyPr>
          <a:lstStyle>
            <a:lvl1pPr marL="0" indent="0" algn="ctr">
              <a:buNone/>
              <a:defRPr sz="2000"/>
            </a:lvl1pPr>
            <a:lvl2pPr marL="461963" indent="-228600">
              <a:buSzPct val="70000"/>
              <a:buFont typeface="Courier New" panose="02070309020205020404" pitchFamily="49" charset="0"/>
              <a:buChar char="o"/>
              <a:defRPr sz="1800"/>
            </a:lvl2pPr>
            <a:lvl3pPr marL="687388" indent="-228600">
              <a:buSzPct val="70000"/>
              <a:buFont typeface="Wingdings" panose="05000000000000000000" pitchFamily="2" charset="2"/>
              <a:buChar char="§"/>
              <a:defRPr sz="1600"/>
            </a:lvl3pPr>
            <a:lvl4pPr marL="914400" indent="-228600">
              <a:buFont typeface="Segoe UI" panose="020B0502040204020203" pitchFamily="34" charset="0"/>
              <a:buChar char="-"/>
              <a:defRPr sz="1400"/>
            </a:lvl4pPr>
            <a:lvl5pPr marL="1084263" indent="-228600">
              <a:buFont typeface="Segoe UI" panose="020B0502040204020203" pitchFamily="34" charset="0"/>
              <a:buChar char="▫"/>
              <a:defRPr sz="1400"/>
            </a:lvl5pPr>
          </a:lstStyle>
          <a:p>
            <a:pPr lvl="0"/>
            <a:r>
              <a:rPr lang="en-US" dirty="0"/>
              <a:t>Click to edit Master text styles</a:t>
            </a:r>
          </a:p>
        </p:txBody>
      </p:sp>
      <p:sp>
        <p:nvSpPr>
          <p:cNvPr id="14" name="Content Placeholder 2">
            <a:extLst>
              <a:ext uri="{FF2B5EF4-FFF2-40B4-BE49-F238E27FC236}">
                <a16:creationId xmlns:a16="http://schemas.microsoft.com/office/drawing/2014/main" id="{C7D70263-7BBE-48B5-BD26-D8D4CCA19C4F}"/>
              </a:ext>
            </a:extLst>
          </p:cNvPr>
          <p:cNvSpPr>
            <a:spLocks noGrp="1" noChangeAspect="1"/>
          </p:cNvSpPr>
          <p:nvPr>
            <p:ph idx="20"/>
          </p:nvPr>
        </p:nvSpPr>
        <p:spPr>
          <a:xfrm>
            <a:off x="7126723" y="4058172"/>
            <a:ext cx="2103120" cy="2103120"/>
          </a:xfrm>
          <a:solidFill>
            <a:schemeClr val="accent3">
              <a:lumMod val="20000"/>
              <a:lumOff val="80000"/>
            </a:schemeClr>
          </a:solidFill>
          <a:ln>
            <a:solidFill>
              <a:schemeClr val="bg1">
                <a:lumMod val="85000"/>
              </a:schemeClr>
            </a:solidFill>
          </a:ln>
        </p:spPr>
        <p:txBody>
          <a:bodyPr anchor="b">
            <a:normAutofit/>
          </a:bodyPr>
          <a:lstStyle>
            <a:lvl1pPr marL="0" indent="0" algn="ctr">
              <a:buNone/>
              <a:defRPr sz="2000"/>
            </a:lvl1pPr>
            <a:lvl2pPr marL="461963" indent="-228600">
              <a:buSzPct val="70000"/>
              <a:buFont typeface="Courier New" panose="02070309020205020404" pitchFamily="49" charset="0"/>
              <a:buChar char="o"/>
              <a:defRPr sz="1800"/>
            </a:lvl2pPr>
            <a:lvl3pPr marL="687388" indent="-228600">
              <a:buSzPct val="70000"/>
              <a:buFont typeface="Wingdings" panose="05000000000000000000" pitchFamily="2" charset="2"/>
              <a:buChar char="§"/>
              <a:defRPr sz="1600"/>
            </a:lvl3pPr>
            <a:lvl4pPr marL="914400" indent="-228600">
              <a:buFont typeface="Segoe UI" panose="020B0502040204020203" pitchFamily="34" charset="0"/>
              <a:buChar char="-"/>
              <a:defRPr sz="1400"/>
            </a:lvl4pPr>
            <a:lvl5pPr marL="1084263" indent="-228600">
              <a:buFont typeface="Segoe UI" panose="020B0502040204020203" pitchFamily="34" charset="0"/>
              <a:buChar char="▫"/>
              <a:defRPr sz="1400"/>
            </a:lvl5pPr>
          </a:lstStyle>
          <a:p>
            <a:pPr lvl="0"/>
            <a:r>
              <a:rPr lang="en-US" dirty="0"/>
              <a:t>Click to edit Master text styles</a:t>
            </a:r>
          </a:p>
        </p:txBody>
      </p:sp>
    </p:spTree>
    <p:extLst>
      <p:ext uri="{BB962C8B-B14F-4D97-AF65-F5344CB8AC3E}">
        <p14:creationId xmlns:p14="http://schemas.microsoft.com/office/powerpoint/2010/main" val="1514824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151B9-3254-44F3-9CFE-3157FD405973}"/>
              </a:ext>
            </a:extLst>
          </p:cNvPr>
          <p:cNvSpPr>
            <a:spLocks noGrp="1"/>
          </p:cNvSpPr>
          <p:nvPr>
            <p:ph type="title"/>
          </p:nvPr>
        </p:nvSpPr>
        <p:spPr>
          <a:xfrm>
            <a:off x="987929" y="4415729"/>
            <a:ext cx="10368395" cy="644451"/>
          </a:xfrm>
        </p:spPr>
        <p:txBody>
          <a:bodyPr anchor="b">
            <a:noAutofit/>
          </a:bodyPr>
          <a:lstStyle>
            <a:lvl1pPr>
              <a:defRPr sz="3600" b="1">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24B41F4-8A47-4563-8A16-D99BD36BF4F4}"/>
              </a:ext>
            </a:extLst>
          </p:cNvPr>
          <p:cNvSpPr>
            <a:spLocks noGrp="1"/>
          </p:cNvSpPr>
          <p:nvPr>
            <p:ph type="body" idx="1"/>
          </p:nvPr>
        </p:nvSpPr>
        <p:spPr>
          <a:xfrm>
            <a:off x="987929" y="5162585"/>
            <a:ext cx="10368395" cy="600902"/>
          </a:xfrm>
        </p:spPr>
        <p:txBody>
          <a:bodyPr>
            <a:noAutofit/>
          </a:bodyPr>
          <a:lstStyle>
            <a:lvl1pPr marL="0" indent="0">
              <a:buNone/>
              <a:defRPr sz="2400">
                <a:solidFill>
                  <a:srgbClr val="44546A"/>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8" name="Straight Connector 7">
            <a:extLst>
              <a:ext uri="{FF2B5EF4-FFF2-40B4-BE49-F238E27FC236}">
                <a16:creationId xmlns:a16="http://schemas.microsoft.com/office/drawing/2014/main" id="{E7D69DEA-B5FA-40E2-8C0D-F2D2D9519E98}"/>
              </a:ext>
            </a:extLst>
          </p:cNvPr>
          <p:cNvCxnSpPr>
            <a:cxnSpLocks/>
          </p:cNvCxnSpPr>
          <p:nvPr userDrawn="1"/>
        </p:nvCxnSpPr>
        <p:spPr>
          <a:xfrm>
            <a:off x="1098140" y="4349933"/>
            <a:ext cx="10132567" cy="0"/>
          </a:xfrm>
          <a:prstGeom prst="line">
            <a:avLst/>
          </a:prstGeom>
          <a:ln w="12700">
            <a:solidFill>
              <a:srgbClr val="B11C1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22A3428E-107C-3DA2-ED50-DD801FF74F88}"/>
              </a:ext>
            </a:extLst>
          </p:cNvPr>
          <p:cNvSpPr>
            <a:spLocks noGrp="1"/>
          </p:cNvSpPr>
          <p:nvPr>
            <p:ph type="pic" sz="quarter" idx="10"/>
          </p:nvPr>
        </p:nvSpPr>
        <p:spPr>
          <a:xfrm>
            <a:off x="1098140" y="1320800"/>
            <a:ext cx="10132568" cy="2965450"/>
          </a:xfrm>
        </p:spPr>
        <p:txBody>
          <a:bodyPr/>
          <a:lstStyle>
            <a:lvl1pPr marL="0" indent="0">
              <a:buNone/>
              <a:defRPr/>
            </a:lvl1pPr>
          </a:lstStyle>
          <a:p>
            <a:r>
              <a:rPr lang="en-US"/>
              <a:t>Click icon to add picture</a:t>
            </a:r>
            <a:endParaRPr lang="en-US" dirty="0"/>
          </a:p>
        </p:txBody>
      </p:sp>
      <p:pic>
        <p:nvPicPr>
          <p:cNvPr id="4" name="Picture 3" descr="A red and black logo&#10;&#10;Description automatically generated">
            <a:hlinkClick r:id="rId2"/>
            <a:extLst>
              <a:ext uri="{FF2B5EF4-FFF2-40B4-BE49-F238E27FC236}">
                <a16:creationId xmlns:a16="http://schemas.microsoft.com/office/drawing/2014/main" id="{ECE3D495-BB4D-B861-17F5-9515388357F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8460" y="352174"/>
            <a:ext cx="1197864" cy="645004"/>
          </a:xfrm>
          <a:prstGeom prst="rect">
            <a:avLst/>
          </a:prstGeom>
        </p:spPr>
      </p:pic>
    </p:spTree>
    <p:extLst>
      <p:ext uri="{BB962C8B-B14F-4D97-AF65-F5344CB8AC3E}">
        <p14:creationId xmlns:p14="http://schemas.microsoft.com/office/powerpoint/2010/main" val="3812493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151B9-3254-44F3-9CFE-3157FD405973}"/>
              </a:ext>
            </a:extLst>
          </p:cNvPr>
          <p:cNvSpPr>
            <a:spLocks noGrp="1"/>
          </p:cNvSpPr>
          <p:nvPr>
            <p:ph type="title"/>
          </p:nvPr>
        </p:nvSpPr>
        <p:spPr>
          <a:xfrm>
            <a:off x="987929" y="3596579"/>
            <a:ext cx="10368395" cy="644451"/>
          </a:xfrm>
        </p:spPr>
        <p:txBody>
          <a:bodyPr anchor="ctr">
            <a:noAutofit/>
          </a:bodyPr>
          <a:lstStyle>
            <a:lvl1pPr>
              <a:defRPr sz="3600" b="1">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24B41F4-8A47-4563-8A16-D99BD36BF4F4}"/>
              </a:ext>
            </a:extLst>
          </p:cNvPr>
          <p:cNvSpPr>
            <a:spLocks noGrp="1"/>
          </p:cNvSpPr>
          <p:nvPr>
            <p:ph type="body" idx="1"/>
          </p:nvPr>
        </p:nvSpPr>
        <p:spPr>
          <a:xfrm>
            <a:off x="987929" y="4352960"/>
            <a:ext cx="10368395" cy="600902"/>
          </a:xfrm>
        </p:spPr>
        <p:txBody>
          <a:bodyPr anchor="ctr">
            <a:noAutofit/>
          </a:bodyPr>
          <a:lstStyle>
            <a:lvl1pPr marL="0" indent="0">
              <a:buNone/>
              <a:defRPr sz="2400">
                <a:solidFill>
                  <a:srgbClr val="44546A"/>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descr="A red and black logo&#10;&#10;Description automatically generated">
            <a:hlinkClick r:id="rId2"/>
            <a:extLst>
              <a:ext uri="{FF2B5EF4-FFF2-40B4-BE49-F238E27FC236}">
                <a16:creationId xmlns:a16="http://schemas.microsoft.com/office/drawing/2014/main" id="{E33807BD-7340-181A-798C-D44DD38FEB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8460" y="352174"/>
            <a:ext cx="1197864" cy="645004"/>
          </a:xfrm>
          <a:prstGeom prst="rect">
            <a:avLst/>
          </a:prstGeom>
        </p:spPr>
      </p:pic>
    </p:spTree>
    <p:extLst>
      <p:ext uri="{BB962C8B-B14F-4D97-AF65-F5344CB8AC3E}">
        <p14:creationId xmlns:p14="http://schemas.microsoft.com/office/powerpoint/2010/main" val="1839680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C4256FF-8741-F773-0194-CD2135EB7FB3}"/>
              </a:ext>
            </a:extLst>
          </p:cNvPr>
          <p:cNvCxnSpPr/>
          <p:nvPr userDrawn="1"/>
        </p:nvCxnSpPr>
        <p:spPr>
          <a:xfrm>
            <a:off x="886968" y="941832"/>
            <a:ext cx="8814216" cy="0"/>
          </a:xfrm>
          <a:prstGeom prst="line">
            <a:avLst/>
          </a:prstGeom>
          <a:ln w="12700">
            <a:solidFill>
              <a:srgbClr val="B11C11"/>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034F0B89-E434-C233-5EB9-6BEFBFE73C49}"/>
              </a:ext>
            </a:extLst>
          </p:cNvPr>
          <p:cNvSpPr>
            <a:spLocks noGrp="1"/>
          </p:cNvSpPr>
          <p:nvPr>
            <p:ph type="title"/>
          </p:nvPr>
        </p:nvSpPr>
        <p:spPr>
          <a:xfrm>
            <a:off x="789432" y="333994"/>
            <a:ext cx="8911752" cy="580405"/>
          </a:xfrm>
        </p:spPr>
        <p:txBody>
          <a:bodyPr>
            <a:noAutofit/>
          </a:bodyPr>
          <a:lstStyle/>
          <a:p>
            <a:r>
              <a:rPr lang="en-US"/>
              <a:t>Click to edit Master title style</a:t>
            </a:r>
            <a:endParaRPr lang="en-US" dirty="0"/>
          </a:p>
        </p:txBody>
      </p:sp>
      <p:sp>
        <p:nvSpPr>
          <p:cNvPr id="7" name="Text Placeholder 7">
            <a:extLst>
              <a:ext uri="{FF2B5EF4-FFF2-40B4-BE49-F238E27FC236}">
                <a16:creationId xmlns:a16="http://schemas.microsoft.com/office/drawing/2014/main" id="{3759E319-B0A9-38F6-250D-F185FB18B10D}"/>
              </a:ext>
            </a:extLst>
          </p:cNvPr>
          <p:cNvSpPr>
            <a:spLocks noGrp="1"/>
          </p:cNvSpPr>
          <p:nvPr>
            <p:ph type="body" sz="quarter" idx="14"/>
          </p:nvPr>
        </p:nvSpPr>
        <p:spPr>
          <a:xfrm>
            <a:off x="822960" y="969264"/>
            <a:ext cx="9961695" cy="580405"/>
          </a:xfrm>
        </p:spPr>
        <p:txBody>
          <a:bodyPr anchor="ctr">
            <a:noAutofit/>
          </a:bodyPr>
          <a:lstStyle>
            <a:lvl1pPr marL="0" indent="0">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2" name="Picture 1" descr="A red and black logo&#10;&#10;Description automatically generated">
            <a:hlinkClick r:id="rId2"/>
            <a:extLst>
              <a:ext uri="{FF2B5EF4-FFF2-40B4-BE49-F238E27FC236}">
                <a16:creationId xmlns:a16="http://schemas.microsoft.com/office/drawing/2014/main" id="{39475519-8796-D010-350F-D7A72321C1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8460" y="352174"/>
            <a:ext cx="1197864" cy="645004"/>
          </a:xfrm>
          <a:prstGeom prst="rect">
            <a:avLst/>
          </a:prstGeom>
        </p:spPr>
      </p:pic>
    </p:spTree>
    <p:extLst>
      <p:ext uri="{BB962C8B-B14F-4D97-AF65-F5344CB8AC3E}">
        <p14:creationId xmlns:p14="http://schemas.microsoft.com/office/powerpoint/2010/main" val="2927496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2F258E6-C9D0-46C3-89B9-069B9724D52A}"/>
              </a:ext>
            </a:extLst>
          </p:cNvPr>
          <p:cNvCxnSpPr/>
          <p:nvPr userDrawn="1"/>
        </p:nvCxnSpPr>
        <p:spPr>
          <a:xfrm>
            <a:off x="886968" y="941832"/>
            <a:ext cx="8814216" cy="0"/>
          </a:xfrm>
          <a:prstGeom prst="line">
            <a:avLst/>
          </a:prstGeom>
          <a:ln w="12700">
            <a:solidFill>
              <a:srgbClr val="B11C11"/>
            </a:solidFill>
          </a:ln>
        </p:spPr>
        <p:style>
          <a:lnRef idx="1">
            <a:schemeClr val="accent1"/>
          </a:lnRef>
          <a:fillRef idx="0">
            <a:schemeClr val="accent1"/>
          </a:fillRef>
          <a:effectRef idx="0">
            <a:schemeClr val="accent1"/>
          </a:effectRef>
          <a:fontRef idx="minor">
            <a:schemeClr val="tx1"/>
          </a:fontRef>
        </p:style>
      </p:cxnSp>
      <p:sp>
        <p:nvSpPr>
          <p:cNvPr id="6" name="Text Placeholder 10">
            <a:extLst>
              <a:ext uri="{FF2B5EF4-FFF2-40B4-BE49-F238E27FC236}">
                <a16:creationId xmlns:a16="http://schemas.microsoft.com/office/drawing/2014/main" id="{1180CC60-EE85-4D9C-AD50-6BDEB446B5AE}"/>
              </a:ext>
            </a:extLst>
          </p:cNvPr>
          <p:cNvSpPr>
            <a:spLocks noGrp="1"/>
          </p:cNvSpPr>
          <p:nvPr>
            <p:ph type="body" sz="quarter" idx="33" hasCustomPrompt="1"/>
          </p:nvPr>
        </p:nvSpPr>
        <p:spPr>
          <a:xfrm>
            <a:off x="914399" y="3354712"/>
            <a:ext cx="903716" cy="457200"/>
          </a:xfrm>
        </p:spPr>
        <p:txBody>
          <a:bodyPr anchor="ctr"/>
          <a:lstStyle>
            <a:lvl1pPr marL="0" indent="0" algn="l">
              <a:buNone/>
              <a:defRPr sz="2000" b="1" cap="all" baseline="0">
                <a:solidFill>
                  <a:srgbClr val="44546A"/>
                </a:solidFill>
                <a:latin typeface="+mj-lt"/>
              </a:defRPr>
            </a:lvl1pPr>
          </a:lstStyle>
          <a:p>
            <a:pPr lvl="0"/>
            <a:r>
              <a:rPr lang="en-US" dirty="0"/>
              <a:t>Year</a:t>
            </a:r>
            <a:endParaRPr lang="en-ZA" dirty="0"/>
          </a:p>
        </p:txBody>
      </p:sp>
      <p:sp>
        <p:nvSpPr>
          <p:cNvPr id="7" name="Text Placeholder 10">
            <a:extLst>
              <a:ext uri="{FF2B5EF4-FFF2-40B4-BE49-F238E27FC236}">
                <a16:creationId xmlns:a16="http://schemas.microsoft.com/office/drawing/2014/main" id="{61C7801E-E436-409D-ABE0-EE4C5648301C}"/>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200" cap="all" baseline="0">
                <a:solidFill>
                  <a:srgbClr val="44546A"/>
                </a:solidFill>
                <a:latin typeface="+mj-lt"/>
              </a:defRPr>
            </a:lvl1pPr>
          </a:lstStyle>
          <a:p>
            <a:pPr lvl="0"/>
            <a:r>
              <a:rPr lang="en-US"/>
              <a:t>MM</a:t>
            </a:r>
            <a:endParaRPr lang="en-ZA"/>
          </a:p>
        </p:txBody>
      </p:sp>
      <p:sp>
        <p:nvSpPr>
          <p:cNvPr id="12" name="Text Placeholder 10">
            <a:extLst>
              <a:ext uri="{FF2B5EF4-FFF2-40B4-BE49-F238E27FC236}">
                <a16:creationId xmlns:a16="http://schemas.microsoft.com/office/drawing/2014/main" id="{18966E4B-F095-4C0E-A464-7029DD823EAF}"/>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200" cap="all" baseline="0">
                <a:solidFill>
                  <a:srgbClr val="44546A"/>
                </a:solidFill>
                <a:latin typeface="+mj-lt"/>
              </a:defRPr>
            </a:lvl1pPr>
          </a:lstStyle>
          <a:p>
            <a:pPr lvl="0"/>
            <a:r>
              <a:rPr lang="en-US"/>
              <a:t>MM</a:t>
            </a:r>
            <a:endParaRPr lang="en-ZA"/>
          </a:p>
        </p:txBody>
      </p:sp>
      <p:sp>
        <p:nvSpPr>
          <p:cNvPr id="13" name="Text Placeholder 10">
            <a:extLst>
              <a:ext uri="{FF2B5EF4-FFF2-40B4-BE49-F238E27FC236}">
                <a16:creationId xmlns:a16="http://schemas.microsoft.com/office/drawing/2014/main" id="{0524EDB5-B4E8-4F86-9347-C1A8342157A3}"/>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200" cap="all" baseline="0">
                <a:solidFill>
                  <a:srgbClr val="44546A"/>
                </a:solidFill>
                <a:latin typeface="+mj-lt"/>
              </a:defRPr>
            </a:lvl1pPr>
          </a:lstStyle>
          <a:p>
            <a:pPr lvl="0"/>
            <a:r>
              <a:rPr lang="en-US"/>
              <a:t>MM</a:t>
            </a:r>
            <a:endParaRPr lang="en-ZA"/>
          </a:p>
        </p:txBody>
      </p:sp>
      <p:sp>
        <p:nvSpPr>
          <p:cNvPr id="14" name="Text Placeholder 10">
            <a:extLst>
              <a:ext uri="{FF2B5EF4-FFF2-40B4-BE49-F238E27FC236}">
                <a16:creationId xmlns:a16="http://schemas.microsoft.com/office/drawing/2014/main" id="{2D806A3B-A147-4227-B03D-853C2AE734F8}"/>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200" cap="all" baseline="0">
                <a:solidFill>
                  <a:srgbClr val="44546A"/>
                </a:solidFill>
                <a:latin typeface="+mj-lt"/>
              </a:defRPr>
            </a:lvl1pPr>
          </a:lstStyle>
          <a:p>
            <a:pPr lvl="0"/>
            <a:r>
              <a:rPr lang="en-US"/>
              <a:t>MM</a:t>
            </a:r>
            <a:endParaRPr lang="en-ZA"/>
          </a:p>
        </p:txBody>
      </p:sp>
      <p:sp>
        <p:nvSpPr>
          <p:cNvPr id="15" name="Text Placeholder 10">
            <a:extLst>
              <a:ext uri="{FF2B5EF4-FFF2-40B4-BE49-F238E27FC236}">
                <a16:creationId xmlns:a16="http://schemas.microsoft.com/office/drawing/2014/main" id="{219B69AF-012E-42B9-BFE1-D021F1248084}"/>
              </a:ext>
            </a:extLst>
          </p:cNvPr>
          <p:cNvSpPr>
            <a:spLocks noGrp="1"/>
          </p:cNvSpPr>
          <p:nvPr>
            <p:ph type="body" sz="quarter" idx="38" hasCustomPrompt="1"/>
          </p:nvPr>
        </p:nvSpPr>
        <p:spPr>
          <a:xfrm>
            <a:off x="914399" y="4292468"/>
            <a:ext cx="903715" cy="457200"/>
          </a:xfrm>
        </p:spPr>
        <p:txBody>
          <a:bodyPr anchor="ctr"/>
          <a:lstStyle>
            <a:lvl1pPr marL="0" indent="0" algn="l">
              <a:buNone/>
              <a:defRPr sz="2000" b="1" cap="all" baseline="0">
                <a:solidFill>
                  <a:srgbClr val="44546A"/>
                </a:solidFill>
                <a:latin typeface="+mj-lt"/>
              </a:defRPr>
            </a:lvl1pPr>
          </a:lstStyle>
          <a:p>
            <a:pPr lvl="0"/>
            <a:r>
              <a:rPr lang="en-US"/>
              <a:t>Year</a:t>
            </a:r>
            <a:endParaRPr lang="en-ZA"/>
          </a:p>
        </p:txBody>
      </p:sp>
      <p:sp>
        <p:nvSpPr>
          <p:cNvPr id="16" name="Text Placeholder 10">
            <a:extLst>
              <a:ext uri="{FF2B5EF4-FFF2-40B4-BE49-F238E27FC236}">
                <a16:creationId xmlns:a16="http://schemas.microsoft.com/office/drawing/2014/main" id="{01ACC1C5-86CA-43E8-BFB0-07E9D49F402B}"/>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200" cap="all" baseline="0">
                <a:solidFill>
                  <a:srgbClr val="44546A"/>
                </a:solidFill>
                <a:latin typeface="+mj-lt"/>
              </a:defRPr>
            </a:lvl1pPr>
          </a:lstStyle>
          <a:p>
            <a:pPr lvl="0"/>
            <a:r>
              <a:rPr lang="en-US"/>
              <a:t>MM</a:t>
            </a:r>
            <a:endParaRPr lang="en-ZA"/>
          </a:p>
        </p:txBody>
      </p:sp>
      <p:sp>
        <p:nvSpPr>
          <p:cNvPr id="17" name="Text Placeholder 10">
            <a:extLst>
              <a:ext uri="{FF2B5EF4-FFF2-40B4-BE49-F238E27FC236}">
                <a16:creationId xmlns:a16="http://schemas.microsoft.com/office/drawing/2014/main" id="{62ED7CF1-AE81-4743-8648-5DA37828FA4F}"/>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200" cap="all" baseline="0">
                <a:solidFill>
                  <a:srgbClr val="44546A"/>
                </a:solidFill>
                <a:latin typeface="+mj-lt"/>
              </a:defRPr>
            </a:lvl1pPr>
          </a:lstStyle>
          <a:p>
            <a:pPr lvl="0"/>
            <a:r>
              <a:rPr lang="en-US"/>
              <a:t>MM</a:t>
            </a:r>
            <a:endParaRPr lang="en-ZA"/>
          </a:p>
        </p:txBody>
      </p:sp>
      <p:sp>
        <p:nvSpPr>
          <p:cNvPr id="18" name="Text Placeholder 10">
            <a:extLst>
              <a:ext uri="{FF2B5EF4-FFF2-40B4-BE49-F238E27FC236}">
                <a16:creationId xmlns:a16="http://schemas.microsoft.com/office/drawing/2014/main" id="{7AFE86E3-73F6-4D10-BBBC-5576CF3B1637}"/>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200" cap="all" baseline="0">
                <a:solidFill>
                  <a:srgbClr val="44546A"/>
                </a:solidFill>
                <a:latin typeface="+mj-lt"/>
              </a:defRPr>
            </a:lvl1pPr>
          </a:lstStyle>
          <a:p>
            <a:pPr lvl="0"/>
            <a:r>
              <a:rPr lang="en-US"/>
              <a:t>MM</a:t>
            </a:r>
            <a:endParaRPr lang="en-ZA"/>
          </a:p>
        </p:txBody>
      </p:sp>
      <p:sp>
        <p:nvSpPr>
          <p:cNvPr id="19" name="Text Placeholder 10">
            <a:extLst>
              <a:ext uri="{FF2B5EF4-FFF2-40B4-BE49-F238E27FC236}">
                <a16:creationId xmlns:a16="http://schemas.microsoft.com/office/drawing/2014/main" id="{9F60C98B-A9DC-442F-B4E6-F097031142FE}"/>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200" cap="all" baseline="0">
                <a:solidFill>
                  <a:srgbClr val="44546A"/>
                </a:solidFill>
                <a:latin typeface="+mj-lt"/>
              </a:defRPr>
            </a:lvl1pPr>
          </a:lstStyle>
          <a:p>
            <a:pPr lvl="0"/>
            <a:r>
              <a:rPr lang="en-US"/>
              <a:t>MM</a:t>
            </a:r>
            <a:endParaRPr lang="en-ZA"/>
          </a:p>
        </p:txBody>
      </p:sp>
      <p:sp>
        <p:nvSpPr>
          <p:cNvPr id="20" name="Text Placeholder 10">
            <a:extLst>
              <a:ext uri="{FF2B5EF4-FFF2-40B4-BE49-F238E27FC236}">
                <a16:creationId xmlns:a16="http://schemas.microsoft.com/office/drawing/2014/main" id="{4637DC31-25CA-4D5A-B984-4BB5684CD9BA}"/>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200" cap="all" baseline="0">
                <a:solidFill>
                  <a:srgbClr val="44546A"/>
                </a:solidFill>
                <a:latin typeface="+mj-lt"/>
              </a:defRPr>
            </a:lvl1pPr>
          </a:lstStyle>
          <a:p>
            <a:pPr lvl="0"/>
            <a:r>
              <a:rPr lang="en-US"/>
              <a:t>MM</a:t>
            </a:r>
            <a:endParaRPr lang="en-ZA"/>
          </a:p>
        </p:txBody>
      </p:sp>
      <p:sp>
        <p:nvSpPr>
          <p:cNvPr id="21" name="Text Placeholder 10">
            <a:extLst>
              <a:ext uri="{FF2B5EF4-FFF2-40B4-BE49-F238E27FC236}">
                <a16:creationId xmlns:a16="http://schemas.microsoft.com/office/drawing/2014/main" id="{E777C5B3-942D-473F-9BDA-51E25BB10667}"/>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200" cap="all" baseline="0">
                <a:solidFill>
                  <a:srgbClr val="44546A"/>
                </a:solidFill>
                <a:latin typeface="+mj-lt"/>
              </a:defRPr>
            </a:lvl1pPr>
          </a:lstStyle>
          <a:p>
            <a:pPr lvl="0"/>
            <a:r>
              <a:rPr lang="en-US"/>
              <a:t>MM</a:t>
            </a:r>
            <a:endParaRPr lang="en-ZA"/>
          </a:p>
        </p:txBody>
      </p:sp>
      <p:sp>
        <p:nvSpPr>
          <p:cNvPr id="22" name="Text Placeholder 10">
            <a:extLst>
              <a:ext uri="{FF2B5EF4-FFF2-40B4-BE49-F238E27FC236}">
                <a16:creationId xmlns:a16="http://schemas.microsoft.com/office/drawing/2014/main" id="{F6D961F6-6A29-411A-A1BC-3602D92DE613}"/>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200" cap="all" baseline="0">
                <a:solidFill>
                  <a:srgbClr val="44546A"/>
                </a:solidFill>
                <a:latin typeface="+mj-lt"/>
              </a:defRPr>
            </a:lvl1pPr>
          </a:lstStyle>
          <a:p>
            <a:pPr lvl="0"/>
            <a:r>
              <a:rPr lang="en-US"/>
              <a:t>MM</a:t>
            </a:r>
            <a:endParaRPr lang="en-ZA"/>
          </a:p>
        </p:txBody>
      </p:sp>
      <p:sp>
        <p:nvSpPr>
          <p:cNvPr id="23" name="Text Placeholder 10">
            <a:extLst>
              <a:ext uri="{FF2B5EF4-FFF2-40B4-BE49-F238E27FC236}">
                <a16:creationId xmlns:a16="http://schemas.microsoft.com/office/drawing/2014/main" id="{D5D76321-BA9D-42C4-ACF2-83EEE984E6DE}"/>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200" cap="all" baseline="0">
                <a:solidFill>
                  <a:srgbClr val="44546A"/>
                </a:solidFill>
                <a:latin typeface="+mj-lt"/>
              </a:defRPr>
            </a:lvl1pPr>
          </a:lstStyle>
          <a:p>
            <a:pPr lvl="0"/>
            <a:r>
              <a:rPr lang="en-US"/>
              <a:t>MM</a:t>
            </a:r>
            <a:endParaRPr lang="en-ZA"/>
          </a:p>
        </p:txBody>
      </p:sp>
      <p:sp>
        <p:nvSpPr>
          <p:cNvPr id="24" name="Text Placeholder 10">
            <a:extLst>
              <a:ext uri="{FF2B5EF4-FFF2-40B4-BE49-F238E27FC236}">
                <a16:creationId xmlns:a16="http://schemas.microsoft.com/office/drawing/2014/main" id="{AC35D0B4-C1C9-430C-BAEB-22D421F4E588}"/>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200" cap="all" baseline="0">
                <a:solidFill>
                  <a:srgbClr val="44546A"/>
                </a:solidFill>
                <a:latin typeface="+mj-lt"/>
              </a:defRPr>
            </a:lvl1pPr>
          </a:lstStyle>
          <a:p>
            <a:pPr lvl="0"/>
            <a:r>
              <a:rPr lang="en-US"/>
              <a:t>MM</a:t>
            </a:r>
            <a:endParaRPr lang="en-ZA"/>
          </a:p>
        </p:txBody>
      </p:sp>
      <p:sp>
        <p:nvSpPr>
          <p:cNvPr id="25" name="Text Placeholder 10">
            <a:extLst>
              <a:ext uri="{FF2B5EF4-FFF2-40B4-BE49-F238E27FC236}">
                <a16:creationId xmlns:a16="http://schemas.microsoft.com/office/drawing/2014/main" id="{6FC23DAE-7854-4F67-9DA1-D2552DFD1307}"/>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200" cap="all" baseline="0">
                <a:solidFill>
                  <a:srgbClr val="44546A"/>
                </a:solidFill>
                <a:latin typeface="+mj-lt"/>
              </a:defRPr>
            </a:lvl1pPr>
          </a:lstStyle>
          <a:p>
            <a:pPr lvl="0"/>
            <a:r>
              <a:rPr lang="en-US"/>
              <a:t>MM</a:t>
            </a:r>
            <a:endParaRPr lang="en-ZA"/>
          </a:p>
        </p:txBody>
      </p:sp>
      <p:sp>
        <p:nvSpPr>
          <p:cNvPr id="26" name="Text Placeholder 10">
            <a:extLst>
              <a:ext uri="{FF2B5EF4-FFF2-40B4-BE49-F238E27FC236}">
                <a16:creationId xmlns:a16="http://schemas.microsoft.com/office/drawing/2014/main" id="{F9DC2143-5FF3-4893-9DDF-C873E28E140D}"/>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200" cap="all" baseline="0">
                <a:solidFill>
                  <a:srgbClr val="44546A"/>
                </a:solidFill>
                <a:latin typeface="+mj-lt"/>
              </a:defRPr>
            </a:lvl1pPr>
          </a:lstStyle>
          <a:p>
            <a:pPr lvl="0"/>
            <a:r>
              <a:rPr lang="en-US"/>
              <a:t>MM</a:t>
            </a:r>
            <a:endParaRPr lang="en-ZA"/>
          </a:p>
        </p:txBody>
      </p:sp>
      <p:sp>
        <p:nvSpPr>
          <p:cNvPr id="27" name="Text Placeholder 10">
            <a:extLst>
              <a:ext uri="{FF2B5EF4-FFF2-40B4-BE49-F238E27FC236}">
                <a16:creationId xmlns:a16="http://schemas.microsoft.com/office/drawing/2014/main" id="{A121C7DB-5682-4AA6-A46B-712E821AD245}"/>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200" cap="all" baseline="0">
                <a:solidFill>
                  <a:srgbClr val="44546A"/>
                </a:solidFill>
                <a:latin typeface="+mj-lt"/>
              </a:defRPr>
            </a:lvl1pPr>
          </a:lstStyle>
          <a:p>
            <a:pPr lvl="0"/>
            <a:r>
              <a:rPr lang="en-US"/>
              <a:t>MM</a:t>
            </a:r>
            <a:endParaRPr lang="en-ZA"/>
          </a:p>
        </p:txBody>
      </p:sp>
      <p:sp>
        <p:nvSpPr>
          <p:cNvPr id="28" name="Text Placeholder 10">
            <a:extLst>
              <a:ext uri="{FF2B5EF4-FFF2-40B4-BE49-F238E27FC236}">
                <a16:creationId xmlns:a16="http://schemas.microsoft.com/office/drawing/2014/main" id="{8CD04D38-BA46-4277-80DF-A78988766D9B}"/>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200" cap="all" baseline="0">
                <a:solidFill>
                  <a:srgbClr val="44546A"/>
                </a:solidFill>
                <a:latin typeface="+mj-lt"/>
              </a:defRPr>
            </a:lvl1pPr>
          </a:lstStyle>
          <a:p>
            <a:pPr lvl="0"/>
            <a:r>
              <a:rPr lang="en-US"/>
              <a:t>MM</a:t>
            </a:r>
            <a:endParaRPr lang="en-ZA"/>
          </a:p>
        </p:txBody>
      </p:sp>
      <p:sp>
        <p:nvSpPr>
          <p:cNvPr id="29" name="Text Placeholder 10">
            <a:extLst>
              <a:ext uri="{FF2B5EF4-FFF2-40B4-BE49-F238E27FC236}">
                <a16:creationId xmlns:a16="http://schemas.microsoft.com/office/drawing/2014/main" id="{A2CEB808-F023-4E70-B390-B268F7755E6B}"/>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200" cap="all" baseline="0">
                <a:solidFill>
                  <a:srgbClr val="44546A"/>
                </a:solidFill>
                <a:latin typeface="+mj-lt"/>
              </a:defRPr>
            </a:lvl1pPr>
          </a:lstStyle>
          <a:p>
            <a:pPr lvl="0"/>
            <a:r>
              <a:rPr lang="en-US"/>
              <a:t>MM</a:t>
            </a:r>
            <a:endParaRPr lang="en-ZA"/>
          </a:p>
        </p:txBody>
      </p:sp>
      <p:sp>
        <p:nvSpPr>
          <p:cNvPr id="30" name="Text Placeholder 10">
            <a:extLst>
              <a:ext uri="{FF2B5EF4-FFF2-40B4-BE49-F238E27FC236}">
                <a16:creationId xmlns:a16="http://schemas.microsoft.com/office/drawing/2014/main" id="{78EBD9C0-4E49-4212-B8A1-7427937A3FA2}"/>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200" cap="all" baseline="0">
                <a:solidFill>
                  <a:srgbClr val="44546A"/>
                </a:solidFill>
                <a:latin typeface="+mj-lt"/>
              </a:defRPr>
            </a:lvl1pPr>
          </a:lstStyle>
          <a:p>
            <a:pPr lvl="0"/>
            <a:r>
              <a:rPr lang="en-US"/>
              <a:t>MM</a:t>
            </a:r>
            <a:endParaRPr lang="en-ZA"/>
          </a:p>
        </p:txBody>
      </p:sp>
      <p:sp>
        <p:nvSpPr>
          <p:cNvPr id="31" name="Text Placeholder 10">
            <a:extLst>
              <a:ext uri="{FF2B5EF4-FFF2-40B4-BE49-F238E27FC236}">
                <a16:creationId xmlns:a16="http://schemas.microsoft.com/office/drawing/2014/main" id="{D19EF0F3-717C-42E0-BFF9-7E9C278BFDBF}"/>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200" cap="all" baseline="0">
                <a:solidFill>
                  <a:srgbClr val="44546A"/>
                </a:solidFill>
                <a:latin typeface="+mj-lt"/>
              </a:defRPr>
            </a:lvl1pPr>
          </a:lstStyle>
          <a:p>
            <a:pPr lvl="0"/>
            <a:r>
              <a:rPr lang="en-US"/>
              <a:t>MM</a:t>
            </a:r>
            <a:endParaRPr lang="en-ZA"/>
          </a:p>
        </p:txBody>
      </p:sp>
      <p:sp>
        <p:nvSpPr>
          <p:cNvPr id="32" name="Text Placeholder 10">
            <a:extLst>
              <a:ext uri="{FF2B5EF4-FFF2-40B4-BE49-F238E27FC236}">
                <a16:creationId xmlns:a16="http://schemas.microsoft.com/office/drawing/2014/main" id="{FF36E1F1-0458-4933-89E1-55708916CDD3}"/>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200" cap="all" baseline="0">
                <a:solidFill>
                  <a:srgbClr val="44546A"/>
                </a:solidFill>
                <a:latin typeface="+mj-lt"/>
              </a:defRPr>
            </a:lvl1pPr>
          </a:lstStyle>
          <a:p>
            <a:pPr lvl="0"/>
            <a:r>
              <a:rPr lang="en-US"/>
              <a:t>MM</a:t>
            </a:r>
            <a:endParaRPr lang="en-ZA"/>
          </a:p>
        </p:txBody>
      </p:sp>
      <p:sp>
        <p:nvSpPr>
          <p:cNvPr id="33" name="Text Placeholder 10">
            <a:extLst>
              <a:ext uri="{FF2B5EF4-FFF2-40B4-BE49-F238E27FC236}">
                <a16:creationId xmlns:a16="http://schemas.microsoft.com/office/drawing/2014/main" id="{7E52BAF7-D625-427B-A1A6-619B44ECCF56}"/>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200" cap="all" baseline="0">
                <a:solidFill>
                  <a:srgbClr val="44546A"/>
                </a:solidFill>
                <a:latin typeface="+mj-lt"/>
              </a:defRPr>
            </a:lvl1pPr>
          </a:lstStyle>
          <a:p>
            <a:pPr lvl="0"/>
            <a:r>
              <a:rPr lang="en-US"/>
              <a:t>MM</a:t>
            </a:r>
            <a:endParaRPr lang="en-ZA"/>
          </a:p>
        </p:txBody>
      </p:sp>
      <p:sp>
        <p:nvSpPr>
          <p:cNvPr id="34" name="Text Placeholder 10">
            <a:extLst>
              <a:ext uri="{FF2B5EF4-FFF2-40B4-BE49-F238E27FC236}">
                <a16:creationId xmlns:a16="http://schemas.microsoft.com/office/drawing/2014/main" id="{80653338-44A2-43D5-B1F3-7D1917AE876E}"/>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200" cap="all" baseline="0">
                <a:solidFill>
                  <a:srgbClr val="44546A"/>
                </a:solidFill>
                <a:latin typeface="+mj-lt"/>
              </a:defRPr>
            </a:lvl1pPr>
          </a:lstStyle>
          <a:p>
            <a:pPr lvl="0"/>
            <a:r>
              <a:rPr lang="en-US"/>
              <a:t>MM</a:t>
            </a:r>
            <a:endParaRPr lang="en-ZA"/>
          </a:p>
        </p:txBody>
      </p:sp>
      <p:sp>
        <p:nvSpPr>
          <p:cNvPr id="35" name="Text Placeholder 10">
            <a:extLst>
              <a:ext uri="{FF2B5EF4-FFF2-40B4-BE49-F238E27FC236}">
                <a16:creationId xmlns:a16="http://schemas.microsoft.com/office/drawing/2014/main" id="{C5D9028B-62B3-4FDC-82C5-8BD32CEF53CA}"/>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200" cap="all" baseline="0">
                <a:solidFill>
                  <a:srgbClr val="44546A"/>
                </a:solidFill>
                <a:latin typeface="+mj-lt"/>
              </a:defRPr>
            </a:lvl1pPr>
          </a:lstStyle>
          <a:p>
            <a:pPr lvl="0"/>
            <a:r>
              <a:rPr lang="en-US"/>
              <a:t>MM</a:t>
            </a:r>
            <a:endParaRPr lang="en-ZA"/>
          </a:p>
        </p:txBody>
      </p:sp>
      <p:sp>
        <p:nvSpPr>
          <p:cNvPr id="36" name="Rectangle 35">
            <a:extLst>
              <a:ext uri="{FF2B5EF4-FFF2-40B4-BE49-F238E27FC236}">
                <a16:creationId xmlns:a16="http://schemas.microsoft.com/office/drawing/2014/main" id="{13FF8118-ACC6-4A14-AE72-E7C6797607EE}"/>
              </a:ext>
            </a:extLst>
          </p:cNvPr>
          <p:cNvSpPr/>
          <p:nvPr userDrawn="1"/>
        </p:nvSpPr>
        <p:spPr>
          <a:xfrm>
            <a:off x="929640" y="4034785"/>
            <a:ext cx="10332720" cy="4571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800" cap="all" baseline="0" dirty="0">
              <a:solidFill>
                <a:srgbClr val="44546A"/>
              </a:solidFill>
              <a:latin typeface="+mj-lt"/>
            </a:endParaRPr>
          </a:p>
        </p:txBody>
      </p:sp>
      <p:sp>
        <p:nvSpPr>
          <p:cNvPr id="3" name="Title 5">
            <a:extLst>
              <a:ext uri="{FF2B5EF4-FFF2-40B4-BE49-F238E27FC236}">
                <a16:creationId xmlns:a16="http://schemas.microsoft.com/office/drawing/2014/main" id="{751F941F-FAC1-663E-FF5B-5BF13939C2FC}"/>
              </a:ext>
            </a:extLst>
          </p:cNvPr>
          <p:cNvSpPr>
            <a:spLocks noGrp="1"/>
          </p:cNvSpPr>
          <p:nvPr>
            <p:ph type="title"/>
          </p:nvPr>
        </p:nvSpPr>
        <p:spPr>
          <a:xfrm>
            <a:off x="789432" y="333994"/>
            <a:ext cx="8911752" cy="580405"/>
          </a:xfrm>
        </p:spPr>
        <p:txBody>
          <a:bodyPr>
            <a:noAutofit/>
          </a:bodyPr>
          <a:lstStyle/>
          <a:p>
            <a:r>
              <a:rPr lang="en-US"/>
              <a:t>Click to edit Master title style</a:t>
            </a:r>
            <a:endParaRPr lang="en-US" dirty="0"/>
          </a:p>
        </p:txBody>
      </p:sp>
      <p:sp>
        <p:nvSpPr>
          <p:cNvPr id="4" name="Text Placeholder 7">
            <a:extLst>
              <a:ext uri="{FF2B5EF4-FFF2-40B4-BE49-F238E27FC236}">
                <a16:creationId xmlns:a16="http://schemas.microsoft.com/office/drawing/2014/main" id="{C96C1F83-02A7-FA9D-3496-0DE4D6FFC38B}"/>
              </a:ext>
            </a:extLst>
          </p:cNvPr>
          <p:cNvSpPr>
            <a:spLocks noGrp="1"/>
          </p:cNvSpPr>
          <p:nvPr>
            <p:ph type="body" sz="quarter" idx="14"/>
          </p:nvPr>
        </p:nvSpPr>
        <p:spPr>
          <a:xfrm>
            <a:off x="822960" y="969264"/>
            <a:ext cx="9961695" cy="580405"/>
          </a:xfrm>
        </p:spPr>
        <p:txBody>
          <a:bodyPr anchor="ctr">
            <a:noAutofit/>
          </a:bodyPr>
          <a:lstStyle>
            <a:lvl1pPr marL="0" indent="0">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2" name="Picture 1" descr="A red and black logo&#10;&#10;Description automatically generated">
            <a:hlinkClick r:id="rId2"/>
            <a:extLst>
              <a:ext uri="{FF2B5EF4-FFF2-40B4-BE49-F238E27FC236}">
                <a16:creationId xmlns:a16="http://schemas.microsoft.com/office/drawing/2014/main" id="{8D87CBB9-E094-5F54-A6A1-D87A10AE8A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8460" y="352174"/>
            <a:ext cx="1197864" cy="645004"/>
          </a:xfrm>
          <a:prstGeom prst="rect">
            <a:avLst/>
          </a:prstGeom>
        </p:spPr>
      </p:pic>
    </p:spTree>
    <p:extLst>
      <p:ext uri="{BB962C8B-B14F-4D97-AF65-F5344CB8AC3E}">
        <p14:creationId xmlns:p14="http://schemas.microsoft.com/office/powerpoint/2010/main" val="1792259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2F258E6-C9D0-46C3-89B9-069B9724D52A}"/>
              </a:ext>
            </a:extLst>
          </p:cNvPr>
          <p:cNvCxnSpPr/>
          <p:nvPr userDrawn="1"/>
        </p:nvCxnSpPr>
        <p:spPr>
          <a:xfrm>
            <a:off x="886968" y="941832"/>
            <a:ext cx="8814216" cy="0"/>
          </a:xfrm>
          <a:prstGeom prst="line">
            <a:avLst/>
          </a:prstGeom>
          <a:ln w="12700">
            <a:solidFill>
              <a:srgbClr val="B11C11"/>
            </a:solidFill>
          </a:ln>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706DA30E-95CA-42D0-A564-1B37F03C981E}"/>
              </a:ext>
            </a:extLst>
          </p:cNvPr>
          <p:cNvSpPr>
            <a:spLocks noGrp="1"/>
          </p:cNvSpPr>
          <p:nvPr>
            <p:ph type="tbl" sz="quarter" idx="12"/>
          </p:nvPr>
        </p:nvSpPr>
        <p:spPr>
          <a:xfrm>
            <a:off x="1236640" y="2089694"/>
            <a:ext cx="9126537" cy="3475038"/>
          </a:xfrm>
        </p:spPr>
        <p:txBody>
          <a:bodyPr/>
          <a:lstStyle>
            <a:lvl1pPr>
              <a:defRPr>
                <a:latin typeface="+mj-lt"/>
              </a:defRPr>
            </a:lvl1pPr>
          </a:lstStyle>
          <a:p>
            <a:r>
              <a:rPr lang="en-US"/>
              <a:t>Click icon to add table</a:t>
            </a:r>
            <a:endParaRPr lang="en-US" dirty="0"/>
          </a:p>
        </p:txBody>
      </p:sp>
      <p:sp>
        <p:nvSpPr>
          <p:cNvPr id="2" name="Title 5">
            <a:extLst>
              <a:ext uri="{FF2B5EF4-FFF2-40B4-BE49-F238E27FC236}">
                <a16:creationId xmlns:a16="http://schemas.microsoft.com/office/drawing/2014/main" id="{E85799A1-F643-3B2D-2299-5DA7E0A63B6B}"/>
              </a:ext>
            </a:extLst>
          </p:cNvPr>
          <p:cNvSpPr>
            <a:spLocks noGrp="1"/>
          </p:cNvSpPr>
          <p:nvPr>
            <p:ph type="title"/>
          </p:nvPr>
        </p:nvSpPr>
        <p:spPr>
          <a:xfrm>
            <a:off x="789432" y="333994"/>
            <a:ext cx="8911752" cy="580405"/>
          </a:xfrm>
        </p:spPr>
        <p:txBody>
          <a:bodyPr>
            <a:noAutofit/>
          </a:bodyPr>
          <a:lstStyle/>
          <a:p>
            <a:r>
              <a:rPr lang="en-US"/>
              <a:t>Click to edit Master title style</a:t>
            </a:r>
            <a:endParaRPr lang="en-US" dirty="0"/>
          </a:p>
        </p:txBody>
      </p:sp>
      <p:sp>
        <p:nvSpPr>
          <p:cNvPr id="4" name="Text Placeholder 7">
            <a:extLst>
              <a:ext uri="{FF2B5EF4-FFF2-40B4-BE49-F238E27FC236}">
                <a16:creationId xmlns:a16="http://schemas.microsoft.com/office/drawing/2014/main" id="{2D9FB13E-2B80-6DD0-B411-E629E9DA86EA}"/>
              </a:ext>
            </a:extLst>
          </p:cNvPr>
          <p:cNvSpPr>
            <a:spLocks noGrp="1"/>
          </p:cNvSpPr>
          <p:nvPr>
            <p:ph type="body" sz="quarter" idx="14"/>
          </p:nvPr>
        </p:nvSpPr>
        <p:spPr>
          <a:xfrm>
            <a:off x="822960" y="969264"/>
            <a:ext cx="9961695" cy="580405"/>
          </a:xfrm>
        </p:spPr>
        <p:txBody>
          <a:bodyPr anchor="ctr">
            <a:noAutofit/>
          </a:bodyPr>
          <a:lstStyle>
            <a:lvl1pPr marL="0" indent="0">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5" name="Picture 4" descr="A red and black logo&#10;&#10;Description automatically generated">
            <a:hlinkClick r:id="rId2"/>
            <a:extLst>
              <a:ext uri="{FF2B5EF4-FFF2-40B4-BE49-F238E27FC236}">
                <a16:creationId xmlns:a16="http://schemas.microsoft.com/office/drawing/2014/main" id="{BF614910-6692-9583-EC53-38FD63591FD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8460" y="352174"/>
            <a:ext cx="1197864" cy="645004"/>
          </a:xfrm>
          <a:prstGeom prst="rect">
            <a:avLst/>
          </a:prstGeom>
        </p:spPr>
      </p:pic>
    </p:spTree>
    <p:extLst>
      <p:ext uri="{BB962C8B-B14F-4D97-AF65-F5344CB8AC3E}">
        <p14:creationId xmlns:p14="http://schemas.microsoft.com/office/powerpoint/2010/main" val="3028300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2F258E6-C9D0-46C3-89B9-069B9724D52A}"/>
              </a:ext>
            </a:extLst>
          </p:cNvPr>
          <p:cNvCxnSpPr/>
          <p:nvPr userDrawn="1"/>
        </p:nvCxnSpPr>
        <p:spPr>
          <a:xfrm>
            <a:off x="886968" y="941832"/>
            <a:ext cx="8814216" cy="0"/>
          </a:xfrm>
          <a:prstGeom prst="line">
            <a:avLst/>
          </a:prstGeom>
          <a:ln w="12700">
            <a:solidFill>
              <a:srgbClr val="B11C1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C7AE1CE8-53AA-4695-9B2C-7BD0824DC3EB}"/>
              </a:ext>
            </a:extLst>
          </p:cNvPr>
          <p:cNvSpPr>
            <a:spLocks noGrp="1"/>
          </p:cNvSpPr>
          <p:nvPr>
            <p:ph idx="1"/>
          </p:nvPr>
        </p:nvSpPr>
        <p:spPr>
          <a:xfrm>
            <a:off x="1423447" y="1825625"/>
            <a:ext cx="9153427" cy="4351338"/>
          </a:xfrm>
        </p:spPr>
        <p:txBody>
          <a:bodyPr>
            <a:noAutofit/>
          </a:bodyPr>
          <a:lstStyle>
            <a:lvl1pPr>
              <a:defRPr sz="2000">
                <a:latin typeface="+mj-lt"/>
              </a:defRPr>
            </a:lvl1pPr>
            <a:lvl2pPr>
              <a:defRPr sz="1800">
                <a:latin typeface="+mj-lt"/>
              </a:defRPr>
            </a:lvl2pPr>
            <a:lvl3pPr>
              <a:defRPr sz="1600">
                <a:latin typeface="+mj-lt"/>
              </a:defRPr>
            </a:lvl3pPr>
            <a:lvl4pPr>
              <a:defRPr sz="1400">
                <a:latin typeface="+mj-lt"/>
              </a:defRPr>
            </a:lvl4pPr>
            <a:lvl5pPr>
              <a:defRPr sz="1400">
                <a:latin typeface="+mj-lt"/>
              </a:defRPr>
            </a:lvl5pPr>
          </a:lstStyle>
          <a:p>
            <a:pPr lvl="0"/>
            <a:r>
              <a:rPr lang="en-US"/>
              <a:t>Click to edit Master text styles</a:t>
            </a:r>
          </a:p>
          <a:p>
            <a:pPr lvl="1"/>
            <a:r>
              <a:rPr lang="en-US"/>
              <a:t>Second level</a:t>
            </a:r>
          </a:p>
          <a:p>
            <a:pPr lvl="2"/>
            <a:r>
              <a:rPr lang="en-US"/>
              <a:t>Third level</a:t>
            </a:r>
          </a:p>
        </p:txBody>
      </p:sp>
      <p:sp>
        <p:nvSpPr>
          <p:cNvPr id="2" name="Title 5">
            <a:extLst>
              <a:ext uri="{FF2B5EF4-FFF2-40B4-BE49-F238E27FC236}">
                <a16:creationId xmlns:a16="http://schemas.microsoft.com/office/drawing/2014/main" id="{53378E73-FA73-717A-E9A5-A74767E1536E}"/>
              </a:ext>
            </a:extLst>
          </p:cNvPr>
          <p:cNvSpPr>
            <a:spLocks noGrp="1"/>
          </p:cNvSpPr>
          <p:nvPr>
            <p:ph type="title"/>
          </p:nvPr>
        </p:nvSpPr>
        <p:spPr>
          <a:xfrm>
            <a:off x="789432" y="333994"/>
            <a:ext cx="8911752" cy="580405"/>
          </a:xfrm>
        </p:spPr>
        <p:txBody>
          <a:bodyPr>
            <a:noAutofit/>
          </a:bodyPr>
          <a:lstStyle/>
          <a:p>
            <a:r>
              <a:rPr lang="en-US"/>
              <a:t>Click to edit Master title style</a:t>
            </a:r>
            <a:endParaRPr lang="en-US" dirty="0"/>
          </a:p>
        </p:txBody>
      </p:sp>
      <p:sp>
        <p:nvSpPr>
          <p:cNvPr id="3" name="Text Placeholder 7">
            <a:extLst>
              <a:ext uri="{FF2B5EF4-FFF2-40B4-BE49-F238E27FC236}">
                <a16:creationId xmlns:a16="http://schemas.microsoft.com/office/drawing/2014/main" id="{55FB6453-A5BF-0B6E-CA3F-5170702414C1}"/>
              </a:ext>
            </a:extLst>
          </p:cNvPr>
          <p:cNvSpPr>
            <a:spLocks noGrp="1"/>
          </p:cNvSpPr>
          <p:nvPr>
            <p:ph type="body" sz="quarter" idx="14"/>
          </p:nvPr>
        </p:nvSpPr>
        <p:spPr>
          <a:xfrm>
            <a:off x="822960" y="969264"/>
            <a:ext cx="9961695" cy="580405"/>
          </a:xfrm>
        </p:spPr>
        <p:txBody>
          <a:bodyPr anchor="ctr">
            <a:noAutofit/>
          </a:bodyPr>
          <a:lstStyle>
            <a:lvl1pPr marL="0" indent="0">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4" name="Picture 3" descr="A red and black logo&#10;&#10;Description automatically generated">
            <a:hlinkClick r:id="rId2"/>
            <a:extLst>
              <a:ext uri="{FF2B5EF4-FFF2-40B4-BE49-F238E27FC236}">
                <a16:creationId xmlns:a16="http://schemas.microsoft.com/office/drawing/2014/main" id="{1543836B-1CED-40B9-5930-EC822D7A81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8460" y="352174"/>
            <a:ext cx="1197864" cy="645004"/>
          </a:xfrm>
          <a:prstGeom prst="rect">
            <a:avLst/>
          </a:prstGeom>
        </p:spPr>
      </p:pic>
    </p:spTree>
    <p:extLst>
      <p:ext uri="{BB962C8B-B14F-4D97-AF65-F5344CB8AC3E}">
        <p14:creationId xmlns:p14="http://schemas.microsoft.com/office/powerpoint/2010/main" val="89134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E42A7E-2BA4-4949-88C1-3B0426713A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3237A38-07C4-4DAA-9C2D-C3DC24027B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006982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9" r:id="rId3"/>
    <p:sldLayoutId id="2147483673" r:id="rId4"/>
    <p:sldLayoutId id="2147483680" r:id="rId5"/>
    <p:sldLayoutId id="2147483650" r:id="rId6"/>
    <p:sldLayoutId id="2147483678" r:id="rId7"/>
    <p:sldLayoutId id="2147483676" r:id="rId8"/>
    <p:sldLayoutId id="2147483671" r:id="rId9"/>
    <p:sldLayoutId id="2147483660" r:id="rId10"/>
    <p:sldLayoutId id="2147483661" r:id="rId11"/>
    <p:sldLayoutId id="2147483663" r:id="rId12"/>
    <p:sldLayoutId id="2147483675" r:id="rId13"/>
    <p:sldLayoutId id="2147483681" r:id="rId14"/>
    <p:sldLayoutId id="2147483664" r:id="rId15"/>
    <p:sldLayoutId id="2147483666" r:id="rId16"/>
    <p:sldLayoutId id="2147483667" r:id="rId17"/>
    <p:sldLayoutId id="2147483668" r:id="rId18"/>
    <p:sldLayoutId id="2147483653" r:id="rId19"/>
    <p:sldLayoutId id="2147483669" r:id="rId20"/>
    <p:sldLayoutId id="2147483674" r:id="rId21"/>
    <p:sldLayoutId id="2147483670" r:id="rId22"/>
    <p:sldLayoutId id="2147483677" r:id="rId23"/>
    <p:sldLayoutId id="2147483655" r:id="rId24"/>
    <p:sldLayoutId id="2147483658" r:id="rId25"/>
    <p:sldLayoutId id="2147483659" r:id="rId26"/>
    <p:sldLayoutId id="2147483682" r:id="rId27"/>
    <p:sldLayoutId id="2147483684" r:id="rId28"/>
    <p:sldLayoutId id="2147483685" r:id="rId29"/>
    <p:sldLayoutId id="2147483686" r:id="rId30"/>
    <p:sldLayoutId id="2147483687" r:id="rId31"/>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hyperlink" Target="https://fredhelp.stlouisfed.org/fred/data/understanding-the-data/recession-bars/" TargetMode="External"/><Relationship Id="rId2" Type="http://schemas.openxmlformats.org/officeDocument/2006/relationships/chart" Target="../charts/chart14.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13" Type="http://schemas.microsoft.com/office/2007/relationships/hdphoto" Target="../media/hdphoto2.wdp"/><Relationship Id="rId18" Type="http://schemas.openxmlformats.org/officeDocument/2006/relationships/image" Target="../media/image37.png"/><Relationship Id="rId3" Type="http://schemas.openxmlformats.org/officeDocument/2006/relationships/image" Target="../media/image25.png"/><Relationship Id="rId21" Type="http://schemas.microsoft.com/office/2007/relationships/hdphoto" Target="../media/hdphoto6.wdp"/><Relationship Id="rId7" Type="http://schemas.openxmlformats.org/officeDocument/2006/relationships/image" Target="../media/image29.svg"/><Relationship Id="rId12" Type="http://schemas.openxmlformats.org/officeDocument/2006/relationships/image" Target="../media/image34.png"/><Relationship Id="rId17" Type="http://schemas.microsoft.com/office/2007/relationships/hdphoto" Target="../media/hdphoto4.wdp"/><Relationship Id="rId2" Type="http://schemas.openxmlformats.org/officeDocument/2006/relationships/notesSlide" Target="../notesSlides/notesSlide20.xml"/><Relationship Id="rId16" Type="http://schemas.openxmlformats.org/officeDocument/2006/relationships/image" Target="../media/image36.png"/><Relationship Id="rId20" Type="http://schemas.openxmlformats.org/officeDocument/2006/relationships/image" Target="../media/image38.png"/><Relationship Id="rId1" Type="http://schemas.openxmlformats.org/officeDocument/2006/relationships/slideLayout" Target="../slideLayouts/slideLayout31.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svg"/><Relationship Id="rId15" Type="http://schemas.microsoft.com/office/2007/relationships/hdphoto" Target="../media/hdphoto3.wdp"/><Relationship Id="rId10" Type="http://schemas.openxmlformats.org/officeDocument/2006/relationships/image" Target="../media/image32.png"/><Relationship Id="rId19" Type="http://schemas.microsoft.com/office/2007/relationships/hdphoto" Target="../media/hdphoto5.wdp"/><Relationship Id="rId4" Type="http://schemas.openxmlformats.org/officeDocument/2006/relationships/image" Target="../media/image26.svg"/><Relationship Id="rId9" Type="http://schemas.openxmlformats.org/officeDocument/2006/relationships/image" Target="../media/image31.svg"/><Relationship Id="rId14"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13" Type="http://schemas.microsoft.com/office/2007/relationships/hdphoto" Target="../media/hdphoto11.wdp"/><Relationship Id="rId3" Type="http://schemas.openxmlformats.org/officeDocument/2006/relationships/image" Target="../media/image39.png"/><Relationship Id="rId7" Type="http://schemas.microsoft.com/office/2007/relationships/hdphoto" Target="../media/hdphoto8.wdp"/><Relationship Id="rId12" Type="http://schemas.openxmlformats.org/officeDocument/2006/relationships/image" Target="../media/image44.png"/><Relationship Id="rId17" Type="http://schemas.microsoft.com/office/2007/relationships/hdphoto" Target="../media/hdphoto13.wdp"/><Relationship Id="rId2" Type="http://schemas.openxmlformats.org/officeDocument/2006/relationships/notesSlide" Target="../notesSlides/notesSlide23.xml"/><Relationship Id="rId16" Type="http://schemas.openxmlformats.org/officeDocument/2006/relationships/image" Target="../media/image46.png"/><Relationship Id="rId1" Type="http://schemas.openxmlformats.org/officeDocument/2006/relationships/slideLayout" Target="../slideLayouts/slideLayout6.xml"/><Relationship Id="rId6" Type="http://schemas.openxmlformats.org/officeDocument/2006/relationships/image" Target="../media/image41.png"/><Relationship Id="rId11" Type="http://schemas.microsoft.com/office/2007/relationships/hdphoto" Target="../media/hdphoto10.wdp"/><Relationship Id="rId5" Type="http://schemas.microsoft.com/office/2007/relationships/hdphoto" Target="../media/hdphoto7.wdp"/><Relationship Id="rId15" Type="http://schemas.microsoft.com/office/2007/relationships/hdphoto" Target="../media/hdphoto12.wdp"/><Relationship Id="rId10" Type="http://schemas.openxmlformats.org/officeDocument/2006/relationships/image" Target="../media/image43.png"/><Relationship Id="rId4" Type="http://schemas.openxmlformats.org/officeDocument/2006/relationships/image" Target="../media/image40.png"/><Relationship Id="rId9" Type="http://schemas.microsoft.com/office/2007/relationships/hdphoto" Target="../media/hdphoto9.wdp"/><Relationship Id="rId1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hyperlink" Target="mailto:lmajor@hvs.com" TargetMode="External"/><Relationship Id="rId2" Type="http://schemas.openxmlformats.org/officeDocument/2006/relationships/notesSlide" Target="../notesSlides/notesSlide24.xml"/><Relationship Id="rId1" Type="http://schemas.openxmlformats.org/officeDocument/2006/relationships/slideLayout" Target="../slideLayouts/slideLayout28.xml"/><Relationship Id="rId6" Type="http://schemas.openxmlformats.org/officeDocument/2006/relationships/image" Target="../media/image48.png"/><Relationship Id="rId5" Type="http://schemas.openxmlformats.org/officeDocument/2006/relationships/image" Target="../media/image47.jpg"/><Relationship Id="rId4" Type="http://schemas.openxmlformats.org/officeDocument/2006/relationships/hyperlink" Target="https://www.linkedin.com/in/luigimajor/"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sv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9AFAE4-9005-473F-516D-6EBF6929E2A0}"/>
              </a:ext>
            </a:extLst>
          </p:cNvPr>
          <p:cNvSpPr>
            <a:spLocks noGrp="1"/>
          </p:cNvSpPr>
          <p:nvPr>
            <p:ph type="title"/>
          </p:nvPr>
        </p:nvSpPr>
        <p:spPr/>
        <p:txBody>
          <a:bodyPr/>
          <a:lstStyle/>
          <a:p>
            <a:r>
              <a:rPr lang="en-US" dirty="0">
                <a:solidFill>
                  <a:schemeClr val="tx1"/>
                </a:solidFill>
              </a:rPr>
              <a:t>U.S. Hotel Industry Report</a:t>
            </a:r>
          </a:p>
        </p:txBody>
      </p:sp>
      <p:pic>
        <p:nvPicPr>
          <p:cNvPr id="17" name="Picture Placeholder 16">
            <a:extLst>
              <a:ext uri="{FF2B5EF4-FFF2-40B4-BE49-F238E27FC236}">
                <a16:creationId xmlns:a16="http://schemas.microsoft.com/office/drawing/2014/main" id="{CD3D7580-DF64-245E-D10F-8BE947F5CECF}"/>
              </a:ext>
            </a:extLst>
          </p:cNvPr>
          <p:cNvPicPr>
            <a:picLocks noGrp="1" noChangeAspect="1"/>
          </p:cNvPicPr>
          <p:nvPr>
            <p:ph type="pic" sz="quarter" idx="11"/>
          </p:nvPr>
        </p:nvPicPr>
        <p:blipFill rotWithShape="1">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t="64" b="64"/>
          <a:stretch/>
        </p:blipFill>
        <p:spPr/>
      </p:pic>
      <p:sp>
        <p:nvSpPr>
          <p:cNvPr id="2" name="Text Placeholder 1">
            <a:extLst>
              <a:ext uri="{FF2B5EF4-FFF2-40B4-BE49-F238E27FC236}">
                <a16:creationId xmlns:a16="http://schemas.microsoft.com/office/drawing/2014/main" id="{09845030-4F79-2361-FCF4-007CD7467387}"/>
              </a:ext>
            </a:extLst>
          </p:cNvPr>
          <p:cNvSpPr>
            <a:spLocks noGrp="1"/>
          </p:cNvSpPr>
          <p:nvPr>
            <p:ph type="body" sz="quarter" idx="12"/>
          </p:nvPr>
        </p:nvSpPr>
        <p:spPr/>
        <p:txBody>
          <a:bodyPr>
            <a:normAutofit/>
          </a:bodyPr>
          <a:lstStyle/>
          <a:p>
            <a:r>
              <a:rPr lang="en-US" dirty="0">
                <a:solidFill>
                  <a:schemeClr val="tx1"/>
                </a:solidFill>
              </a:rPr>
              <a:t>Hospitality Law Conference: Houston</a:t>
            </a:r>
          </a:p>
        </p:txBody>
      </p:sp>
      <p:sp>
        <p:nvSpPr>
          <p:cNvPr id="11" name="Text Placeholder 10">
            <a:extLst>
              <a:ext uri="{FF2B5EF4-FFF2-40B4-BE49-F238E27FC236}">
                <a16:creationId xmlns:a16="http://schemas.microsoft.com/office/drawing/2014/main" id="{062F0C09-C569-4F1B-9657-E58A329FF6F2}"/>
              </a:ext>
            </a:extLst>
          </p:cNvPr>
          <p:cNvSpPr>
            <a:spLocks noGrp="1"/>
          </p:cNvSpPr>
          <p:nvPr>
            <p:ph type="body" sz="quarter" idx="13"/>
          </p:nvPr>
        </p:nvSpPr>
        <p:spPr/>
        <p:txBody>
          <a:bodyPr/>
          <a:lstStyle/>
          <a:p>
            <a:r>
              <a:rPr lang="en-US" dirty="0">
                <a:solidFill>
                  <a:schemeClr val="tx1"/>
                </a:solidFill>
              </a:rPr>
              <a:t>Luigi Major, Managing Director</a:t>
            </a:r>
          </a:p>
          <a:p>
            <a:r>
              <a:rPr lang="en-US" dirty="0">
                <a:solidFill>
                  <a:schemeClr val="tx1"/>
                </a:solidFill>
              </a:rPr>
              <a:t>May 2026</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721802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BBE9D63-A02C-B9A3-B733-DB042984EF54}"/>
              </a:ext>
            </a:extLst>
          </p:cNvPr>
          <p:cNvSpPr>
            <a:spLocks noGrp="1"/>
          </p:cNvSpPr>
          <p:nvPr>
            <p:ph type="body" idx="11"/>
          </p:nvPr>
        </p:nvSpPr>
        <p:spPr>
          <a:xfrm>
            <a:off x="740664" y="201168"/>
            <a:ext cx="10067036" cy="697515"/>
          </a:xfrm>
        </p:spPr>
        <p:txBody>
          <a:bodyPr/>
          <a:lstStyle/>
          <a:p>
            <a:r>
              <a:rPr lang="en-US" dirty="0">
                <a:latin typeface="Calibri" panose="020F0502020204030204" pitchFamily="34" charset="0"/>
                <a:cs typeface="Calibri" panose="020F0502020204030204" pitchFamily="34" charset="0"/>
              </a:rPr>
              <a:t>RevPAR Performance: Best &amp; Worst Markets, YTD 2026</a:t>
            </a:r>
            <a:endParaRPr lang="en-US" dirty="0">
              <a:highlight>
                <a:srgbClr val="FFFF00"/>
              </a:highlight>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B198654C-6AB4-ACB5-3FC5-D60C2DC4E7AB}"/>
              </a:ext>
            </a:extLst>
          </p:cNvPr>
          <p:cNvSpPr txBox="1"/>
          <p:nvPr/>
        </p:nvSpPr>
        <p:spPr>
          <a:xfrm>
            <a:off x="3623538" y="5876591"/>
            <a:ext cx="4944924"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Source: STR/CoStar, HVS</a:t>
            </a:r>
          </a:p>
        </p:txBody>
      </p:sp>
      <p:sp>
        <p:nvSpPr>
          <p:cNvPr id="5" name="Rectangle 4">
            <a:extLst>
              <a:ext uri="{FF2B5EF4-FFF2-40B4-BE49-F238E27FC236}">
                <a16:creationId xmlns:a16="http://schemas.microsoft.com/office/drawing/2014/main" id="{1B94E3F3-B90F-4DE8-DE02-7E80EAC1D30B}"/>
              </a:ext>
            </a:extLst>
          </p:cNvPr>
          <p:cNvSpPr/>
          <p:nvPr/>
        </p:nvSpPr>
        <p:spPr>
          <a:xfrm>
            <a:off x="459499" y="2240324"/>
            <a:ext cx="5429471" cy="302227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10C4689-6E2E-DDC0-968E-E8CBD8E6A796}"/>
              </a:ext>
            </a:extLst>
          </p:cNvPr>
          <p:cNvSpPr txBox="1"/>
          <p:nvPr/>
        </p:nvSpPr>
        <p:spPr>
          <a:xfrm>
            <a:off x="3102970" y="2456527"/>
            <a:ext cx="2245233" cy="830997"/>
          </a:xfrm>
          <a:prstGeom prst="rect">
            <a:avLst/>
          </a:prstGeom>
          <a:noFill/>
        </p:spPr>
        <p:txBody>
          <a:bodyPr wrap="square" rtlCol="0">
            <a:spAutoFit/>
          </a:bodyPr>
          <a:lstStyle/>
          <a:p>
            <a:r>
              <a:rPr lang="en-US" sz="2400" b="1" dirty="0"/>
              <a:t>Best Performing Markets</a:t>
            </a:r>
          </a:p>
        </p:txBody>
      </p:sp>
      <p:sp>
        <p:nvSpPr>
          <p:cNvPr id="12" name="Rectangle 11">
            <a:extLst>
              <a:ext uri="{FF2B5EF4-FFF2-40B4-BE49-F238E27FC236}">
                <a16:creationId xmlns:a16="http://schemas.microsoft.com/office/drawing/2014/main" id="{EB7B8343-3B86-C682-5017-5667ECCFDC06}"/>
              </a:ext>
            </a:extLst>
          </p:cNvPr>
          <p:cNvSpPr/>
          <p:nvPr/>
        </p:nvSpPr>
        <p:spPr>
          <a:xfrm>
            <a:off x="6096000" y="2240324"/>
            <a:ext cx="5636501" cy="302227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F110561F-E400-0444-1349-DF490DBEB05C}"/>
              </a:ext>
            </a:extLst>
          </p:cNvPr>
          <p:cNvSpPr txBox="1"/>
          <p:nvPr/>
        </p:nvSpPr>
        <p:spPr>
          <a:xfrm>
            <a:off x="8889786" y="2477364"/>
            <a:ext cx="2562800" cy="830997"/>
          </a:xfrm>
          <a:prstGeom prst="rect">
            <a:avLst/>
          </a:prstGeom>
          <a:noFill/>
        </p:spPr>
        <p:txBody>
          <a:bodyPr wrap="square" rtlCol="0">
            <a:spAutoFit/>
          </a:bodyPr>
          <a:lstStyle/>
          <a:p>
            <a:r>
              <a:rPr lang="en-US" sz="2400" b="1" dirty="0"/>
              <a:t>Worse Performing Markets</a:t>
            </a:r>
          </a:p>
        </p:txBody>
      </p:sp>
      <p:sp>
        <p:nvSpPr>
          <p:cNvPr id="3" name="TextBox 2">
            <a:extLst>
              <a:ext uri="{FF2B5EF4-FFF2-40B4-BE49-F238E27FC236}">
                <a16:creationId xmlns:a16="http://schemas.microsoft.com/office/drawing/2014/main" id="{FC2EEA54-BAEF-F523-C2D8-A39113CA9DB0}"/>
              </a:ext>
            </a:extLst>
          </p:cNvPr>
          <p:cNvSpPr txBox="1"/>
          <p:nvPr/>
        </p:nvSpPr>
        <p:spPr>
          <a:xfrm>
            <a:off x="3105032" y="3313880"/>
            <a:ext cx="2695037" cy="1631216"/>
          </a:xfrm>
          <a:prstGeom prst="rect">
            <a:avLst/>
          </a:prstGeom>
          <a:solidFill>
            <a:srgbClr val="FFFFFF"/>
          </a:solidFill>
        </p:spPr>
        <p:txBody>
          <a:bodyPr wrap="square" rtlCol="0">
            <a:spAutoFit/>
          </a:bodyPr>
          <a:lstStyle/>
          <a:p>
            <a:pPr marL="342900" indent="-342900" defTabSz="857250">
              <a:buAutoNum type="arabicPeriod"/>
              <a:tabLst>
                <a:tab pos="1714500" algn="l"/>
              </a:tabLst>
            </a:pPr>
            <a:r>
              <a:rPr lang="en-US" sz="2000" dirty="0"/>
              <a:t>SF/Bay Area  	+31.2%</a:t>
            </a:r>
          </a:p>
          <a:p>
            <a:pPr marL="342900" indent="-342900" defTabSz="857250">
              <a:buAutoNum type="arabicPeriod"/>
            </a:pPr>
            <a:r>
              <a:rPr lang="en-US" sz="2000" dirty="0"/>
              <a:t>Minneapolis	+12.7%</a:t>
            </a:r>
          </a:p>
          <a:p>
            <a:pPr marL="342900" indent="-342900" defTabSz="857250">
              <a:buAutoNum type="arabicPeriod"/>
            </a:pPr>
            <a:r>
              <a:rPr lang="en-US" sz="2000" dirty="0"/>
              <a:t>Miami	+12.1%</a:t>
            </a:r>
          </a:p>
          <a:p>
            <a:pPr marL="342900" indent="-342900" defTabSz="857250">
              <a:buAutoNum type="arabicPeriod"/>
            </a:pPr>
            <a:r>
              <a:rPr lang="en-US" sz="2000" dirty="0"/>
              <a:t>St. Louis 	+11.4%</a:t>
            </a:r>
          </a:p>
          <a:p>
            <a:pPr marL="342900" indent="-342900" defTabSz="857250">
              <a:buAutoNum type="arabicPeriod"/>
            </a:pPr>
            <a:r>
              <a:rPr lang="en-US" sz="2000" dirty="0"/>
              <a:t>San Diego 	+10.9%</a:t>
            </a:r>
          </a:p>
        </p:txBody>
      </p:sp>
      <p:sp>
        <p:nvSpPr>
          <p:cNvPr id="19" name="TextBox 18">
            <a:extLst>
              <a:ext uri="{FF2B5EF4-FFF2-40B4-BE49-F238E27FC236}">
                <a16:creationId xmlns:a16="http://schemas.microsoft.com/office/drawing/2014/main" id="{02943EDC-824B-3B49-AA1B-DCF9B3612221}"/>
              </a:ext>
            </a:extLst>
          </p:cNvPr>
          <p:cNvSpPr txBox="1"/>
          <p:nvPr/>
        </p:nvSpPr>
        <p:spPr>
          <a:xfrm>
            <a:off x="8889785" y="3310912"/>
            <a:ext cx="2713116" cy="1631216"/>
          </a:xfrm>
          <a:prstGeom prst="rect">
            <a:avLst/>
          </a:prstGeom>
          <a:solidFill>
            <a:srgbClr val="FFFFFF"/>
          </a:solidFill>
        </p:spPr>
        <p:txBody>
          <a:bodyPr wrap="square" rtlCol="0">
            <a:spAutoFit/>
          </a:bodyPr>
          <a:lstStyle/>
          <a:p>
            <a:pPr marL="342900" indent="-342900" defTabSz="831850">
              <a:buAutoNum type="arabicPeriod"/>
            </a:pPr>
            <a:r>
              <a:rPr lang="en-US" sz="2000" dirty="0"/>
              <a:t>New Orleans  -20.4%</a:t>
            </a:r>
          </a:p>
          <a:p>
            <a:pPr marL="342900" indent="-342900" defTabSz="946150">
              <a:buAutoNum type="arabicPeriod"/>
            </a:pPr>
            <a:r>
              <a:rPr lang="en-US" sz="2000" dirty="0"/>
              <a:t>Tampa Bay      	-9.4%</a:t>
            </a:r>
          </a:p>
          <a:p>
            <a:pPr marL="342900" indent="-342900" defTabSz="946150">
              <a:buAutoNum type="arabicPeriod"/>
            </a:pPr>
            <a:r>
              <a:rPr lang="en-US" sz="2000" dirty="0"/>
              <a:t>DC		-6.3%</a:t>
            </a:r>
          </a:p>
          <a:p>
            <a:pPr marL="342900" indent="-342900" defTabSz="946150">
              <a:buAutoNum type="arabicPeriod"/>
            </a:pPr>
            <a:r>
              <a:rPr lang="en-US" sz="2000" dirty="0"/>
              <a:t>Boston         	-4.9%</a:t>
            </a:r>
          </a:p>
          <a:p>
            <a:pPr marL="342900" indent="-342900" defTabSz="946150">
              <a:buAutoNum type="arabicPeriod"/>
            </a:pPr>
            <a:r>
              <a:rPr lang="en-US" sz="2000" dirty="0"/>
              <a:t>Atlanta	-2.8%</a:t>
            </a:r>
          </a:p>
        </p:txBody>
      </p:sp>
      <p:pic>
        <p:nvPicPr>
          <p:cNvPr id="7" name="Picture 6">
            <a:extLst>
              <a:ext uri="{FF2B5EF4-FFF2-40B4-BE49-F238E27FC236}">
                <a16:creationId xmlns:a16="http://schemas.microsoft.com/office/drawing/2014/main" id="{BDAD62D9-5308-BDFE-1C32-E032505E816C}"/>
              </a:ext>
            </a:extLst>
          </p:cNvPr>
          <p:cNvPicPr>
            <a:picLocks noChangeAspect="1"/>
          </p:cNvPicPr>
          <p:nvPr/>
        </p:nvPicPr>
        <p:blipFill>
          <a:blip r:embed="rId3"/>
          <a:stretch>
            <a:fillRect/>
          </a:stretch>
        </p:blipFill>
        <p:spPr>
          <a:xfrm>
            <a:off x="614898" y="2419260"/>
            <a:ext cx="2534004" cy="2553056"/>
          </a:xfrm>
          <a:prstGeom prst="rect">
            <a:avLst/>
          </a:prstGeom>
        </p:spPr>
      </p:pic>
      <p:pic>
        <p:nvPicPr>
          <p:cNvPr id="16" name="Picture 15">
            <a:extLst>
              <a:ext uri="{FF2B5EF4-FFF2-40B4-BE49-F238E27FC236}">
                <a16:creationId xmlns:a16="http://schemas.microsoft.com/office/drawing/2014/main" id="{52C60417-C20C-1620-B563-D4E3BAD7E45E}"/>
              </a:ext>
            </a:extLst>
          </p:cNvPr>
          <p:cNvPicPr>
            <a:picLocks noChangeAspect="1"/>
          </p:cNvPicPr>
          <p:nvPr/>
        </p:nvPicPr>
        <p:blipFill rotWithShape="1">
          <a:blip r:embed="rId4"/>
          <a:srcRect l="3794" r="3879"/>
          <a:stretch/>
        </p:blipFill>
        <p:spPr>
          <a:xfrm>
            <a:off x="6246315" y="2477364"/>
            <a:ext cx="2493156" cy="2317196"/>
          </a:xfrm>
          <a:prstGeom prst="rect">
            <a:avLst/>
          </a:prstGeom>
        </p:spPr>
      </p:pic>
    </p:spTree>
    <p:extLst>
      <p:ext uri="{BB962C8B-B14F-4D97-AF65-F5344CB8AC3E}">
        <p14:creationId xmlns:p14="http://schemas.microsoft.com/office/powerpoint/2010/main" val="194907782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47B8A-CAD0-D56D-82F9-67DED6655660}"/>
              </a:ext>
            </a:extLst>
          </p:cNvPr>
          <p:cNvSpPr>
            <a:spLocks noGrp="1"/>
          </p:cNvSpPr>
          <p:nvPr>
            <p:ph type="title"/>
          </p:nvPr>
        </p:nvSpPr>
        <p:spPr>
          <a:xfrm>
            <a:off x="799160" y="333994"/>
            <a:ext cx="8911752" cy="580405"/>
          </a:xfrm>
        </p:spPr>
        <p:txBody>
          <a:bodyPr/>
          <a:lstStyle/>
          <a:p>
            <a:r>
              <a:rPr lang="en-US" dirty="0"/>
              <a:t>Nationwide Forecast: RevPAR Growth Stabilizes</a:t>
            </a:r>
          </a:p>
        </p:txBody>
      </p:sp>
      <p:sp>
        <p:nvSpPr>
          <p:cNvPr id="3" name="Text Placeholder 2">
            <a:extLst>
              <a:ext uri="{FF2B5EF4-FFF2-40B4-BE49-F238E27FC236}">
                <a16:creationId xmlns:a16="http://schemas.microsoft.com/office/drawing/2014/main" id="{247E04CC-A9F0-12B8-5C1A-FFDA7CF36496}"/>
              </a:ext>
            </a:extLst>
          </p:cNvPr>
          <p:cNvSpPr>
            <a:spLocks noGrp="1"/>
          </p:cNvSpPr>
          <p:nvPr>
            <p:ph type="body" sz="quarter" idx="14"/>
          </p:nvPr>
        </p:nvSpPr>
        <p:spPr/>
        <p:txBody>
          <a:bodyPr/>
          <a:lstStyle/>
          <a:p>
            <a:r>
              <a:rPr lang="en-US" dirty="0"/>
              <a:t>RevPAR remains below 2019 RevPAR adjusted for inflation (2025 Deflated RevPAR $79.30 vs. $86.76 in 2019)</a:t>
            </a:r>
          </a:p>
        </p:txBody>
      </p:sp>
      <p:sp>
        <p:nvSpPr>
          <p:cNvPr id="4" name="TextBox 3">
            <a:extLst>
              <a:ext uri="{FF2B5EF4-FFF2-40B4-BE49-F238E27FC236}">
                <a16:creationId xmlns:a16="http://schemas.microsoft.com/office/drawing/2014/main" id="{3D8B256A-B402-412A-F269-F8043DCC6300}"/>
              </a:ext>
            </a:extLst>
          </p:cNvPr>
          <p:cNvSpPr txBox="1"/>
          <p:nvPr/>
        </p:nvSpPr>
        <p:spPr>
          <a:xfrm>
            <a:off x="2337708" y="6412153"/>
            <a:ext cx="7516584" cy="307777"/>
          </a:xfrm>
          <a:prstGeom prst="rect">
            <a:avLst/>
          </a:prstGeom>
          <a:noFill/>
        </p:spPr>
        <p:txBody>
          <a:bodyPr wrap="square" rtlCol="0">
            <a:spAutoFit/>
          </a:bodyPr>
          <a:lstStyle/>
          <a:p>
            <a:pPr algn="ctr"/>
            <a:r>
              <a:rPr lang="en-US" sz="1400" dirty="0">
                <a:solidFill>
                  <a:srgbClr val="44546A"/>
                </a:solidFill>
                <a:latin typeface="Calibri" panose="020F0502020204030204" pitchFamily="34" charset="0"/>
                <a:cs typeface="Calibri" panose="020F0502020204030204" pitchFamily="34" charset="0"/>
              </a:rPr>
              <a:t>Source: STR/CoStar (Historical through 2023), HVS (Forecast 2026 – 2028, as of January 2026)</a:t>
            </a:r>
          </a:p>
        </p:txBody>
      </p:sp>
      <p:sp>
        <p:nvSpPr>
          <p:cNvPr id="5" name="Rectangle 4">
            <a:extLst>
              <a:ext uri="{FF2B5EF4-FFF2-40B4-BE49-F238E27FC236}">
                <a16:creationId xmlns:a16="http://schemas.microsoft.com/office/drawing/2014/main" id="{0495445F-F089-2A3F-16AA-79F146D5FBD1}"/>
              </a:ext>
            </a:extLst>
          </p:cNvPr>
          <p:cNvSpPr/>
          <p:nvPr/>
        </p:nvSpPr>
        <p:spPr>
          <a:xfrm>
            <a:off x="1424667" y="1671209"/>
            <a:ext cx="9361716" cy="4639525"/>
          </a:xfrm>
          <a:prstGeom prst="rect">
            <a:avLst/>
          </a:prstGeom>
          <a:solidFill>
            <a:schemeClr val="bg1"/>
          </a:solidFill>
          <a:ln w="158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2" dirty="0">
              <a:latin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D8410A0F-0692-2E98-4A29-E1F4134D4E35}"/>
              </a:ext>
            </a:extLst>
          </p:cNvPr>
          <p:cNvGraphicFramePr>
            <a:graphicFrameLocks noGrp="1"/>
          </p:cNvGraphicFramePr>
          <p:nvPr>
            <p:extLst>
              <p:ext uri="{D42A27DB-BD31-4B8C-83A1-F6EECF244321}">
                <p14:modId xmlns:p14="http://schemas.microsoft.com/office/powerpoint/2010/main" val="3477547414"/>
              </p:ext>
            </p:extLst>
          </p:nvPr>
        </p:nvGraphicFramePr>
        <p:xfrm>
          <a:off x="1645819" y="1882224"/>
          <a:ext cx="8919412" cy="4171335"/>
        </p:xfrm>
        <a:graphic>
          <a:graphicData uri="http://schemas.openxmlformats.org/drawingml/2006/table">
            <a:tbl>
              <a:tblPr/>
              <a:tblGrid>
                <a:gridCol w="1300324">
                  <a:extLst>
                    <a:ext uri="{9D8B030D-6E8A-4147-A177-3AD203B41FA5}">
                      <a16:colId xmlns:a16="http://schemas.microsoft.com/office/drawing/2014/main" val="4046109187"/>
                    </a:ext>
                  </a:extLst>
                </a:gridCol>
                <a:gridCol w="1300324">
                  <a:extLst>
                    <a:ext uri="{9D8B030D-6E8A-4147-A177-3AD203B41FA5}">
                      <a16:colId xmlns:a16="http://schemas.microsoft.com/office/drawing/2014/main" val="36655418"/>
                    </a:ext>
                  </a:extLst>
                </a:gridCol>
                <a:gridCol w="589208">
                  <a:extLst>
                    <a:ext uri="{9D8B030D-6E8A-4147-A177-3AD203B41FA5}">
                      <a16:colId xmlns:a16="http://schemas.microsoft.com/office/drawing/2014/main" val="2200633040"/>
                    </a:ext>
                  </a:extLst>
                </a:gridCol>
                <a:gridCol w="1300324">
                  <a:extLst>
                    <a:ext uri="{9D8B030D-6E8A-4147-A177-3AD203B41FA5}">
                      <a16:colId xmlns:a16="http://schemas.microsoft.com/office/drawing/2014/main" val="2776891536"/>
                    </a:ext>
                  </a:extLst>
                </a:gridCol>
                <a:gridCol w="386034">
                  <a:extLst>
                    <a:ext uri="{9D8B030D-6E8A-4147-A177-3AD203B41FA5}">
                      <a16:colId xmlns:a16="http://schemas.microsoft.com/office/drawing/2014/main" val="3805422508"/>
                    </a:ext>
                  </a:extLst>
                </a:gridCol>
                <a:gridCol w="792386">
                  <a:extLst>
                    <a:ext uri="{9D8B030D-6E8A-4147-A177-3AD203B41FA5}">
                      <a16:colId xmlns:a16="http://schemas.microsoft.com/office/drawing/2014/main" val="4104812893"/>
                    </a:ext>
                  </a:extLst>
                </a:gridCol>
                <a:gridCol w="386034">
                  <a:extLst>
                    <a:ext uri="{9D8B030D-6E8A-4147-A177-3AD203B41FA5}">
                      <a16:colId xmlns:a16="http://schemas.microsoft.com/office/drawing/2014/main" val="2252899612"/>
                    </a:ext>
                  </a:extLst>
                </a:gridCol>
                <a:gridCol w="1300324">
                  <a:extLst>
                    <a:ext uri="{9D8B030D-6E8A-4147-A177-3AD203B41FA5}">
                      <a16:colId xmlns:a16="http://schemas.microsoft.com/office/drawing/2014/main" val="1562597540"/>
                    </a:ext>
                  </a:extLst>
                </a:gridCol>
                <a:gridCol w="386034">
                  <a:extLst>
                    <a:ext uri="{9D8B030D-6E8A-4147-A177-3AD203B41FA5}">
                      <a16:colId xmlns:a16="http://schemas.microsoft.com/office/drawing/2014/main" val="2910427486"/>
                    </a:ext>
                  </a:extLst>
                </a:gridCol>
                <a:gridCol w="792386">
                  <a:extLst>
                    <a:ext uri="{9D8B030D-6E8A-4147-A177-3AD203B41FA5}">
                      <a16:colId xmlns:a16="http://schemas.microsoft.com/office/drawing/2014/main" val="3618113571"/>
                    </a:ext>
                  </a:extLst>
                </a:gridCol>
                <a:gridCol w="386034">
                  <a:extLst>
                    <a:ext uri="{9D8B030D-6E8A-4147-A177-3AD203B41FA5}">
                      <a16:colId xmlns:a16="http://schemas.microsoft.com/office/drawing/2014/main" val="3703729277"/>
                    </a:ext>
                  </a:extLst>
                </a:gridCol>
              </a:tblGrid>
              <a:tr h="422312">
                <a:tc>
                  <a:txBody>
                    <a:bodyPr/>
                    <a:lstStyle/>
                    <a:p>
                      <a:pPr algn="ctr" fontAlgn="b"/>
                      <a:r>
                        <a:rPr lang="en-US" sz="2200" b="1" i="0" u="none" strike="noStrike" dirty="0">
                          <a:solidFill>
                            <a:srgbClr val="44546A"/>
                          </a:solidFill>
                          <a:effectLst/>
                          <a:latin typeface="+mn-lt"/>
                        </a:rPr>
                        <a:t> Year</a:t>
                      </a:r>
                    </a:p>
                  </a:txBody>
                  <a:tcPr marL="0" marR="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lgn="ctr" fontAlgn="b"/>
                      <a:r>
                        <a:rPr lang="en-US" sz="2200" b="1" i="0" u="none" strike="noStrike" dirty="0">
                          <a:solidFill>
                            <a:srgbClr val="44546A"/>
                          </a:solidFill>
                          <a:effectLst/>
                          <a:latin typeface="+mn-lt"/>
                        </a:rPr>
                        <a:t>Occupancy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gridSpan="2">
                  <a:txBody>
                    <a:bodyPr/>
                    <a:lstStyle/>
                    <a:p>
                      <a:pPr algn="ctr" fontAlgn="b"/>
                      <a:r>
                        <a:rPr lang="en-US" sz="2200" b="1" i="0" u="none" strike="noStrike" dirty="0">
                          <a:solidFill>
                            <a:srgbClr val="44546A"/>
                          </a:solidFill>
                          <a:effectLst/>
                          <a:latin typeface="+mn-lt"/>
                        </a:rPr>
                        <a:t>ADR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gridSpan="2">
                  <a:txBody>
                    <a:bodyPr/>
                    <a:lstStyle/>
                    <a:p>
                      <a:pPr algn="ctr" fontAlgn="b"/>
                      <a:r>
                        <a:rPr lang="en-US" sz="2200" b="1" i="0" u="none" strike="noStrike" dirty="0">
                          <a:solidFill>
                            <a:srgbClr val="44546A"/>
                          </a:solidFill>
                          <a:effectLst/>
                          <a:latin typeface="+mn-lt"/>
                        </a:rPr>
                        <a:t>% Chg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gridSpan="2">
                  <a:txBody>
                    <a:bodyPr/>
                    <a:lstStyle/>
                    <a:p>
                      <a:pPr algn="ctr" fontAlgn="b"/>
                      <a:r>
                        <a:rPr lang="en-US" sz="2200" b="1" i="0" u="none" strike="noStrike" dirty="0">
                          <a:solidFill>
                            <a:srgbClr val="44546A"/>
                          </a:solidFill>
                          <a:effectLst/>
                          <a:latin typeface="+mn-lt"/>
                        </a:rPr>
                        <a:t>RevPAR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gridSpan="2">
                  <a:txBody>
                    <a:bodyPr/>
                    <a:lstStyle/>
                    <a:p>
                      <a:pPr algn="ctr" fontAlgn="b"/>
                      <a:r>
                        <a:rPr lang="en-US" sz="2200" b="1" i="0" u="none" strike="noStrike" dirty="0">
                          <a:solidFill>
                            <a:srgbClr val="44546A"/>
                          </a:solidFill>
                          <a:effectLst/>
                          <a:latin typeface="+mn-lt"/>
                        </a:rPr>
                        <a:t>% Chg</a:t>
                      </a:r>
                    </a:p>
                  </a:txBody>
                  <a:tcPr marL="0" marR="0"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2309138978"/>
                  </a:ext>
                </a:extLst>
              </a:tr>
              <a:tr h="370527">
                <a:tc>
                  <a:txBody>
                    <a:bodyPr/>
                    <a:lstStyle/>
                    <a:p>
                      <a:pPr algn="ctr" fontAlgn="b"/>
                      <a:r>
                        <a:rPr lang="en-US" sz="2200" b="0" i="0" u="none" strike="noStrike" dirty="0">
                          <a:solidFill>
                            <a:schemeClr val="tx1"/>
                          </a:solidFill>
                          <a:effectLst/>
                          <a:latin typeface="+mn-lt"/>
                        </a:rPr>
                        <a:t>2020</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fontAlgn="b"/>
                      <a:r>
                        <a:rPr lang="en-US" sz="2200" b="0" i="0" u="none" strike="noStrike" dirty="0">
                          <a:solidFill>
                            <a:schemeClr val="tx1"/>
                          </a:solidFill>
                          <a:effectLst/>
                          <a:latin typeface="+mn-lt"/>
                        </a:rPr>
                        <a:t>43.9</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b"/>
                      <a:r>
                        <a:rPr lang="en-US" sz="2200" b="0" i="0" u="none" strike="noStrike" dirty="0">
                          <a:solidFill>
                            <a:schemeClr val="tx1"/>
                          </a:solidFill>
                          <a:effectLst/>
                          <a:latin typeface="+mn-lt"/>
                        </a:rPr>
                        <a:t> %</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fontAlgn="b"/>
                      <a:r>
                        <a:rPr lang="en-US" sz="2200" b="0" i="0" u="none" strike="noStrike" dirty="0">
                          <a:solidFill>
                            <a:schemeClr val="tx1"/>
                          </a:solidFill>
                          <a:effectLst/>
                          <a:latin typeface="+mn-lt"/>
                        </a:rPr>
                        <a:t>$103</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b"/>
                      <a:r>
                        <a:rPr lang="en-US" sz="2200" b="0" i="0" u="none" strike="noStrike" dirty="0">
                          <a:solidFill>
                            <a:schemeClr val="tx1"/>
                          </a:solidFill>
                          <a:effectLst/>
                          <a:latin typeface="+mn-lt"/>
                        </a:rPr>
                        <a:t> </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fontAlgn="b"/>
                      <a:r>
                        <a:rPr lang="en-US" sz="2200" b="0" i="0" u="none" strike="noStrike" dirty="0">
                          <a:solidFill>
                            <a:schemeClr val="tx1"/>
                          </a:solidFill>
                          <a:effectLst/>
                          <a:latin typeface="+mn-lt"/>
                        </a:rPr>
                        <a:t>-21.1</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b"/>
                      <a:r>
                        <a:rPr lang="en-US" sz="2200" b="0" i="0" u="none" strike="noStrike" dirty="0">
                          <a:solidFill>
                            <a:schemeClr val="tx1"/>
                          </a:solidFill>
                          <a:effectLst/>
                          <a:latin typeface="+mn-lt"/>
                        </a:rPr>
                        <a:t>%</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fontAlgn="b"/>
                      <a:r>
                        <a:rPr lang="en-US" sz="2200" b="0" i="0" u="none" strike="noStrike" dirty="0">
                          <a:solidFill>
                            <a:schemeClr val="tx1"/>
                          </a:solidFill>
                          <a:effectLst/>
                          <a:latin typeface="+mn-lt"/>
                        </a:rPr>
                        <a:t>$45</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b"/>
                      <a:r>
                        <a:rPr lang="en-US" sz="2200" b="0" i="0" u="none" strike="noStrike" dirty="0">
                          <a:solidFill>
                            <a:schemeClr val="tx1"/>
                          </a:solidFill>
                          <a:effectLst/>
                          <a:latin typeface="+mn-lt"/>
                        </a:rPr>
                        <a:t> </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fontAlgn="b"/>
                      <a:r>
                        <a:rPr lang="en-US" sz="2200" b="0" i="0" u="none" strike="noStrike" dirty="0">
                          <a:solidFill>
                            <a:schemeClr val="tx1"/>
                          </a:solidFill>
                          <a:effectLst/>
                          <a:latin typeface="+mn-lt"/>
                        </a:rPr>
                        <a:t>-47.4</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b"/>
                      <a:r>
                        <a:rPr lang="en-US" sz="2200" b="0" i="0" u="none" strike="noStrike" dirty="0">
                          <a:solidFill>
                            <a:schemeClr val="tx1"/>
                          </a:solidFill>
                          <a:effectLst/>
                          <a:latin typeface="+mn-lt"/>
                        </a:rPr>
                        <a:t>%</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547636359"/>
                  </a:ext>
                </a:extLst>
              </a:tr>
              <a:tr h="422312">
                <a:tc>
                  <a:txBody>
                    <a:bodyPr/>
                    <a:lstStyle/>
                    <a:p>
                      <a:pPr algn="ctr" fontAlgn="b"/>
                      <a:r>
                        <a:rPr lang="en-US" sz="2200" b="0" i="0" u="none" strike="noStrike" dirty="0">
                          <a:solidFill>
                            <a:schemeClr val="tx1"/>
                          </a:solidFill>
                          <a:effectLst/>
                          <a:latin typeface="+mn-lt"/>
                        </a:rPr>
                        <a:t>2021</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200" b="0" i="0" u="none" strike="noStrike" dirty="0">
                          <a:solidFill>
                            <a:schemeClr val="tx1"/>
                          </a:solidFill>
                          <a:effectLst/>
                          <a:latin typeface="+mn-lt"/>
                        </a:rPr>
                        <a:t>57.5</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2200" b="0" i="0" u="none" strike="noStrike" dirty="0">
                        <a:solidFill>
                          <a:schemeClr val="tx1"/>
                        </a:solidFill>
                        <a:effectLst/>
                        <a:latin typeface="+mn-lt"/>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200" b="0" i="0" u="none" strike="noStrike" dirty="0">
                          <a:solidFill>
                            <a:schemeClr val="tx1"/>
                          </a:solidFill>
                          <a:effectLst/>
                          <a:latin typeface="+mn-lt"/>
                        </a:rPr>
                        <a:t>125</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2200" b="0" i="0" u="none" strike="noStrike" dirty="0">
                        <a:solidFill>
                          <a:schemeClr val="tx1"/>
                        </a:solidFill>
                        <a:effectLst/>
                        <a:latin typeface="+mn-lt"/>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200" b="0" i="0" u="none" strike="noStrike" dirty="0">
                          <a:solidFill>
                            <a:schemeClr val="tx1"/>
                          </a:solidFill>
                          <a:effectLst/>
                          <a:latin typeface="+mn-lt"/>
                        </a:rPr>
                        <a:t>21.0</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2200" b="0" i="0" u="none" strike="noStrike" dirty="0">
                        <a:solidFill>
                          <a:schemeClr val="tx1"/>
                        </a:solidFill>
                        <a:effectLst/>
                        <a:latin typeface="+mn-lt"/>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200" b="0" i="0" u="none" strike="noStrike" dirty="0">
                          <a:solidFill>
                            <a:schemeClr val="tx1"/>
                          </a:solidFill>
                          <a:effectLst/>
                          <a:latin typeface="+mn-lt"/>
                        </a:rPr>
                        <a:t>72</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2200" b="0" i="0" u="none" strike="noStrike" dirty="0">
                        <a:solidFill>
                          <a:schemeClr val="tx1"/>
                        </a:solidFill>
                        <a:effectLst/>
                        <a:latin typeface="+mn-lt"/>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200" b="0" i="0" u="none" strike="noStrike" dirty="0">
                          <a:solidFill>
                            <a:schemeClr val="tx1"/>
                          </a:solidFill>
                          <a:effectLst/>
                          <a:latin typeface="+mn-lt"/>
                        </a:rPr>
                        <a:t>58.3</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2200" b="0" i="0" u="none" strike="noStrike" dirty="0">
                        <a:solidFill>
                          <a:schemeClr val="tx1"/>
                        </a:solidFill>
                        <a:effectLst/>
                        <a:latin typeface="+mn-lt"/>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3350760"/>
                  </a:ext>
                </a:extLst>
              </a:tr>
              <a:tr h="422312">
                <a:tc>
                  <a:txBody>
                    <a:bodyPr/>
                    <a:lstStyle/>
                    <a:p>
                      <a:pPr algn="ctr" fontAlgn="b"/>
                      <a:r>
                        <a:rPr lang="en-US" sz="2200" b="0" i="0" u="none" strike="noStrike" dirty="0">
                          <a:solidFill>
                            <a:schemeClr val="tx1"/>
                          </a:solidFill>
                          <a:effectLst/>
                          <a:latin typeface="+mn-lt"/>
                        </a:rPr>
                        <a:t>2022</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fontAlgn="b"/>
                      <a:r>
                        <a:rPr lang="en-US" sz="2200" b="0" i="0" u="none" strike="noStrike" dirty="0">
                          <a:solidFill>
                            <a:schemeClr val="tx1"/>
                          </a:solidFill>
                          <a:effectLst/>
                          <a:latin typeface="+mn-lt"/>
                        </a:rPr>
                        <a:t>62.6</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b"/>
                      <a:r>
                        <a:rPr lang="en-US" sz="2200" b="0" i="0" u="none" strike="noStrike" dirty="0">
                          <a:solidFill>
                            <a:schemeClr val="tx1"/>
                          </a:solidFill>
                          <a:effectLst/>
                          <a:latin typeface="+mn-lt"/>
                        </a:rPr>
                        <a:t> </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fontAlgn="b"/>
                      <a:r>
                        <a:rPr lang="en-US" sz="2200" b="0" i="0" u="none" strike="noStrike" dirty="0">
                          <a:solidFill>
                            <a:schemeClr val="tx1"/>
                          </a:solidFill>
                          <a:effectLst/>
                          <a:latin typeface="+mn-lt"/>
                        </a:rPr>
                        <a:t>150</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b"/>
                      <a:r>
                        <a:rPr lang="en-US" sz="2200" b="0" i="0" u="none" strike="noStrike" dirty="0">
                          <a:solidFill>
                            <a:schemeClr val="tx1"/>
                          </a:solidFill>
                          <a:effectLst/>
                          <a:latin typeface="+mn-lt"/>
                        </a:rPr>
                        <a:t> </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fontAlgn="b"/>
                      <a:r>
                        <a:rPr lang="en-US" sz="2200" b="0" i="0" u="none" strike="noStrike" dirty="0">
                          <a:solidFill>
                            <a:schemeClr val="tx1"/>
                          </a:solidFill>
                          <a:effectLst/>
                          <a:latin typeface="+mn-lt"/>
                        </a:rPr>
                        <a:t>19.1</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b"/>
                      <a:r>
                        <a:rPr lang="en-US" sz="2200" b="0" i="0" u="none" strike="noStrike" dirty="0">
                          <a:solidFill>
                            <a:schemeClr val="tx1"/>
                          </a:solidFill>
                          <a:effectLst/>
                          <a:latin typeface="+mn-lt"/>
                        </a:rPr>
                        <a:t> </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fontAlgn="b"/>
                      <a:r>
                        <a:rPr lang="en-US" sz="2200" b="0" i="0" u="none" strike="noStrike" dirty="0">
                          <a:solidFill>
                            <a:schemeClr val="tx1"/>
                          </a:solidFill>
                          <a:effectLst/>
                          <a:latin typeface="+mn-lt"/>
                        </a:rPr>
                        <a:t>94</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b"/>
                      <a:r>
                        <a:rPr lang="en-US" sz="2200" b="0" i="0" u="none" strike="noStrike" dirty="0">
                          <a:solidFill>
                            <a:schemeClr val="tx1"/>
                          </a:solidFill>
                          <a:effectLst/>
                          <a:latin typeface="+mn-lt"/>
                        </a:rPr>
                        <a:t> </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fontAlgn="b"/>
                      <a:r>
                        <a:rPr lang="en-US" sz="2200" b="0" i="0" u="none" strike="noStrike" dirty="0">
                          <a:solidFill>
                            <a:schemeClr val="tx1"/>
                          </a:solidFill>
                          <a:effectLst/>
                          <a:latin typeface="+mn-lt"/>
                        </a:rPr>
                        <a:t>30.0</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b"/>
                      <a:r>
                        <a:rPr lang="en-US" sz="2200" b="0" i="0" u="none" strike="noStrike" dirty="0">
                          <a:solidFill>
                            <a:schemeClr val="tx1"/>
                          </a:solidFill>
                          <a:effectLst/>
                          <a:latin typeface="+mn-lt"/>
                        </a:rPr>
                        <a:t> </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3431981099"/>
                  </a:ext>
                </a:extLst>
              </a:tr>
              <a:tr h="422312">
                <a:tc>
                  <a:txBody>
                    <a:bodyPr/>
                    <a:lstStyle/>
                    <a:p>
                      <a:pPr algn="ctr" fontAlgn="b"/>
                      <a:r>
                        <a:rPr lang="en-US" sz="2200" b="0" i="0" u="none" strike="noStrike" dirty="0">
                          <a:solidFill>
                            <a:schemeClr val="tx1"/>
                          </a:solidFill>
                          <a:effectLst/>
                          <a:latin typeface="+mn-lt"/>
                        </a:rPr>
                        <a:t>2023</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200" b="0" i="0" u="none" strike="noStrike" dirty="0">
                          <a:solidFill>
                            <a:schemeClr val="tx1"/>
                          </a:solidFill>
                          <a:effectLst/>
                          <a:latin typeface="+mn-lt"/>
                        </a:rPr>
                        <a:t>63.0</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2200" b="0" i="0" u="none" strike="noStrike" dirty="0">
                        <a:solidFill>
                          <a:schemeClr val="tx1"/>
                        </a:solidFill>
                        <a:effectLst/>
                        <a:latin typeface="+mn-lt"/>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200" b="0" i="0" u="none" strike="noStrike" dirty="0">
                          <a:solidFill>
                            <a:schemeClr val="tx1"/>
                          </a:solidFill>
                          <a:effectLst/>
                          <a:latin typeface="+mn-lt"/>
                        </a:rPr>
                        <a:t>156</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2200" b="0" i="0" u="none" strike="noStrike" dirty="0">
                        <a:solidFill>
                          <a:schemeClr val="tx1"/>
                        </a:solidFill>
                        <a:effectLst/>
                        <a:latin typeface="+mn-lt"/>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200" b="0" i="0" u="none" strike="noStrike" dirty="0">
                          <a:solidFill>
                            <a:schemeClr val="tx1"/>
                          </a:solidFill>
                          <a:effectLst/>
                          <a:latin typeface="+mn-lt"/>
                        </a:rPr>
                        <a:t>4.3</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2200" b="0" i="0" u="none" strike="noStrike" dirty="0">
                        <a:solidFill>
                          <a:schemeClr val="tx1"/>
                        </a:solidFill>
                        <a:effectLst/>
                        <a:latin typeface="+mn-lt"/>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200" b="0" i="0" u="none" strike="noStrike" dirty="0">
                          <a:solidFill>
                            <a:schemeClr val="tx1"/>
                          </a:solidFill>
                          <a:effectLst/>
                          <a:latin typeface="+mn-lt"/>
                        </a:rPr>
                        <a:t>98</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2200" b="0" i="0" u="none" strike="noStrike" dirty="0">
                        <a:solidFill>
                          <a:schemeClr val="tx1"/>
                        </a:solidFill>
                        <a:effectLst/>
                        <a:latin typeface="+mn-lt"/>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200" b="0" i="0" u="none" strike="noStrike" dirty="0">
                          <a:solidFill>
                            <a:schemeClr val="tx1"/>
                          </a:solidFill>
                          <a:effectLst/>
                          <a:latin typeface="+mn-lt"/>
                        </a:rPr>
                        <a:t>4.9</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2200" b="1" i="0" u="none" strike="noStrike" dirty="0">
                        <a:solidFill>
                          <a:schemeClr val="tx1"/>
                        </a:solidFill>
                        <a:effectLst/>
                        <a:latin typeface="+mn-lt"/>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6802651"/>
                  </a:ext>
                </a:extLst>
              </a:tr>
              <a:tr h="422312">
                <a:tc>
                  <a:txBody>
                    <a:bodyPr/>
                    <a:lstStyle/>
                    <a:p>
                      <a:pPr algn="ctr" fontAlgn="b"/>
                      <a:r>
                        <a:rPr lang="en-US" sz="2200" b="0" i="0" u="none" strike="noStrike" dirty="0">
                          <a:solidFill>
                            <a:schemeClr val="tx1"/>
                          </a:solidFill>
                          <a:effectLst/>
                          <a:latin typeface="+mn-lt"/>
                        </a:rPr>
                        <a:t>2024</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fontAlgn="b"/>
                      <a:r>
                        <a:rPr lang="en-US" sz="2200" b="0" i="0" u="none" strike="noStrike" dirty="0">
                          <a:solidFill>
                            <a:schemeClr val="tx1"/>
                          </a:solidFill>
                          <a:effectLst/>
                          <a:latin typeface="+mn-lt"/>
                        </a:rPr>
                        <a:t>63.1</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b"/>
                      <a:r>
                        <a:rPr lang="en-US" sz="2200" b="0" i="0" u="none" strike="noStrike" dirty="0">
                          <a:solidFill>
                            <a:schemeClr val="tx1"/>
                          </a:solidFill>
                          <a:effectLst/>
                          <a:latin typeface="+mn-lt"/>
                        </a:rPr>
                        <a:t> </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fontAlgn="b"/>
                      <a:r>
                        <a:rPr lang="en-US" sz="2200" b="0" i="0" u="none" strike="noStrike" dirty="0">
                          <a:solidFill>
                            <a:schemeClr val="tx1"/>
                          </a:solidFill>
                          <a:effectLst/>
                          <a:latin typeface="+mn-lt"/>
                        </a:rPr>
                        <a:t>159</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b"/>
                      <a:r>
                        <a:rPr lang="en-US" sz="2200" b="0" i="0" u="none" strike="noStrike" dirty="0">
                          <a:solidFill>
                            <a:schemeClr val="tx1"/>
                          </a:solidFill>
                          <a:effectLst/>
                          <a:latin typeface="+mn-lt"/>
                        </a:rPr>
                        <a:t> </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fontAlgn="b"/>
                      <a:r>
                        <a:rPr lang="en-US" sz="2200" b="0" i="0" u="none" strike="noStrike" dirty="0">
                          <a:solidFill>
                            <a:schemeClr val="tx1"/>
                          </a:solidFill>
                          <a:effectLst/>
                          <a:latin typeface="+mn-lt"/>
                        </a:rPr>
                        <a:t>2.0</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b"/>
                      <a:r>
                        <a:rPr lang="en-US" sz="2200" b="0" i="0" u="none" strike="noStrike" dirty="0">
                          <a:solidFill>
                            <a:schemeClr val="tx1"/>
                          </a:solidFill>
                          <a:effectLst/>
                          <a:latin typeface="+mn-lt"/>
                        </a:rPr>
                        <a:t> </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fontAlgn="b"/>
                      <a:r>
                        <a:rPr lang="en-US" sz="2200" b="0" i="0" u="none" strike="noStrike" dirty="0">
                          <a:solidFill>
                            <a:schemeClr val="tx1"/>
                          </a:solidFill>
                          <a:effectLst/>
                          <a:latin typeface="+mn-lt"/>
                        </a:rPr>
                        <a:t>100</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b"/>
                      <a:r>
                        <a:rPr lang="en-US" sz="2200" b="0" i="0" u="none" strike="noStrike" dirty="0">
                          <a:solidFill>
                            <a:schemeClr val="tx1"/>
                          </a:solidFill>
                          <a:effectLst/>
                          <a:latin typeface="+mn-lt"/>
                        </a:rPr>
                        <a:t> </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fontAlgn="b"/>
                      <a:r>
                        <a:rPr lang="en-US" sz="2200" b="0" i="0" u="none" strike="noStrike" dirty="0">
                          <a:solidFill>
                            <a:schemeClr val="tx1"/>
                          </a:solidFill>
                          <a:effectLst/>
                          <a:latin typeface="+mn-lt"/>
                        </a:rPr>
                        <a:t>1.7</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b"/>
                      <a:r>
                        <a:rPr lang="en-US" sz="2200" b="1" i="0" u="none" strike="noStrike" dirty="0">
                          <a:solidFill>
                            <a:schemeClr val="tx1"/>
                          </a:solidFill>
                          <a:effectLst/>
                          <a:latin typeface="+mn-lt"/>
                        </a:rPr>
                        <a:t> </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200844798"/>
                  </a:ext>
                </a:extLst>
              </a:tr>
              <a:tr h="422312">
                <a:tc>
                  <a:txBody>
                    <a:bodyPr/>
                    <a:lstStyle/>
                    <a:p>
                      <a:pPr algn="ctr" fontAlgn="b"/>
                      <a:r>
                        <a:rPr lang="en-US" sz="2200" b="0" i="0" u="none" strike="noStrike" dirty="0">
                          <a:solidFill>
                            <a:schemeClr val="tx1"/>
                          </a:solidFill>
                          <a:effectLst/>
                          <a:latin typeface="+mn-lt"/>
                        </a:rPr>
                        <a:t>2025</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200" b="0" i="0" u="none" strike="noStrike" dirty="0">
                          <a:solidFill>
                            <a:schemeClr val="tx1"/>
                          </a:solidFill>
                          <a:effectLst/>
                          <a:latin typeface="+mn-lt"/>
                        </a:rPr>
                        <a:t>62.3</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2200" b="0" i="0" u="none" strike="noStrike" dirty="0">
                        <a:solidFill>
                          <a:schemeClr val="tx1"/>
                        </a:solidFill>
                        <a:effectLst/>
                        <a:latin typeface="+mn-lt"/>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200" b="0" i="0" u="none" strike="noStrike" dirty="0">
                          <a:solidFill>
                            <a:schemeClr val="tx1"/>
                          </a:solidFill>
                          <a:effectLst/>
                          <a:latin typeface="+mn-lt"/>
                        </a:rPr>
                        <a:t>161</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200" b="0" i="0" u="none" strike="noStrike" dirty="0">
                        <a:solidFill>
                          <a:schemeClr val="tx1"/>
                        </a:solidFill>
                        <a:effectLst/>
                        <a:latin typeface="+mn-lt"/>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200" b="0" i="0" u="none" strike="noStrike" dirty="0">
                          <a:solidFill>
                            <a:schemeClr val="tx1"/>
                          </a:solidFill>
                          <a:effectLst/>
                          <a:latin typeface="+mn-lt"/>
                        </a:rPr>
                        <a:t>0.9</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200" b="0" i="0" u="none" strike="noStrike" dirty="0">
                        <a:solidFill>
                          <a:schemeClr val="tx1"/>
                        </a:solidFill>
                        <a:effectLst/>
                        <a:latin typeface="+mn-lt"/>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200" b="0" i="0" u="none" strike="noStrike" dirty="0">
                          <a:solidFill>
                            <a:schemeClr val="tx1"/>
                          </a:solidFill>
                          <a:effectLst/>
                          <a:latin typeface="+mn-lt"/>
                        </a:rPr>
                        <a:t>100</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200" b="0" i="0" u="none" strike="noStrike" dirty="0">
                        <a:solidFill>
                          <a:schemeClr val="tx1"/>
                        </a:solidFill>
                        <a:effectLst/>
                        <a:latin typeface="+mn-lt"/>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200" b="0" i="0" u="none" strike="noStrike" dirty="0">
                          <a:solidFill>
                            <a:schemeClr val="tx1"/>
                          </a:solidFill>
                          <a:effectLst/>
                          <a:latin typeface="+mn-lt"/>
                        </a:rPr>
                        <a:t>-0.3</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200" b="0" i="0" u="none" strike="noStrike" dirty="0">
                        <a:solidFill>
                          <a:schemeClr val="tx1"/>
                        </a:solidFill>
                        <a:effectLst/>
                        <a:latin typeface="+mn-lt"/>
                      </a:endParaRP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6511112"/>
                  </a:ext>
                </a:extLst>
              </a:tr>
              <a:tr h="422312">
                <a:tc>
                  <a:txBody>
                    <a:bodyPr/>
                    <a:lstStyle/>
                    <a:p>
                      <a:pPr algn="ctr" fontAlgn="b"/>
                      <a:r>
                        <a:rPr lang="en-US" sz="2200" b="1" i="0" u="none" strike="noStrike" dirty="0">
                          <a:solidFill>
                            <a:schemeClr val="tx1"/>
                          </a:solidFill>
                          <a:effectLst/>
                          <a:latin typeface="+mn-lt"/>
                        </a:rPr>
                        <a:t>2026</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sz="2200" b="1" i="0" u="none" strike="noStrike" dirty="0">
                          <a:solidFill>
                            <a:schemeClr val="tx1"/>
                          </a:solidFill>
                          <a:effectLst/>
                          <a:latin typeface="+mn-lt"/>
                        </a:rPr>
                        <a:t>62.7</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endParaRPr lang="en-US" sz="2200" b="1" i="0" u="none" strike="noStrike" dirty="0">
                        <a:solidFill>
                          <a:schemeClr val="tx1"/>
                        </a:solidFill>
                        <a:effectLst/>
                        <a:latin typeface="+mn-lt"/>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sz="2200" b="1" i="0" u="none" strike="noStrike" dirty="0">
                          <a:solidFill>
                            <a:schemeClr val="tx1"/>
                          </a:solidFill>
                          <a:effectLst/>
                          <a:latin typeface="+mn-lt"/>
                        </a:rPr>
                        <a:t>163</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2200" b="1" i="0" u="none" strike="noStrike" dirty="0">
                        <a:solidFill>
                          <a:schemeClr val="tx1"/>
                        </a:solidFill>
                        <a:effectLst/>
                        <a:latin typeface="+mn-lt"/>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n-US" sz="2200" b="1" i="0" u="none" strike="noStrike" dirty="0">
                          <a:solidFill>
                            <a:schemeClr val="tx1"/>
                          </a:solidFill>
                          <a:effectLst/>
                          <a:latin typeface="+mn-lt"/>
                        </a:rPr>
                        <a:t>1.5</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2200" b="1" i="0" u="none" strike="noStrike" dirty="0">
                        <a:solidFill>
                          <a:schemeClr val="tx1"/>
                        </a:solidFill>
                        <a:effectLst/>
                        <a:latin typeface="+mn-lt"/>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n-US" sz="2200" b="1" i="0" u="none" strike="noStrike" dirty="0">
                          <a:solidFill>
                            <a:schemeClr val="tx1"/>
                          </a:solidFill>
                          <a:effectLst/>
                          <a:latin typeface="+mn-lt"/>
                        </a:rPr>
                        <a:t>102</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2200" b="1" i="0" u="none" strike="noStrike" dirty="0">
                        <a:solidFill>
                          <a:schemeClr val="tx1"/>
                        </a:solidFill>
                        <a:effectLst/>
                        <a:latin typeface="+mn-lt"/>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n-US" sz="2200" b="1" i="0" u="none" strike="noStrike" dirty="0">
                          <a:solidFill>
                            <a:schemeClr val="tx1"/>
                          </a:solidFill>
                          <a:effectLst/>
                          <a:latin typeface="+mn-lt"/>
                        </a:rPr>
                        <a:t>2.2</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2200" b="1" i="0" u="none" strike="noStrike" dirty="0">
                        <a:solidFill>
                          <a:schemeClr val="tx1"/>
                        </a:solidFill>
                        <a:effectLst/>
                        <a:latin typeface="+mn-lt"/>
                      </a:endParaRP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79357330"/>
                  </a:ext>
                </a:extLst>
              </a:tr>
              <a:tr h="422312">
                <a:tc>
                  <a:txBody>
                    <a:bodyPr/>
                    <a:lstStyle/>
                    <a:p>
                      <a:pPr algn="ctr" fontAlgn="b"/>
                      <a:r>
                        <a:rPr lang="en-US" sz="2200" b="1" i="0" u="none" strike="noStrike" dirty="0">
                          <a:solidFill>
                            <a:schemeClr val="tx1"/>
                          </a:solidFill>
                          <a:effectLst/>
                          <a:latin typeface="+mn-lt"/>
                        </a:rPr>
                        <a:t>2027</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sz="2200" b="1" i="0" u="none" strike="noStrike" dirty="0">
                          <a:solidFill>
                            <a:schemeClr val="tx1"/>
                          </a:solidFill>
                          <a:effectLst/>
                          <a:latin typeface="+mn-lt"/>
                        </a:rPr>
                        <a:t>63.1</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endParaRPr lang="en-US" sz="2200" b="1" i="0" u="none" strike="noStrike" dirty="0">
                        <a:solidFill>
                          <a:schemeClr val="tx1"/>
                        </a:solidFill>
                        <a:effectLst/>
                        <a:latin typeface="+mn-lt"/>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sz="2200" b="1" i="0" u="none" strike="noStrike" dirty="0">
                          <a:solidFill>
                            <a:schemeClr val="tx1"/>
                          </a:solidFill>
                          <a:effectLst/>
                          <a:latin typeface="+mn-lt"/>
                        </a:rPr>
                        <a:t>167</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2200" b="1" i="0" u="none" strike="noStrike" dirty="0">
                        <a:solidFill>
                          <a:schemeClr val="tx1"/>
                        </a:solidFill>
                        <a:effectLst/>
                        <a:latin typeface="+mn-lt"/>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n-US" sz="2200" b="1" i="0" u="none" strike="noStrike" dirty="0">
                          <a:solidFill>
                            <a:schemeClr val="tx1"/>
                          </a:solidFill>
                          <a:effectLst/>
                          <a:latin typeface="+mn-lt"/>
                        </a:rPr>
                        <a:t>3.0</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2200" b="1" i="0" u="none" strike="noStrike" dirty="0">
                        <a:solidFill>
                          <a:schemeClr val="tx1"/>
                        </a:solidFill>
                        <a:effectLst/>
                        <a:latin typeface="+mn-lt"/>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n-US" sz="2200" b="1" i="0" u="none" strike="noStrike" dirty="0">
                          <a:solidFill>
                            <a:schemeClr val="tx1"/>
                          </a:solidFill>
                          <a:effectLst/>
                          <a:latin typeface="+mn-lt"/>
                        </a:rPr>
                        <a:t>106</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2200" b="1" i="0" u="none" strike="noStrike" dirty="0">
                        <a:solidFill>
                          <a:schemeClr val="tx1"/>
                        </a:solidFill>
                        <a:effectLst/>
                        <a:latin typeface="+mn-lt"/>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n-US" sz="2200" b="1" i="0" u="none" strike="noStrike" dirty="0">
                          <a:solidFill>
                            <a:schemeClr val="tx1"/>
                          </a:solidFill>
                          <a:effectLst/>
                          <a:latin typeface="+mn-lt"/>
                        </a:rPr>
                        <a:t>3.7</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2200" b="1" i="0" u="none" strike="noStrike" dirty="0">
                        <a:solidFill>
                          <a:schemeClr val="tx1"/>
                        </a:solidFill>
                        <a:effectLst/>
                        <a:latin typeface="+mn-lt"/>
                      </a:endParaRP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13826401"/>
                  </a:ext>
                </a:extLst>
              </a:tr>
              <a:tr h="422312">
                <a:tc>
                  <a:txBody>
                    <a:bodyPr/>
                    <a:lstStyle/>
                    <a:p>
                      <a:pPr algn="ctr" fontAlgn="b"/>
                      <a:r>
                        <a:rPr lang="en-US" sz="2200" b="1" i="0" u="none" strike="noStrike" dirty="0">
                          <a:solidFill>
                            <a:schemeClr val="tx1"/>
                          </a:solidFill>
                          <a:effectLst/>
                          <a:latin typeface="+mn-lt"/>
                        </a:rPr>
                        <a:t>2028</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sz="2200" b="1" i="0" u="none" strike="noStrike" dirty="0">
                          <a:solidFill>
                            <a:schemeClr val="tx1"/>
                          </a:solidFill>
                          <a:effectLst/>
                          <a:latin typeface="+mn-lt"/>
                        </a:rPr>
                        <a:t>63.5</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endParaRPr lang="en-US" sz="2200" b="1" i="0" u="none" strike="noStrike" dirty="0">
                        <a:solidFill>
                          <a:schemeClr val="tx1"/>
                        </a:solidFill>
                        <a:effectLst/>
                        <a:latin typeface="+mn-lt"/>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sz="2200" b="1" i="0" u="none" strike="noStrike" dirty="0">
                          <a:solidFill>
                            <a:schemeClr val="tx1"/>
                          </a:solidFill>
                          <a:effectLst/>
                          <a:latin typeface="+mn-lt"/>
                        </a:rPr>
                        <a:t>174</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2200" b="1" i="0" u="none" strike="noStrike" dirty="0">
                        <a:solidFill>
                          <a:schemeClr val="tx1"/>
                        </a:solidFill>
                        <a:effectLst/>
                        <a:latin typeface="+mn-lt"/>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n-US" sz="2200" b="1" i="0" u="none" strike="noStrike" dirty="0">
                          <a:solidFill>
                            <a:schemeClr val="tx1"/>
                          </a:solidFill>
                          <a:effectLst/>
                          <a:latin typeface="+mn-lt"/>
                        </a:rPr>
                        <a:t>3.5</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2200" b="1" i="0" u="none" strike="noStrike" dirty="0">
                        <a:solidFill>
                          <a:schemeClr val="tx1"/>
                        </a:solidFill>
                        <a:effectLst/>
                        <a:latin typeface="+mn-lt"/>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n-US" sz="2200" b="1" i="0" u="none" strike="noStrike" dirty="0">
                          <a:solidFill>
                            <a:schemeClr val="tx1"/>
                          </a:solidFill>
                          <a:effectLst/>
                          <a:latin typeface="+mn-lt"/>
                        </a:rPr>
                        <a:t>110</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2200" b="1" i="0" u="none" strike="noStrike" dirty="0">
                        <a:solidFill>
                          <a:schemeClr val="tx1"/>
                        </a:solidFill>
                        <a:effectLst/>
                        <a:latin typeface="+mn-lt"/>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n-US" sz="2200" b="1" i="0" u="none" strike="noStrike" dirty="0">
                          <a:solidFill>
                            <a:schemeClr val="tx1"/>
                          </a:solidFill>
                          <a:effectLst/>
                          <a:latin typeface="+mn-lt"/>
                        </a:rPr>
                        <a:t>4.3</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2200" b="1" i="0" u="none" strike="noStrike" dirty="0">
                        <a:solidFill>
                          <a:schemeClr val="tx1"/>
                        </a:solidFill>
                        <a:effectLst/>
                        <a:latin typeface="+mn-lt"/>
                      </a:endParaRP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5597375"/>
                  </a:ext>
                </a:extLst>
              </a:tr>
            </a:tbl>
          </a:graphicData>
        </a:graphic>
      </p:graphicFrame>
    </p:spTree>
    <p:extLst>
      <p:ext uri="{BB962C8B-B14F-4D97-AF65-F5344CB8AC3E}">
        <p14:creationId xmlns:p14="http://schemas.microsoft.com/office/powerpoint/2010/main" val="86368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DC75E-7271-35A6-3E94-761424B4A9F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B0F0EC9-320F-8F81-DBA3-F7461D06F9C3}"/>
              </a:ext>
            </a:extLst>
          </p:cNvPr>
          <p:cNvSpPr>
            <a:spLocks noGrp="1"/>
          </p:cNvSpPr>
          <p:nvPr>
            <p:ph type="title"/>
          </p:nvPr>
        </p:nvSpPr>
        <p:spPr>
          <a:xfrm>
            <a:off x="822960" y="969264"/>
            <a:ext cx="10243146" cy="591728"/>
          </a:xfrm>
        </p:spPr>
        <p:txBody>
          <a:bodyPr/>
          <a:lstStyle/>
          <a:p>
            <a:r>
              <a:rPr lang="en-US" dirty="0">
                <a:latin typeface="Calibri" panose="020F0502020204030204" pitchFamily="34" charset="0"/>
                <a:cs typeface="Calibri" panose="020F0502020204030204" pitchFamily="34" charset="0"/>
              </a:rPr>
              <a:t>Over 20 years, hotel performance remains strongly correlated with changes in GDP </a:t>
            </a:r>
          </a:p>
        </p:txBody>
      </p:sp>
      <p:sp>
        <p:nvSpPr>
          <p:cNvPr id="7" name="Text Placeholder 6">
            <a:extLst>
              <a:ext uri="{FF2B5EF4-FFF2-40B4-BE49-F238E27FC236}">
                <a16:creationId xmlns:a16="http://schemas.microsoft.com/office/drawing/2014/main" id="{90A73F42-5525-43E6-EB3B-1F15113B415E}"/>
              </a:ext>
            </a:extLst>
          </p:cNvPr>
          <p:cNvSpPr>
            <a:spLocks noGrp="1"/>
          </p:cNvSpPr>
          <p:nvPr>
            <p:ph type="body" idx="11"/>
          </p:nvPr>
        </p:nvSpPr>
        <p:spPr>
          <a:xfrm>
            <a:off x="740663" y="201168"/>
            <a:ext cx="9876537" cy="697515"/>
          </a:xfrm>
        </p:spPr>
        <p:txBody>
          <a:bodyPr/>
          <a:lstStyle/>
          <a:p>
            <a:r>
              <a:rPr lang="en-US" sz="2900" dirty="0">
                <a:latin typeface="Calibri" panose="020F0502020204030204" pitchFamily="34" charset="0"/>
                <a:cs typeface="Calibri" panose="020F0502020204030204" pitchFamily="34" charset="0"/>
              </a:rPr>
              <a:t>GDP Remains the Strongest Indicator of Hotel Performance</a:t>
            </a:r>
          </a:p>
        </p:txBody>
      </p:sp>
      <p:sp>
        <p:nvSpPr>
          <p:cNvPr id="3" name="TextBox 1">
            <a:extLst>
              <a:ext uri="{FF2B5EF4-FFF2-40B4-BE49-F238E27FC236}">
                <a16:creationId xmlns:a16="http://schemas.microsoft.com/office/drawing/2014/main" id="{F39C5F40-2515-1D3C-1B68-97216DAA87E5}"/>
              </a:ext>
            </a:extLst>
          </p:cNvPr>
          <p:cNvSpPr txBox="1"/>
          <p:nvPr/>
        </p:nvSpPr>
        <p:spPr>
          <a:xfrm>
            <a:off x="4019939" y="6349055"/>
            <a:ext cx="4152122"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solidFill>
                  <a:srgbClr val="44546A"/>
                </a:solidFill>
                <a:latin typeface="Calibri" panose="020F0502020204030204" pitchFamily="34" charset="0"/>
                <a:cs typeface="Calibri" panose="020F0502020204030204" pitchFamily="34" charset="0"/>
              </a:rPr>
              <a:t>Source: STR/CoStar, BEA</a:t>
            </a:r>
          </a:p>
        </p:txBody>
      </p:sp>
      <p:sp>
        <p:nvSpPr>
          <p:cNvPr id="8" name="Rectangle 7">
            <a:extLst>
              <a:ext uri="{FF2B5EF4-FFF2-40B4-BE49-F238E27FC236}">
                <a16:creationId xmlns:a16="http://schemas.microsoft.com/office/drawing/2014/main" id="{DFA3A21A-CB9F-B4E1-80FB-6AF1141577BF}"/>
              </a:ext>
            </a:extLst>
          </p:cNvPr>
          <p:cNvSpPr/>
          <p:nvPr/>
        </p:nvSpPr>
        <p:spPr>
          <a:xfrm>
            <a:off x="740664" y="1796609"/>
            <a:ext cx="10654699" cy="3604065"/>
          </a:xfrm>
          <a:prstGeom prst="rect">
            <a:avLst/>
          </a:prstGeom>
          <a:noFill/>
          <a:ln w="158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2" dirty="0">
              <a:latin typeface="Calibri" panose="020F0502020204030204" pitchFamily="34" charset="0"/>
              <a:cs typeface="Calibri" panose="020F0502020204030204" pitchFamily="34" charset="0"/>
            </a:endParaRPr>
          </a:p>
        </p:txBody>
      </p:sp>
      <p:sp>
        <p:nvSpPr>
          <p:cNvPr id="2" name="Rectangle: Top Corners Rounded 1">
            <a:extLst>
              <a:ext uri="{FF2B5EF4-FFF2-40B4-BE49-F238E27FC236}">
                <a16:creationId xmlns:a16="http://schemas.microsoft.com/office/drawing/2014/main" id="{93BD83FD-7468-E03C-3092-CC037EC77ABC}"/>
              </a:ext>
            </a:extLst>
          </p:cNvPr>
          <p:cNvSpPr/>
          <p:nvPr/>
        </p:nvSpPr>
        <p:spPr>
          <a:xfrm>
            <a:off x="7353300" y="5413203"/>
            <a:ext cx="4042063" cy="1082847"/>
          </a:xfrm>
          <a:prstGeom prst="round2SameRect">
            <a:avLst>
              <a:gd name="adj1" fmla="val 0"/>
              <a:gd name="adj2" fmla="val 50000"/>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59E0DEB-CE21-03E7-D6CE-BB95161C3419}"/>
              </a:ext>
            </a:extLst>
          </p:cNvPr>
          <p:cNvSpPr txBox="1"/>
          <p:nvPr/>
        </p:nvSpPr>
        <p:spPr>
          <a:xfrm>
            <a:off x="7652139" y="5479960"/>
            <a:ext cx="3743224" cy="923330"/>
          </a:xfrm>
          <a:prstGeom prst="rect">
            <a:avLst/>
          </a:prstGeom>
          <a:noFill/>
        </p:spPr>
        <p:txBody>
          <a:bodyPr wrap="square" rtlCol="0">
            <a:spAutoFit/>
          </a:bodyPr>
          <a:lstStyle/>
          <a:p>
            <a:pPr defTabSz="600075"/>
            <a:r>
              <a:rPr lang="en-US" dirty="0"/>
              <a:t>		</a:t>
            </a:r>
            <a:r>
              <a:rPr lang="en-US" b="1" dirty="0"/>
              <a:t>Q4 24		Q4 25</a:t>
            </a:r>
          </a:p>
          <a:p>
            <a:pPr defTabSz="600075"/>
            <a:r>
              <a:rPr lang="en-US" dirty="0"/>
              <a:t>RevPAR	$95.53	$94.50</a:t>
            </a:r>
          </a:p>
          <a:p>
            <a:pPr defTabSz="1200150"/>
            <a:r>
              <a:rPr lang="en-US" dirty="0"/>
              <a:t>GDP	29,825.2	31,442.5</a:t>
            </a:r>
          </a:p>
        </p:txBody>
      </p:sp>
      <p:graphicFrame>
        <p:nvGraphicFramePr>
          <p:cNvPr id="11" name="Chart 10">
            <a:extLst>
              <a:ext uri="{FF2B5EF4-FFF2-40B4-BE49-F238E27FC236}">
                <a16:creationId xmlns:a16="http://schemas.microsoft.com/office/drawing/2014/main" id="{B2B5B829-31F5-4C23-4C7C-02EFB1441188}"/>
              </a:ext>
            </a:extLst>
          </p:cNvPr>
          <p:cNvGraphicFramePr/>
          <p:nvPr>
            <p:extLst>
              <p:ext uri="{D42A27DB-BD31-4B8C-83A1-F6EECF244321}">
                <p14:modId xmlns:p14="http://schemas.microsoft.com/office/powerpoint/2010/main" val="1546160539"/>
              </p:ext>
            </p:extLst>
          </p:nvPr>
        </p:nvGraphicFramePr>
        <p:xfrm>
          <a:off x="904461" y="1847064"/>
          <a:ext cx="10296939" cy="34733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4094734"/>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EF19C-ED70-9B42-323A-E8390FDD1196}"/>
            </a:ext>
          </a:extLst>
        </p:cNvPr>
        <p:cNvGrpSpPr/>
        <p:nvPr/>
      </p:nvGrpSpPr>
      <p:grpSpPr>
        <a:xfrm>
          <a:off x="0" y="0"/>
          <a:ext cx="0" cy="0"/>
          <a:chOff x="0" y="0"/>
          <a:chExt cx="0" cy="0"/>
        </a:xfrm>
      </p:grpSpPr>
      <p:grpSp>
        <p:nvGrpSpPr>
          <p:cNvPr id="38" name="Group 37">
            <a:extLst>
              <a:ext uri="{FF2B5EF4-FFF2-40B4-BE49-F238E27FC236}">
                <a16:creationId xmlns:a16="http://schemas.microsoft.com/office/drawing/2014/main" id="{7275B061-CD36-888A-69A5-4E945288FCE9}"/>
              </a:ext>
            </a:extLst>
          </p:cNvPr>
          <p:cNvGrpSpPr/>
          <p:nvPr/>
        </p:nvGrpSpPr>
        <p:grpSpPr>
          <a:xfrm>
            <a:off x="1329805" y="2598506"/>
            <a:ext cx="8236230" cy="3576418"/>
            <a:chOff x="1329805" y="2598506"/>
            <a:chExt cx="8236230" cy="3576418"/>
          </a:xfrm>
        </p:grpSpPr>
        <p:pic>
          <p:nvPicPr>
            <p:cNvPr id="35" name="Picture 34">
              <a:extLst>
                <a:ext uri="{FF2B5EF4-FFF2-40B4-BE49-F238E27FC236}">
                  <a16:creationId xmlns:a16="http://schemas.microsoft.com/office/drawing/2014/main" id="{4EB5CFEA-20EE-337C-6211-03EA521F6876}"/>
                </a:ext>
              </a:extLst>
            </p:cNvPr>
            <p:cNvPicPr>
              <a:picLocks noChangeAspect="1"/>
            </p:cNvPicPr>
            <p:nvPr/>
          </p:nvPicPr>
          <p:blipFill>
            <a:blip r:embed="rId3"/>
            <a:stretch>
              <a:fillRect/>
            </a:stretch>
          </p:blipFill>
          <p:spPr>
            <a:xfrm>
              <a:off x="1329805" y="2598506"/>
              <a:ext cx="8236230" cy="3576418"/>
            </a:xfrm>
            <a:prstGeom prst="rect">
              <a:avLst/>
            </a:prstGeom>
          </p:spPr>
        </p:pic>
        <p:sp>
          <p:nvSpPr>
            <p:cNvPr id="37" name="Freeform: Shape 36">
              <a:extLst>
                <a:ext uri="{FF2B5EF4-FFF2-40B4-BE49-F238E27FC236}">
                  <a16:creationId xmlns:a16="http://schemas.microsoft.com/office/drawing/2014/main" id="{B943213B-B477-37E1-0687-6F40A2CF4CAF}"/>
                </a:ext>
              </a:extLst>
            </p:cNvPr>
            <p:cNvSpPr/>
            <p:nvPr/>
          </p:nvSpPr>
          <p:spPr>
            <a:xfrm>
              <a:off x="3573780" y="3337560"/>
              <a:ext cx="5806440" cy="1958340"/>
            </a:xfrm>
            <a:custGeom>
              <a:avLst/>
              <a:gdLst>
                <a:gd name="csX0" fmla="*/ 0 w 5806440"/>
                <a:gd name="csY0" fmla="*/ 76200 h 1958340"/>
                <a:gd name="csX1" fmla="*/ 350520 w 5806440"/>
                <a:gd name="csY1" fmla="*/ 83820 h 1958340"/>
                <a:gd name="csX2" fmla="*/ 632460 w 5806440"/>
                <a:gd name="csY2" fmla="*/ 167640 h 1958340"/>
                <a:gd name="csX3" fmla="*/ 845820 w 5806440"/>
                <a:gd name="csY3" fmla="*/ 167640 h 1958340"/>
                <a:gd name="csX4" fmla="*/ 1028700 w 5806440"/>
                <a:gd name="csY4" fmla="*/ 0 h 1958340"/>
                <a:gd name="csX5" fmla="*/ 1089660 w 5806440"/>
                <a:gd name="csY5" fmla="*/ 0 h 1958340"/>
                <a:gd name="csX6" fmla="*/ 1120140 w 5806440"/>
                <a:gd name="csY6" fmla="*/ 7620 h 1958340"/>
                <a:gd name="csX7" fmla="*/ 1196340 w 5806440"/>
                <a:gd name="csY7" fmla="*/ 937260 h 1958340"/>
                <a:gd name="csX8" fmla="*/ 1539240 w 5806440"/>
                <a:gd name="csY8" fmla="*/ 838200 h 1958340"/>
                <a:gd name="csX9" fmla="*/ 1630680 w 5806440"/>
                <a:gd name="csY9" fmla="*/ 853440 h 1958340"/>
                <a:gd name="csX10" fmla="*/ 1706880 w 5806440"/>
                <a:gd name="csY10" fmla="*/ 426720 h 1958340"/>
                <a:gd name="csX11" fmla="*/ 1790700 w 5806440"/>
                <a:gd name="csY11" fmla="*/ 434340 h 1958340"/>
                <a:gd name="csX12" fmla="*/ 2057400 w 5806440"/>
                <a:gd name="csY12" fmla="*/ 327660 h 1958340"/>
                <a:gd name="csX13" fmla="*/ 2217420 w 5806440"/>
                <a:gd name="csY13" fmla="*/ 335280 h 1958340"/>
                <a:gd name="csX14" fmla="*/ 2301240 w 5806440"/>
                <a:gd name="csY14" fmla="*/ 762000 h 1958340"/>
                <a:gd name="csX15" fmla="*/ 2651760 w 5806440"/>
                <a:gd name="csY15" fmla="*/ 1021080 h 1958340"/>
                <a:gd name="csX16" fmla="*/ 2811780 w 5806440"/>
                <a:gd name="csY16" fmla="*/ 929640 h 1958340"/>
                <a:gd name="csX17" fmla="*/ 3421380 w 5806440"/>
                <a:gd name="csY17" fmla="*/ 1112520 h 1958340"/>
                <a:gd name="csX18" fmla="*/ 3505200 w 5806440"/>
                <a:gd name="csY18" fmla="*/ 1363980 h 1958340"/>
                <a:gd name="csX19" fmla="*/ 3589020 w 5806440"/>
                <a:gd name="csY19" fmla="*/ 1539240 h 1958340"/>
                <a:gd name="csX20" fmla="*/ 3832860 w 5806440"/>
                <a:gd name="csY20" fmla="*/ 1516380 h 1958340"/>
                <a:gd name="csX21" fmla="*/ 3916680 w 5806440"/>
                <a:gd name="csY21" fmla="*/ 1607820 h 1958340"/>
                <a:gd name="csX22" fmla="*/ 4091940 w 5806440"/>
                <a:gd name="csY22" fmla="*/ 1607820 h 1958340"/>
                <a:gd name="csX23" fmla="*/ 4183380 w 5806440"/>
                <a:gd name="csY23" fmla="*/ 1691640 h 1958340"/>
                <a:gd name="csX24" fmla="*/ 4518660 w 5806440"/>
                <a:gd name="csY24" fmla="*/ 1699260 h 1958340"/>
                <a:gd name="csX25" fmla="*/ 4617720 w 5806440"/>
                <a:gd name="csY25" fmla="*/ 1767840 h 1958340"/>
                <a:gd name="csX26" fmla="*/ 4678680 w 5806440"/>
                <a:gd name="csY26" fmla="*/ 1958340 h 1958340"/>
                <a:gd name="csX27" fmla="*/ 5128260 w 5806440"/>
                <a:gd name="csY27" fmla="*/ 1684020 h 1958340"/>
                <a:gd name="csX28" fmla="*/ 5806440 w 5806440"/>
                <a:gd name="csY28" fmla="*/ 1691640 h 1958340"/>
                <a:gd name="csX29" fmla="*/ 5806440 w 5806440"/>
                <a:gd name="csY29" fmla="*/ 1691640 h 195834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5806440" h="1958340">
                  <a:moveTo>
                    <a:pt x="0" y="76200"/>
                  </a:moveTo>
                  <a:lnTo>
                    <a:pt x="350520" y="83820"/>
                  </a:lnTo>
                  <a:lnTo>
                    <a:pt x="632460" y="167640"/>
                  </a:lnTo>
                  <a:lnTo>
                    <a:pt x="845820" y="167640"/>
                  </a:lnTo>
                  <a:lnTo>
                    <a:pt x="1028700" y="0"/>
                  </a:lnTo>
                  <a:lnTo>
                    <a:pt x="1089660" y="0"/>
                  </a:lnTo>
                  <a:lnTo>
                    <a:pt x="1120140" y="7620"/>
                  </a:lnTo>
                  <a:lnTo>
                    <a:pt x="1196340" y="937260"/>
                  </a:lnTo>
                  <a:lnTo>
                    <a:pt x="1539240" y="838200"/>
                  </a:lnTo>
                  <a:lnTo>
                    <a:pt x="1630680" y="853440"/>
                  </a:lnTo>
                  <a:lnTo>
                    <a:pt x="1706880" y="426720"/>
                  </a:lnTo>
                  <a:lnTo>
                    <a:pt x="1790700" y="434340"/>
                  </a:lnTo>
                  <a:lnTo>
                    <a:pt x="2057400" y="327660"/>
                  </a:lnTo>
                  <a:lnTo>
                    <a:pt x="2217420" y="335280"/>
                  </a:lnTo>
                  <a:lnTo>
                    <a:pt x="2301240" y="762000"/>
                  </a:lnTo>
                  <a:lnTo>
                    <a:pt x="2651760" y="1021080"/>
                  </a:lnTo>
                  <a:lnTo>
                    <a:pt x="2811780" y="929640"/>
                  </a:lnTo>
                  <a:lnTo>
                    <a:pt x="3421380" y="1112520"/>
                  </a:lnTo>
                  <a:lnTo>
                    <a:pt x="3505200" y="1363980"/>
                  </a:lnTo>
                  <a:lnTo>
                    <a:pt x="3589020" y="1539240"/>
                  </a:lnTo>
                  <a:lnTo>
                    <a:pt x="3832860" y="1516380"/>
                  </a:lnTo>
                  <a:lnTo>
                    <a:pt x="3916680" y="1607820"/>
                  </a:lnTo>
                  <a:lnTo>
                    <a:pt x="4091940" y="1607820"/>
                  </a:lnTo>
                  <a:lnTo>
                    <a:pt x="4183380" y="1691640"/>
                  </a:lnTo>
                  <a:lnTo>
                    <a:pt x="4518660" y="1699260"/>
                  </a:lnTo>
                  <a:lnTo>
                    <a:pt x="4617720" y="1767840"/>
                  </a:lnTo>
                  <a:lnTo>
                    <a:pt x="4678680" y="1958340"/>
                  </a:lnTo>
                  <a:lnTo>
                    <a:pt x="5128260" y="1684020"/>
                  </a:lnTo>
                  <a:lnTo>
                    <a:pt x="5806440" y="1691640"/>
                  </a:lnTo>
                  <a:lnTo>
                    <a:pt x="5806440" y="1691640"/>
                  </a:lnTo>
                </a:path>
              </a:pathLst>
            </a:custGeom>
            <a:noFill/>
            <a:ln w="317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2B512FC4-D0F0-C902-B3D5-E92A6C477593}"/>
                </a:ext>
              </a:extLst>
            </p:cNvPr>
            <p:cNvSpPr/>
            <p:nvPr/>
          </p:nvSpPr>
          <p:spPr>
            <a:xfrm>
              <a:off x="1362075" y="3929063"/>
              <a:ext cx="5968365" cy="428625"/>
            </a:xfrm>
            <a:custGeom>
              <a:avLst/>
              <a:gdLst>
                <a:gd name="csX0" fmla="*/ 0 w 5915025"/>
                <a:gd name="csY0" fmla="*/ 257175 h 428625"/>
                <a:gd name="csX1" fmla="*/ 933450 w 5915025"/>
                <a:gd name="csY1" fmla="*/ 428625 h 428625"/>
                <a:gd name="csX2" fmla="*/ 2481263 w 5915025"/>
                <a:gd name="csY2" fmla="*/ 0 h 428625"/>
                <a:gd name="csX3" fmla="*/ 3343275 w 5915025"/>
                <a:gd name="csY3" fmla="*/ 85725 h 428625"/>
                <a:gd name="csX4" fmla="*/ 5915025 w 5915025"/>
                <a:gd name="csY4" fmla="*/ 90487 h 428625"/>
                <a:gd name="csX5" fmla="*/ 5915025 w 5915025"/>
                <a:gd name="csY5" fmla="*/ 90487 h 428625"/>
                <a:gd name="csX0" fmla="*/ 0 w 5968365"/>
                <a:gd name="csY0" fmla="*/ 257175 h 428625"/>
                <a:gd name="csX1" fmla="*/ 933450 w 5968365"/>
                <a:gd name="csY1" fmla="*/ 428625 h 428625"/>
                <a:gd name="csX2" fmla="*/ 2481263 w 5968365"/>
                <a:gd name="csY2" fmla="*/ 0 h 428625"/>
                <a:gd name="csX3" fmla="*/ 3343275 w 5968365"/>
                <a:gd name="csY3" fmla="*/ 85725 h 428625"/>
                <a:gd name="csX4" fmla="*/ 5915025 w 5968365"/>
                <a:gd name="csY4" fmla="*/ 90487 h 428625"/>
                <a:gd name="csX5" fmla="*/ 5968365 w 5968365"/>
                <a:gd name="csY5" fmla="*/ 82867 h 428625"/>
              </a:gdLst>
              <a:ahLst/>
              <a:cxnLst>
                <a:cxn ang="0">
                  <a:pos x="csX0" y="csY0"/>
                </a:cxn>
                <a:cxn ang="0">
                  <a:pos x="csX1" y="csY1"/>
                </a:cxn>
                <a:cxn ang="0">
                  <a:pos x="csX2" y="csY2"/>
                </a:cxn>
                <a:cxn ang="0">
                  <a:pos x="csX3" y="csY3"/>
                </a:cxn>
                <a:cxn ang="0">
                  <a:pos x="csX4" y="csY4"/>
                </a:cxn>
                <a:cxn ang="0">
                  <a:pos x="csX5" y="csY5"/>
                </a:cxn>
              </a:cxnLst>
              <a:rect l="l" t="t" r="r" b="b"/>
              <a:pathLst>
                <a:path w="5968365" h="428625">
                  <a:moveTo>
                    <a:pt x="0" y="257175"/>
                  </a:moveTo>
                  <a:lnTo>
                    <a:pt x="933450" y="428625"/>
                  </a:lnTo>
                  <a:lnTo>
                    <a:pt x="2481263" y="0"/>
                  </a:lnTo>
                  <a:lnTo>
                    <a:pt x="3343275" y="85725"/>
                  </a:lnTo>
                  <a:lnTo>
                    <a:pt x="5915025" y="90487"/>
                  </a:lnTo>
                  <a:lnTo>
                    <a:pt x="5968365" y="82867"/>
                  </a:lnTo>
                </a:path>
              </a:pathLst>
            </a:custGeom>
            <a:noFill/>
            <a:ln w="317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BC3FFA9D-1F11-514F-43FA-87D3052ECC65}"/>
              </a:ext>
            </a:extLst>
          </p:cNvPr>
          <p:cNvSpPr>
            <a:spLocks noGrp="1"/>
          </p:cNvSpPr>
          <p:nvPr>
            <p:ph type="title"/>
          </p:nvPr>
        </p:nvSpPr>
        <p:spPr>
          <a:xfrm>
            <a:off x="789431" y="333994"/>
            <a:ext cx="11402569" cy="580405"/>
          </a:xfrm>
        </p:spPr>
        <p:txBody>
          <a:bodyPr/>
          <a:lstStyle/>
          <a:p>
            <a:r>
              <a:rPr lang="en-US" sz="2900" dirty="0"/>
              <a:t>GDP Growth Remains Solid Despite Near‑Term Volatility</a:t>
            </a:r>
            <a:endParaRPr lang="en-US" sz="2900" dirty="0">
              <a:highlight>
                <a:srgbClr val="FFFF00"/>
              </a:highlight>
            </a:endParaRPr>
          </a:p>
        </p:txBody>
      </p:sp>
      <p:sp>
        <p:nvSpPr>
          <p:cNvPr id="3" name="Text Placeholder 2">
            <a:extLst>
              <a:ext uri="{FF2B5EF4-FFF2-40B4-BE49-F238E27FC236}">
                <a16:creationId xmlns:a16="http://schemas.microsoft.com/office/drawing/2014/main" id="{054F49CC-87AF-AD59-32DC-307D33E75EDD}"/>
              </a:ext>
            </a:extLst>
          </p:cNvPr>
          <p:cNvSpPr>
            <a:spLocks noGrp="1"/>
          </p:cNvSpPr>
          <p:nvPr>
            <p:ph type="body" sz="quarter" idx="14"/>
          </p:nvPr>
        </p:nvSpPr>
        <p:spPr>
          <a:xfrm>
            <a:off x="812202" y="969264"/>
            <a:ext cx="9961695" cy="580405"/>
          </a:xfrm>
        </p:spPr>
        <p:txBody>
          <a:bodyPr/>
          <a:lstStyle/>
          <a:p>
            <a:r>
              <a:rPr lang="en-US" dirty="0"/>
              <a:t>Latest </a:t>
            </a:r>
            <a:r>
              <a:rPr lang="en-US" dirty="0" err="1"/>
              <a:t>GDPNow</a:t>
            </a:r>
            <a:r>
              <a:rPr lang="en-US" dirty="0"/>
              <a:t> 2026 Q1 estimate shows steady economic growth at 1.3%</a:t>
            </a:r>
          </a:p>
        </p:txBody>
      </p:sp>
      <p:sp>
        <p:nvSpPr>
          <p:cNvPr id="6" name="TextBox 5">
            <a:extLst>
              <a:ext uri="{FF2B5EF4-FFF2-40B4-BE49-F238E27FC236}">
                <a16:creationId xmlns:a16="http://schemas.microsoft.com/office/drawing/2014/main" id="{6ECD5808-8A9F-A875-EA8A-F9408E97C778}"/>
              </a:ext>
            </a:extLst>
          </p:cNvPr>
          <p:cNvSpPr txBox="1"/>
          <p:nvPr/>
        </p:nvSpPr>
        <p:spPr>
          <a:xfrm>
            <a:off x="9998180" y="2864401"/>
            <a:ext cx="1883449" cy="2462213"/>
          </a:xfrm>
          <a:prstGeom prst="rect">
            <a:avLst/>
          </a:prstGeom>
          <a:noFill/>
        </p:spPr>
        <p:txBody>
          <a:bodyPr wrap="square" rtlCol="0">
            <a:spAutoFit/>
          </a:bodyPr>
          <a:lstStyle/>
          <a:p>
            <a:pPr algn="ctr"/>
            <a:r>
              <a:rPr lang="en-US" sz="1400" dirty="0">
                <a:solidFill>
                  <a:srgbClr val="44546A"/>
                </a:solidFill>
                <a:latin typeface="Calibri" panose="020F0502020204030204" pitchFamily="34" charset="0"/>
                <a:cs typeface="Calibri" panose="020F0502020204030204" pitchFamily="34" charset="0"/>
              </a:rPr>
              <a:t>Source: Blue Chip Economic Indicators and Blue Chip Financial Forecasts</a:t>
            </a:r>
          </a:p>
          <a:p>
            <a:pPr algn="ctr"/>
            <a:endParaRPr lang="en-US" sz="1400" dirty="0">
              <a:latin typeface="Calibri" panose="020F0502020204030204" pitchFamily="34" charset="0"/>
              <a:cs typeface="Calibri" panose="020F0502020204030204" pitchFamily="34" charset="0"/>
            </a:endParaRPr>
          </a:p>
          <a:p>
            <a:pPr algn="ctr"/>
            <a:r>
              <a:rPr lang="en-US" sz="1400" i="1" dirty="0">
                <a:latin typeface="Calibri" panose="020F0502020204030204" pitchFamily="34" charset="0"/>
                <a:cs typeface="Calibri" panose="020F0502020204030204" pitchFamily="34" charset="0"/>
              </a:rPr>
              <a:t>Note: The top (bottom) 10 average forecast is an average of the highest (lowest) 10 forecasts in the Blue Chip survey.</a:t>
            </a:r>
          </a:p>
        </p:txBody>
      </p:sp>
      <p:grpSp>
        <p:nvGrpSpPr>
          <p:cNvPr id="25" name="Group 24">
            <a:extLst>
              <a:ext uri="{FF2B5EF4-FFF2-40B4-BE49-F238E27FC236}">
                <a16:creationId xmlns:a16="http://schemas.microsoft.com/office/drawing/2014/main" id="{E687626B-AF9F-6323-8CE4-DF24883E508C}"/>
              </a:ext>
            </a:extLst>
          </p:cNvPr>
          <p:cNvGrpSpPr/>
          <p:nvPr/>
        </p:nvGrpSpPr>
        <p:grpSpPr>
          <a:xfrm>
            <a:off x="789431" y="1604534"/>
            <a:ext cx="8939763" cy="4981949"/>
            <a:chOff x="890037" y="1549669"/>
            <a:chExt cx="8075058" cy="4571731"/>
          </a:xfrm>
        </p:grpSpPr>
        <p:sp>
          <p:nvSpPr>
            <p:cNvPr id="4" name="TextBox 3">
              <a:extLst>
                <a:ext uri="{FF2B5EF4-FFF2-40B4-BE49-F238E27FC236}">
                  <a16:creationId xmlns:a16="http://schemas.microsoft.com/office/drawing/2014/main" id="{370F8A11-D72E-52CC-2378-CCF1965E8EE8}"/>
                </a:ext>
              </a:extLst>
            </p:cNvPr>
            <p:cNvSpPr txBox="1"/>
            <p:nvPr/>
          </p:nvSpPr>
          <p:spPr>
            <a:xfrm>
              <a:off x="985745" y="1604534"/>
              <a:ext cx="7010400" cy="593112"/>
            </a:xfrm>
            <a:prstGeom prst="rect">
              <a:avLst/>
            </a:prstGeom>
            <a:noFill/>
          </p:spPr>
          <p:txBody>
            <a:bodyPr wrap="square" rtlCol="0">
              <a:spAutoFit/>
            </a:bodyPr>
            <a:lstStyle/>
            <a:p>
              <a:pPr algn="ctr"/>
              <a:r>
                <a:rPr lang="en-US" b="1" dirty="0"/>
                <a:t>Evolution of Atlanta Fed </a:t>
              </a:r>
              <a:r>
                <a:rPr lang="en-US" b="1" dirty="0" err="1"/>
                <a:t>GDPNow</a:t>
              </a:r>
              <a:r>
                <a:rPr lang="en-US" b="1" dirty="0"/>
                <a:t> real GDP estimate Q4 2025</a:t>
              </a:r>
            </a:p>
            <a:p>
              <a:pPr algn="ctr"/>
              <a:r>
                <a:rPr lang="en-US" sz="1600" dirty="0"/>
                <a:t>Quarterly percent change (SAAR)</a:t>
              </a:r>
              <a:r>
                <a:rPr lang="en-US" b="1" dirty="0"/>
                <a:t> </a:t>
              </a:r>
            </a:p>
          </p:txBody>
        </p:sp>
        <p:sp>
          <p:nvSpPr>
            <p:cNvPr id="21" name="Rectangle 20">
              <a:extLst>
                <a:ext uri="{FF2B5EF4-FFF2-40B4-BE49-F238E27FC236}">
                  <a16:creationId xmlns:a16="http://schemas.microsoft.com/office/drawing/2014/main" id="{91901FD8-78F8-53D6-897C-89D095F02B44}"/>
                </a:ext>
              </a:extLst>
            </p:cNvPr>
            <p:cNvSpPr/>
            <p:nvPr/>
          </p:nvSpPr>
          <p:spPr>
            <a:xfrm>
              <a:off x="890037" y="1549669"/>
              <a:ext cx="8075058" cy="4571731"/>
            </a:xfrm>
            <a:prstGeom prst="rect">
              <a:avLst/>
            </a:prstGeom>
            <a:noFill/>
            <a:ln w="158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2" dirty="0">
                <a:latin typeface="Calibri" panose="020F0502020204030204" pitchFamily="34" charset="0"/>
                <a:cs typeface="Calibri" panose="020F0502020204030204" pitchFamily="34" charset="0"/>
              </a:endParaRPr>
            </a:p>
          </p:txBody>
        </p:sp>
      </p:grpSp>
      <p:sp>
        <p:nvSpPr>
          <p:cNvPr id="10" name="TextBox 9">
            <a:extLst>
              <a:ext uri="{FF2B5EF4-FFF2-40B4-BE49-F238E27FC236}">
                <a16:creationId xmlns:a16="http://schemas.microsoft.com/office/drawing/2014/main" id="{048F9C8C-F7E5-52A1-3D88-E5CB2845E6D3}"/>
              </a:ext>
            </a:extLst>
          </p:cNvPr>
          <p:cNvSpPr txBox="1"/>
          <p:nvPr/>
        </p:nvSpPr>
        <p:spPr>
          <a:xfrm>
            <a:off x="926029" y="6145643"/>
            <a:ext cx="790575" cy="369332"/>
          </a:xfrm>
          <a:prstGeom prst="rect">
            <a:avLst/>
          </a:prstGeom>
          <a:noFill/>
        </p:spPr>
        <p:txBody>
          <a:bodyPr wrap="square" rtlCol="0">
            <a:spAutoFit/>
          </a:bodyPr>
          <a:lstStyle/>
          <a:p>
            <a:pPr algn="ctr"/>
            <a:r>
              <a:rPr lang="en-US" dirty="0"/>
              <a:t>25-Jan</a:t>
            </a:r>
          </a:p>
        </p:txBody>
      </p:sp>
      <p:sp>
        <p:nvSpPr>
          <p:cNvPr id="11" name="TextBox 10">
            <a:extLst>
              <a:ext uri="{FF2B5EF4-FFF2-40B4-BE49-F238E27FC236}">
                <a16:creationId xmlns:a16="http://schemas.microsoft.com/office/drawing/2014/main" id="{6F55B2E4-DA12-D38C-8250-9941FDB6E5E8}"/>
              </a:ext>
            </a:extLst>
          </p:cNvPr>
          <p:cNvSpPr txBox="1"/>
          <p:nvPr/>
        </p:nvSpPr>
        <p:spPr>
          <a:xfrm>
            <a:off x="1691204" y="6145643"/>
            <a:ext cx="790575" cy="369332"/>
          </a:xfrm>
          <a:prstGeom prst="rect">
            <a:avLst/>
          </a:prstGeom>
          <a:noFill/>
        </p:spPr>
        <p:txBody>
          <a:bodyPr wrap="square" rtlCol="0">
            <a:spAutoFit/>
          </a:bodyPr>
          <a:lstStyle/>
          <a:p>
            <a:pPr algn="ctr"/>
            <a:r>
              <a:rPr lang="en-US" dirty="0"/>
              <a:t>3-Feb</a:t>
            </a:r>
          </a:p>
        </p:txBody>
      </p:sp>
      <p:sp>
        <p:nvSpPr>
          <p:cNvPr id="12" name="TextBox 11">
            <a:extLst>
              <a:ext uri="{FF2B5EF4-FFF2-40B4-BE49-F238E27FC236}">
                <a16:creationId xmlns:a16="http://schemas.microsoft.com/office/drawing/2014/main" id="{7314FF03-E7F1-18A2-3AA1-B25C2A70B1D4}"/>
              </a:ext>
            </a:extLst>
          </p:cNvPr>
          <p:cNvSpPr txBox="1"/>
          <p:nvPr/>
        </p:nvSpPr>
        <p:spPr>
          <a:xfrm>
            <a:off x="2424911" y="6145643"/>
            <a:ext cx="860144" cy="369332"/>
          </a:xfrm>
          <a:prstGeom prst="rect">
            <a:avLst/>
          </a:prstGeom>
          <a:noFill/>
        </p:spPr>
        <p:txBody>
          <a:bodyPr wrap="square" rtlCol="0">
            <a:spAutoFit/>
          </a:bodyPr>
          <a:lstStyle/>
          <a:p>
            <a:pPr algn="ctr"/>
            <a:r>
              <a:rPr lang="en-US" dirty="0"/>
              <a:t>12-Feb</a:t>
            </a:r>
          </a:p>
        </p:txBody>
      </p:sp>
      <p:sp>
        <p:nvSpPr>
          <p:cNvPr id="13" name="TextBox 12">
            <a:extLst>
              <a:ext uri="{FF2B5EF4-FFF2-40B4-BE49-F238E27FC236}">
                <a16:creationId xmlns:a16="http://schemas.microsoft.com/office/drawing/2014/main" id="{16C61873-C021-E3A8-C2DF-F60865837E46}"/>
              </a:ext>
            </a:extLst>
          </p:cNvPr>
          <p:cNvSpPr txBox="1"/>
          <p:nvPr/>
        </p:nvSpPr>
        <p:spPr>
          <a:xfrm>
            <a:off x="3196154" y="6138136"/>
            <a:ext cx="934521" cy="369332"/>
          </a:xfrm>
          <a:prstGeom prst="rect">
            <a:avLst/>
          </a:prstGeom>
          <a:noFill/>
        </p:spPr>
        <p:txBody>
          <a:bodyPr wrap="square" rtlCol="0">
            <a:spAutoFit/>
          </a:bodyPr>
          <a:lstStyle/>
          <a:p>
            <a:pPr algn="ctr"/>
            <a:r>
              <a:rPr lang="en-US" dirty="0"/>
              <a:t>21-Feb</a:t>
            </a:r>
          </a:p>
        </p:txBody>
      </p:sp>
      <p:sp>
        <p:nvSpPr>
          <p:cNvPr id="14" name="TextBox 13">
            <a:extLst>
              <a:ext uri="{FF2B5EF4-FFF2-40B4-BE49-F238E27FC236}">
                <a16:creationId xmlns:a16="http://schemas.microsoft.com/office/drawing/2014/main" id="{8BBAE790-C12B-CBD6-EC5B-A2A784B0EFA9}"/>
              </a:ext>
            </a:extLst>
          </p:cNvPr>
          <p:cNvSpPr txBox="1"/>
          <p:nvPr/>
        </p:nvSpPr>
        <p:spPr>
          <a:xfrm>
            <a:off x="3953352" y="6130629"/>
            <a:ext cx="934521" cy="369332"/>
          </a:xfrm>
          <a:prstGeom prst="rect">
            <a:avLst/>
          </a:prstGeom>
          <a:noFill/>
        </p:spPr>
        <p:txBody>
          <a:bodyPr wrap="square" rtlCol="0">
            <a:spAutoFit/>
          </a:bodyPr>
          <a:lstStyle/>
          <a:p>
            <a:pPr algn="ctr"/>
            <a:r>
              <a:rPr lang="en-US" dirty="0"/>
              <a:t>2-Mar</a:t>
            </a:r>
          </a:p>
        </p:txBody>
      </p:sp>
      <p:sp>
        <p:nvSpPr>
          <p:cNvPr id="15" name="TextBox 14">
            <a:extLst>
              <a:ext uri="{FF2B5EF4-FFF2-40B4-BE49-F238E27FC236}">
                <a16:creationId xmlns:a16="http://schemas.microsoft.com/office/drawing/2014/main" id="{542A77A6-D04A-3F65-BFB2-BD2A71833932}"/>
              </a:ext>
            </a:extLst>
          </p:cNvPr>
          <p:cNvSpPr txBox="1"/>
          <p:nvPr/>
        </p:nvSpPr>
        <p:spPr>
          <a:xfrm>
            <a:off x="4737296" y="6123122"/>
            <a:ext cx="934521" cy="369332"/>
          </a:xfrm>
          <a:prstGeom prst="rect">
            <a:avLst/>
          </a:prstGeom>
          <a:noFill/>
        </p:spPr>
        <p:txBody>
          <a:bodyPr wrap="square" rtlCol="0">
            <a:spAutoFit/>
          </a:bodyPr>
          <a:lstStyle/>
          <a:p>
            <a:pPr algn="ctr"/>
            <a:r>
              <a:rPr lang="en-US" dirty="0"/>
              <a:t>11-Mar</a:t>
            </a:r>
          </a:p>
        </p:txBody>
      </p:sp>
      <p:sp>
        <p:nvSpPr>
          <p:cNvPr id="16" name="TextBox 15">
            <a:extLst>
              <a:ext uri="{FF2B5EF4-FFF2-40B4-BE49-F238E27FC236}">
                <a16:creationId xmlns:a16="http://schemas.microsoft.com/office/drawing/2014/main" id="{8D86DE12-4314-9465-FB38-AA73C72C1FB2}"/>
              </a:ext>
            </a:extLst>
          </p:cNvPr>
          <p:cNvSpPr txBox="1"/>
          <p:nvPr/>
        </p:nvSpPr>
        <p:spPr>
          <a:xfrm>
            <a:off x="5521240" y="6115615"/>
            <a:ext cx="934521" cy="369332"/>
          </a:xfrm>
          <a:prstGeom prst="rect">
            <a:avLst/>
          </a:prstGeom>
          <a:noFill/>
        </p:spPr>
        <p:txBody>
          <a:bodyPr wrap="square" rtlCol="0">
            <a:spAutoFit/>
          </a:bodyPr>
          <a:lstStyle/>
          <a:p>
            <a:pPr algn="ctr"/>
            <a:r>
              <a:rPr lang="en-US" dirty="0"/>
              <a:t>20-Mar</a:t>
            </a:r>
          </a:p>
        </p:txBody>
      </p:sp>
      <p:sp>
        <p:nvSpPr>
          <p:cNvPr id="17" name="TextBox 16">
            <a:extLst>
              <a:ext uri="{FF2B5EF4-FFF2-40B4-BE49-F238E27FC236}">
                <a16:creationId xmlns:a16="http://schemas.microsoft.com/office/drawing/2014/main" id="{53B84111-C5CD-BAE0-4389-41AAE2685F02}"/>
              </a:ext>
            </a:extLst>
          </p:cNvPr>
          <p:cNvSpPr txBox="1"/>
          <p:nvPr/>
        </p:nvSpPr>
        <p:spPr>
          <a:xfrm>
            <a:off x="6305184" y="6108108"/>
            <a:ext cx="934521" cy="369332"/>
          </a:xfrm>
          <a:prstGeom prst="rect">
            <a:avLst/>
          </a:prstGeom>
          <a:noFill/>
        </p:spPr>
        <p:txBody>
          <a:bodyPr wrap="square" rtlCol="0">
            <a:spAutoFit/>
          </a:bodyPr>
          <a:lstStyle/>
          <a:p>
            <a:pPr algn="ctr"/>
            <a:r>
              <a:rPr lang="en-US" dirty="0"/>
              <a:t>29-Mar</a:t>
            </a:r>
          </a:p>
        </p:txBody>
      </p:sp>
      <p:sp>
        <p:nvSpPr>
          <p:cNvPr id="18" name="TextBox 17">
            <a:extLst>
              <a:ext uri="{FF2B5EF4-FFF2-40B4-BE49-F238E27FC236}">
                <a16:creationId xmlns:a16="http://schemas.microsoft.com/office/drawing/2014/main" id="{B13D15D3-E3EC-57B7-CC38-1ECA9B4D1FE6}"/>
              </a:ext>
            </a:extLst>
          </p:cNvPr>
          <p:cNvSpPr txBox="1"/>
          <p:nvPr/>
        </p:nvSpPr>
        <p:spPr>
          <a:xfrm>
            <a:off x="7089128" y="6100601"/>
            <a:ext cx="934521" cy="369332"/>
          </a:xfrm>
          <a:prstGeom prst="rect">
            <a:avLst/>
          </a:prstGeom>
          <a:noFill/>
        </p:spPr>
        <p:txBody>
          <a:bodyPr wrap="square" rtlCol="0">
            <a:spAutoFit/>
          </a:bodyPr>
          <a:lstStyle/>
          <a:p>
            <a:pPr algn="ctr"/>
            <a:r>
              <a:rPr lang="en-US" dirty="0"/>
              <a:t>7-Apr</a:t>
            </a:r>
          </a:p>
        </p:txBody>
      </p:sp>
      <p:sp>
        <p:nvSpPr>
          <p:cNvPr id="19" name="TextBox 18">
            <a:extLst>
              <a:ext uri="{FF2B5EF4-FFF2-40B4-BE49-F238E27FC236}">
                <a16:creationId xmlns:a16="http://schemas.microsoft.com/office/drawing/2014/main" id="{8FB29F86-56E8-7DDD-DA7D-F57012B98E3A}"/>
              </a:ext>
            </a:extLst>
          </p:cNvPr>
          <p:cNvSpPr txBox="1"/>
          <p:nvPr/>
        </p:nvSpPr>
        <p:spPr>
          <a:xfrm>
            <a:off x="7873072" y="6093094"/>
            <a:ext cx="934521" cy="369332"/>
          </a:xfrm>
          <a:prstGeom prst="rect">
            <a:avLst/>
          </a:prstGeom>
          <a:noFill/>
        </p:spPr>
        <p:txBody>
          <a:bodyPr wrap="square" rtlCol="0">
            <a:spAutoFit/>
          </a:bodyPr>
          <a:lstStyle/>
          <a:p>
            <a:pPr algn="ctr"/>
            <a:r>
              <a:rPr lang="en-US" dirty="0"/>
              <a:t>16-Apr</a:t>
            </a:r>
          </a:p>
        </p:txBody>
      </p:sp>
      <p:sp>
        <p:nvSpPr>
          <p:cNvPr id="20" name="TextBox 19">
            <a:extLst>
              <a:ext uri="{FF2B5EF4-FFF2-40B4-BE49-F238E27FC236}">
                <a16:creationId xmlns:a16="http://schemas.microsoft.com/office/drawing/2014/main" id="{C4517FD5-7B8E-AD50-4C43-D5DA8D997670}"/>
              </a:ext>
            </a:extLst>
          </p:cNvPr>
          <p:cNvSpPr txBox="1"/>
          <p:nvPr/>
        </p:nvSpPr>
        <p:spPr>
          <a:xfrm>
            <a:off x="895388" y="2407290"/>
            <a:ext cx="295237" cy="369332"/>
          </a:xfrm>
          <a:prstGeom prst="rect">
            <a:avLst/>
          </a:prstGeom>
          <a:noFill/>
        </p:spPr>
        <p:txBody>
          <a:bodyPr wrap="square" rtlCol="0">
            <a:spAutoFit/>
          </a:bodyPr>
          <a:lstStyle/>
          <a:p>
            <a:r>
              <a:rPr lang="en-US" dirty="0"/>
              <a:t>4</a:t>
            </a:r>
          </a:p>
        </p:txBody>
      </p:sp>
      <p:sp>
        <p:nvSpPr>
          <p:cNvPr id="22" name="TextBox 21">
            <a:extLst>
              <a:ext uri="{FF2B5EF4-FFF2-40B4-BE49-F238E27FC236}">
                <a16:creationId xmlns:a16="http://schemas.microsoft.com/office/drawing/2014/main" id="{24E7C427-56B9-2E6F-233D-F7C8DE9F9C64}"/>
              </a:ext>
            </a:extLst>
          </p:cNvPr>
          <p:cNvSpPr txBox="1"/>
          <p:nvPr/>
        </p:nvSpPr>
        <p:spPr>
          <a:xfrm>
            <a:off x="895388" y="3249747"/>
            <a:ext cx="295237" cy="369332"/>
          </a:xfrm>
          <a:prstGeom prst="rect">
            <a:avLst/>
          </a:prstGeom>
          <a:noFill/>
        </p:spPr>
        <p:txBody>
          <a:bodyPr wrap="square" rtlCol="0">
            <a:spAutoFit/>
          </a:bodyPr>
          <a:lstStyle/>
          <a:p>
            <a:r>
              <a:rPr lang="en-US" dirty="0"/>
              <a:t>3</a:t>
            </a:r>
          </a:p>
        </p:txBody>
      </p:sp>
      <p:sp>
        <p:nvSpPr>
          <p:cNvPr id="23" name="TextBox 22">
            <a:extLst>
              <a:ext uri="{FF2B5EF4-FFF2-40B4-BE49-F238E27FC236}">
                <a16:creationId xmlns:a16="http://schemas.microsoft.com/office/drawing/2014/main" id="{D501B9CB-354E-33A2-311A-6365F0089E85}"/>
              </a:ext>
            </a:extLst>
          </p:cNvPr>
          <p:cNvSpPr txBox="1"/>
          <p:nvPr/>
        </p:nvSpPr>
        <p:spPr>
          <a:xfrm>
            <a:off x="895388" y="4092204"/>
            <a:ext cx="295237" cy="369332"/>
          </a:xfrm>
          <a:prstGeom prst="rect">
            <a:avLst/>
          </a:prstGeom>
          <a:noFill/>
        </p:spPr>
        <p:txBody>
          <a:bodyPr wrap="square" rtlCol="0">
            <a:spAutoFit/>
          </a:bodyPr>
          <a:lstStyle/>
          <a:p>
            <a:r>
              <a:rPr lang="en-US" dirty="0"/>
              <a:t>2</a:t>
            </a:r>
          </a:p>
        </p:txBody>
      </p:sp>
      <p:sp>
        <p:nvSpPr>
          <p:cNvPr id="26" name="TextBox 25">
            <a:extLst>
              <a:ext uri="{FF2B5EF4-FFF2-40B4-BE49-F238E27FC236}">
                <a16:creationId xmlns:a16="http://schemas.microsoft.com/office/drawing/2014/main" id="{6C7CC079-B6D3-9144-41A4-C849F7428895}"/>
              </a:ext>
            </a:extLst>
          </p:cNvPr>
          <p:cNvSpPr txBox="1"/>
          <p:nvPr/>
        </p:nvSpPr>
        <p:spPr>
          <a:xfrm>
            <a:off x="890644" y="5009012"/>
            <a:ext cx="295237" cy="369332"/>
          </a:xfrm>
          <a:prstGeom prst="rect">
            <a:avLst/>
          </a:prstGeom>
          <a:noFill/>
        </p:spPr>
        <p:txBody>
          <a:bodyPr wrap="square" rtlCol="0">
            <a:spAutoFit/>
          </a:bodyPr>
          <a:lstStyle/>
          <a:p>
            <a:r>
              <a:rPr lang="en-US" dirty="0"/>
              <a:t>1</a:t>
            </a:r>
          </a:p>
        </p:txBody>
      </p:sp>
      <p:sp>
        <p:nvSpPr>
          <p:cNvPr id="27" name="TextBox 26">
            <a:extLst>
              <a:ext uri="{FF2B5EF4-FFF2-40B4-BE49-F238E27FC236}">
                <a16:creationId xmlns:a16="http://schemas.microsoft.com/office/drawing/2014/main" id="{4618FCA9-B875-23F4-D4CA-348844B18F43}"/>
              </a:ext>
            </a:extLst>
          </p:cNvPr>
          <p:cNvSpPr txBox="1"/>
          <p:nvPr/>
        </p:nvSpPr>
        <p:spPr>
          <a:xfrm>
            <a:off x="883206" y="5851469"/>
            <a:ext cx="295237" cy="369332"/>
          </a:xfrm>
          <a:prstGeom prst="rect">
            <a:avLst/>
          </a:prstGeom>
          <a:noFill/>
        </p:spPr>
        <p:txBody>
          <a:bodyPr wrap="square" rtlCol="0">
            <a:spAutoFit/>
          </a:bodyPr>
          <a:lstStyle/>
          <a:p>
            <a:r>
              <a:rPr lang="en-US" dirty="0"/>
              <a:t>0</a:t>
            </a:r>
          </a:p>
        </p:txBody>
      </p:sp>
      <p:sp>
        <p:nvSpPr>
          <p:cNvPr id="31" name="TextBox 30">
            <a:extLst>
              <a:ext uri="{FF2B5EF4-FFF2-40B4-BE49-F238E27FC236}">
                <a16:creationId xmlns:a16="http://schemas.microsoft.com/office/drawing/2014/main" id="{4F467F08-B8A5-84CE-1809-7A1B7683E0E6}"/>
              </a:ext>
            </a:extLst>
          </p:cNvPr>
          <p:cNvSpPr txBox="1"/>
          <p:nvPr/>
        </p:nvSpPr>
        <p:spPr>
          <a:xfrm>
            <a:off x="1691204" y="3559731"/>
            <a:ext cx="2230881" cy="369332"/>
          </a:xfrm>
          <a:prstGeom prst="rect">
            <a:avLst/>
          </a:prstGeom>
          <a:solidFill>
            <a:srgbClr val="C3DBE7"/>
          </a:solidFill>
          <a:ln>
            <a:noFill/>
          </a:ln>
        </p:spPr>
        <p:txBody>
          <a:bodyPr wrap="square" rtlCol="0">
            <a:spAutoFit/>
          </a:bodyPr>
          <a:lstStyle/>
          <a:p>
            <a:pPr algn="ctr"/>
            <a:r>
              <a:rPr lang="en-US" dirty="0"/>
              <a:t>Blue Chip consensus</a:t>
            </a:r>
          </a:p>
        </p:txBody>
      </p:sp>
      <p:sp>
        <p:nvSpPr>
          <p:cNvPr id="32" name="TextBox 31">
            <a:extLst>
              <a:ext uri="{FF2B5EF4-FFF2-40B4-BE49-F238E27FC236}">
                <a16:creationId xmlns:a16="http://schemas.microsoft.com/office/drawing/2014/main" id="{262253AF-B26B-F710-3329-28F5E971161E}"/>
              </a:ext>
            </a:extLst>
          </p:cNvPr>
          <p:cNvSpPr txBox="1"/>
          <p:nvPr/>
        </p:nvSpPr>
        <p:spPr>
          <a:xfrm>
            <a:off x="7147486" y="3766483"/>
            <a:ext cx="2663288" cy="923330"/>
          </a:xfrm>
          <a:prstGeom prst="rect">
            <a:avLst/>
          </a:prstGeom>
          <a:noFill/>
        </p:spPr>
        <p:txBody>
          <a:bodyPr wrap="square" rtlCol="0">
            <a:spAutoFit/>
          </a:bodyPr>
          <a:lstStyle/>
          <a:p>
            <a:pPr algn="ctr"/>
            <a:r>
              <a:rPr lang="en-US" dirty="0"/>
              <a:t>Range of top 10 and</a:t>
            </a:r>
          </a:p>
          <a:p>
            <a:pPr algn="ctr"/>
            <a:r>
              <a:rPr lang="en-US" dirty="0"/>
              <a:t>bottom 10 average</a:t>
            </a:r>
          </a:p>
          <a:p>
            <a:pPr algn="ctr"/>
            <a:r>
              <a:rPr lang="en-US" dirty="0"/>
              <a:t>forecasts</a:t>
            </a:r>
          </a:p>
        </p:txBody>
      </p:sp>
      <p:sp>
        <p:nvSpPr>
          <p:cNvPr id="33" name="TextBox 32">
            <a:extLst>
              <a:ext uri="{FF2B5EF4-FFF2-40B4-BE49-F238E27FC236}">
                <a16:creationId xmlns:a16="http://schemas.microsoft.com/office/drawing/2014/main" id="{71752A45-F5D1-CCE8-417A-7F9C7E43050E}"/>
              </a:ext>
            </a:extLst>
          </p:cNvPr>
          <p:cNvSpPr txBox="1"/>
          <p:nvPr/>
        </p:nvSpPr>
        <p:spPr>
          <a:xfrm>
            <a:off x="6902747" y="5287957"/>
            <a:ext cx="2663288" cy="646331"/>
          </a:xfrm>
          <a:prstGeom prst="rect">
            <a:avLst/>
          </a:prstGeom>
          <a:noFill/>
        </p:spPr>
        <p:txBody>
          <a:bodyPr wrap="square" rtlCol="0">
            <a:spAutoFit/>
          </a:bodyPr>
          <a:lstStyle/>
          <a:p>
            <a:pPr algn="ctr"/>
            <a:r>
              <a:rPr lang="en-US" dirty="0">
                <a:solidFill>
                  <a:schemeClr val="accent2">
                    <a:lumMod val="75000"/>
                  </a:schemeClr>
                </a:solidFill>
              </a:rPr>
              <a:t>Atlanta Fed</a:t>
            </a:r>
          </a:p>
          <a:p>
            <a:pPr algn="ctr"/>
            <a:r>
              <a:rPr lang="en-US" dirty="0" err="1">
                <a:solidFill>
                  <a:schemeClr val="accent2">
                    <a:lumMod val="75000"/>
                  </a:schemeClr>
                </a:solidFill>
              </a:rPr>
              <a:t>GDPNow</a:t>
            </a:r>
            <a:r>
              <a:rPr lang="en-US" dirty="0">
                <a:solidFill>
                  <a:schemeClr val="accent2">
                    <a:lumMod val="75000"/>
                  </a:schemeClr>
                </a:solidFill>
              </a:rPr>
              <a:t> estimate</a:t>
            </a:r>
          </a:p>
        </p:txBody>
      </p:sp>
      <p:sp>
        <p:nvSpPr>
          <p:cNvPr id="5" name="TextBox 4">
            <a:extLst>
              <a:ext uri="{FF2B5EF4-FFF2-40B4-BE49-F238E27FC236}">
                <a16:creationId xmlns:a16="http://schemas.microsoft.com/office/drawing/2014/main" id="{3433B725-D9E5-8AD0-EB94-41B77988FDF7}"/>
              </a:ext>
            </a:extLst>
          </p:cNvPr>
          <p:cNvSpPr txBox="1"/>
          <p:nvPr/>
        </p:nvSpPr>
        <p:spPr>
          <a:xfrm>
            <a:off x="8631514" y="6093094"/>
            <a:ext cx="934521" cy="369332"/>
          </a:xfrm>
          <a:prstGeom prst="rect">
            <a:avLst/>
          </a:prstGeom>
          <a:noFill/>
        </p:spPr>
        <p:txBody>
          <a:bodyPr wrap="square" rtlCol="0">
            <a:spAutoFit/>
          </a:bodyPr>
          <a:lstStyle/>
          <a:p>
            <a:pPr algn="ctr"/>
            <a:r>
              <a:rPr lang="en-US" dirty="0"/>
              <a:t>25-Apr</a:t>
            </a:r>
          </a:p>
        </p:txBody>
      </p:sp>
    </p:spTree>
    <p:extLst>
      <p:ext uri="{BB962C8B-B14F-4D97-AF65-F5344CB8AC3E}">
        <p14:creationId xmlns:p14="http://schemas.microsoft.com/office/powerpoint/2010/main" val="2347255018"/>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C0936-2743-DBE6-1CC3-71AA3750B28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B0DDB8B-6235-918D-6309-CCFA98AFC799}"/>
              </a:ext>
            </a:extLst>
          </p:cNvPr>
          <p:cNvSpPr>
            <a:spLocks noGrp="1"/>
          </p:cNvSpPr>
          <p:nvPr>
            <p:ph type="title"/>
          </p:nvPr>
        </p:nvSpPr>
        <p:spPr>
          <a:xfrm>
            <a:off x="822960" y="969264"/>
            <a:ext cx="10243146" cy="591728"/>
          </a:xfrm>
        </p:spPr>
        <p:txBody>
          <a:bodyPr>
            <a:normAutofit/>
          </a:bodyPr>
          <a:lstStyle/>
          <a:p>
            <a:r>
              <a:rPr lang="en-US" dirty="0">
                <a:latin typeface="Calibri" panose="020F0502020204030204" pitchFamily="34" charset="0"/>
                <a:cs typeface="Calibri" panose="020F0502020204030204" pitchFamily="34" charset="0"/>
              </a:rPr>
              <a:t>Historically, hotel performance remains inversely correlated with unemployment </a:t>
            </a:r>
          </a:p>
        </p:txBody>
      </p:sp>
      <p:sp>
        <p:nvSpPr>
          <p:cNvPr id="7" name="Text Placeholder 6">
            <a:extLst>
              <a:ext uri="{FF2B5EF4-FFF2-40B4-BE49-F238E27FC236}">
                <a16:creationId xmlns:a16="http://schemas.microsoft.com/office/drawing/2014/main" id="{658513D0-3C15-9F47-ED74-9B9021EBC05C}"/>
              </a:ext>
            </a:extLst>
          </p:cNvPr>
          <p:cNvSpPr>
            <a:spLocks noGrp="1"/>
          </p:cNvSpPr>
          <p:nvPr>
            <p:ph type="body" idx="11"/>
          </p:nvPr>
        </p:nvSpPr>
        <p:spPr>
          <a:xfrm>
            <a:off x="740664" y="201168"/>
            <a:ext cx="9160420" cy="697515"/>
          </a:xfrm>
        </p:spPr>
        <p:txBody>
          <a:bodyPr/>
          <a:lstStyle/>
          <a:p>
            <a:r>
              <a:rPr lang="en-US" sz="2900" dirty="0">
                <a:latin typeface="Calibri" panose="020F0502020204030204" pitchFamily="34" charset="0"/>
                <a:cs typeface="Calibri" panose="020F0502020204030204" pitchFamily="34" charset="0"/>
              </a:rPr>
              <a:t>Unemployment Trends Help Explain RevPAR Performance</a:t>
            </a:r>
          </a:p>
        </p:txBody>
      </p:sp>
      <p:sp>
        <p:nvSpPr>
          <p:cNvPr id="3" name="TextBox 1">
            <a:extLst>
              <a:ext uri="{FF2B5EF4-FFF2-40B4-BE49-F238E27FC236}">
                <a16:creationId xmlns:a16="http://schemas.microsoft.com/office/drawing/2014/main" id="{88307509-469E-3128-8EC4-63B6DEAFF389}"/>
              </a:ext>
            </a:extLst>
          </p:cNvPr>
          <p:cNvSpPr txBox="1"/>
          <p:nvPr/>
        </p:nvSpPr>
        <p:spPr>
          <a:xfrm>
            <a:off x="822960" y="5954626"/>
            <a:ext cx="5028477"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solidFill>
                  <a:srgbClr val="44546A"/>
                </a:solidFill>
                <a:latin typeface="Calibri" panose="020F0502020204030204" pitchFamily="34" charset="0"/>
                <a:cs typeface="Calibri" panose="020F0502020204030204" pitchFamily="34" charset="0"/>
              </a:rPr>
              <a:t>Source: STR/CoStar, Federal Reserve Bank of St. Louis</a:t>
            </a:r>
            <a:br>
              <a:rPr lang="en-US" sz="1400" dirty="0">
                <a:solidFill>
                  <a:srgbClr val="44546A"/>
                </a:solidFill>
                <a:latin typeface="Calibri" panose="020F0502020204030204" pitchFamily="34" charset="0"/>
                <a:cs typeface="Calibri" panose="020F0502020204030204" pitchFamily="34" charset="0"/>
              </a:rPr>
            </a:br>
            <a:r>
              <a:rPr lang="en-US" sz="1400" dirty="0">
                <a:solidFill>
                  <a:srgbClr val="44546A"/>
                </a:solidFill>
                <a:latin typeface="Calibri" panose="020F0502020204030204" pitchFamily="34" charset="0"/>
                <a:cs typeface="Calibri" panose="020F0502020204030204" pitchFamily="34" charset="0"/>
              </a:rPr>
              <a:t>* Unemployment Rate, Percent, Annual, Seasonally Adjusted</a:t>
            </a:r>
          </a:p>
        </p:txBody>
      </p:sp>
      <p:sp>
        <p:nvSpPr>
          <p:cNvPr id="8" name="Rectangle 7">
            <a:extLst>
              <a:ext uri="{FF2B5EF4-FFF2-40B4-BE49-F238E27FC236}">
                <a16:creationId xmlns:a16="http://schemas.microsoft.com/office/drawing/2014/main" id="{969C7706-9969-AC26-F306-75F92DFCE343}"/>
              </a:ext>
            </a:extLst>
          </p:cNvPr>
          <p:cNvSpPr/>
          <p:nvPr/>
        </p:nvSpPr>
        <p:spPr>
          <a:xfrm>
            <a:off x="822960" y="1796609"/>
            <a:ext cx="10572403" cy="3638991"/>
          </a:xfrm>
          <a:prstGeom prst="rect">
            <a:avLst/>
          </a:prstGeom>
          <a:noFill/>
          <a:ln w="158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2" dirty="0">
              <a:latin typeface="Calibri" panose="020F0502020204030204" pitchFamily="34" charset="0"/>
              <a:cs typeface="Calibri" panose="020F0502020204030204" pitchFamily="34" charset="0"/>
            </a:endParaRPr>
          </a:p>
        </p:txBody>
      </p:sp>
      <p:sp>
        <p:nvSpPr>
          <p:cNvPr id="4" name="Rectangle: Top Corners Rounded 3">
            <a:extLst>
              <a:ext uri="{FF2B5EF4-FFF2-40B4-BE49-F238E27FC236}">
                <a16:creationId xmlns:a16="http://schemas.microsoft.com/office/drawing/2014/main" id="{5D86718E-CEE1-78BE-9CA6-D527D6A4D438}"/>
              </a:ext>
            </a:extLst>
          </p:cNvPr>
          <p:cNvSpPr/>
          <p:nvPr/>
        </p:nvSpPr>
        <p:spPr>
          <a:xfrm>
            <a:off x="6096000" y="5451303"/>
            <a:ext cx="5299363" cy="1082847"/>
          </a:xfrm>
          <a:prstGeom prst="round2SameRect">
            <a:avLst>
              <a:gd name="adj1" fmla="val 0"/>
              <a:gd name="adj2" fmla="val 50000"/>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021CC26-CDC4-C854-9BC7-B70B38C0C537}"/>
              </a:ext>
            </a:extLst>
          </p:cNvPr>
          <p:cNvSpPr txBox="1"/>
          <p:nvPr/>
        </p:nvSpPr>
        <p:spPr>
          <a:xfrm>
            <a:off x="6487794" y="5518060"/>
            <a:ext cx="4907569" cy="923330"/>
          </a:xfrm>
          <a:prstGeom prst="rect">
            <a:avLst/>
          </a:prstGeom>
          <a:noFill/>
        </p:spPr>
        <p:txBody>
          <a:bodyPr wrap="square" rtlCol="0">
            <a:spAutoFit/>
          </a:bodyPr>
          <a:lstStyle/>
          <a:p>
            <a:pPr defTabSz="600075"/>
            <a:r>
              <a:rPr lang="en-US" dirty="0"/>
              <a:t>YTD thru Feb		</a:t>
            </a:r>
            <a:r>
              <a:rPr lang="en-US" b="1" dirty="0"/>
              <a:t>2025		2026</a:t>
            </a:r>
          </a:p>
          <a:p>
            <a:pPr defTabSz="600075"/>
            <a:r>
              <a:rPr lang="en-US" dirty="0"/>
              <a:t>RevPAR			$86.41	$88.52</a:t>
            </a:r>
          </a:p>
          <a:p>
            <a:pPr defTabSz="1200150"/>
            <a:r>
              <a:rPr lang="en-US" dirty="0"/>
              <a:t>Avg Unemployment	4.1%	4.4%</a:t>
            </a:r>
          </a:p>
        </p:txBody>
      </p:sp>
      <p:graphicFrame>
        <p:nvGraphicFramePr>
          <p:cNvPr id="11" name="Chart 10">
            <a:extLst>
              <a:ext uri="{FF2B5EF4-FFF2-40B4-BE49-F238E27FC236}">
                <a16:creationId xmlns:a16="http://schemas.microsoft.com/office/drawing/2014/main" id="{C176C4A2-BB71-C51A-3CFD-86243BD9B2F3}"/>
              </a:ext>
            </a:extLst>
          </p:cNvPr>
          <p:cNvGraphicFramePr/>
          <p:nvPr>
            <p:extLst>
              <p:ext uri="{D42A27DB-BD31-4B8C-83A1-F6EECF244321}">
                <p14:modId xmlns:p14="http://schemas.microsoft.com/office/powerpoint/2010/main" val="3061526910"/>
              </p:ext>
            </p:extLst>
          </p:nvPr>
        </p:nvGraphicFramePr>
        <p:xfrm>
          <a:off x="1089024" y="1962150"/>
          <a:ext cx="9977081" cy="3133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5914848"/>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13439E23-4C82-845E-3476-B70DE4472AFC}"/>
              </a:ext>
            </a:extLst>
          </p:cNvPr>
          <p:cNvGraphicFramePr>
            <a:graphicFrameLocks/>
          </p:cNvGraphicFramePr>
          <p:nvPr>
            <p:extLst>
              <p:ext uri="{D42A27DB-BD31-4B8C-83A1-F6EECF244321}">
                <p14:modId xmlns:p14="http://schemas.microsoft.com/office/powerpoint/2010/main" val="2788031492"/>
              </p:ext>
            </p:extLst>
          </p:nvPr>
        </p:nvGraphicFramePr>
        <p:xfrm>
          <a:off x="664517" y="2708510"/>
          <a:ext cx="5358384" cy="239572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8BBE9D63-A02C-B9A3-B733-DB042984EF54}"/>
              </a:ext>
            </a:extLst>
          </p:cNvPr>
          <p:cNvSpPr>
            <a:spLocks noGrp="1"/>
          </p:cNvSpPr>
          <p:nvPr>
            <p:ph type="body" idx="11"/>
          </p:nvPr>
        </p:nvSpPr>
        <p:spPr/>
        <p:txBody>
          <a:bodyPr/>
          <a:lstStyle/>
          <a:p>
            <a:r>
              <a:rPr lang="en-US" dirty="0">
                <a:latin typeface="Calibri" panose="020F0502020204030204" pitchFamily="34" charset="0"/>
                <a:cs typeface="Calibri" panose="020F0502020204030204" pitchFamily="34" charset="0"/>
              </a:rPr>
              <a:t>National Sentiment Shows Signs of Improvement</a:t>
            </a:r>
            <a:endParaRPr lang="en-US" dirty="0">
              <a:highlight>
                <a:srgbClr val="FFFF00"/>
              </a:highlight>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B198654C-6AB4-ACB5-3FC5-D60C2DC4E7AB}"/>
              </a:ext>
            </a:extLst>
          </p:cNvPr>
          <p:cNvSpPr txBox="1"/>
          <p:nvPr/>
        </p:nvSpPr>
        <p:spPr>
          <a:xfrm>
            <a:off x="3623538" y="5876591"/>
            <a:ext cx="4944924"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Source: HVS Broker Survey Spring 2026 and Fall 2025</a:t>
            </a:r>
          </a:p>
        </p:txBody>
      </p:sp>
      <p:graphicFrame>
        <p:nvGraphicFramePr>
          <p:cNvPr id="2" name="Chart 1">
            <a:extLst>
              <a:ext uri="{FF2B5EF4-FFF2-40B4-BE49-F238E27FC236}">
                <a16:creationId xmlns:a16="http://schemas.microsoft.com/office/drawing/2014/main" id="{821224F0-E8B4-E339-2502-FC53FF0BA3A0}"/>
              </a:ext>
            </a:extLst>
          </p:cNvPr>
          <p:cNvGraphicFramePr>
            <a:graphicFrameLocks/>
          </p:cNvGraphicFramePr>
          <p:nvPr>
            <p:extLst>
              <p:ext uri="{D42A27DB-BD31-4B8C-83A1-F6EECF244321}">
                <p14:modId xmlns:p14="http://schemas.microsoft.com/office/powerpoint/2010/main" val="1278272338"/>
              </p:ext>
            </p:extLst>
          </p:nvPr>
        </p:nvGraphicFramePr>
        <p:xfrm>
          <a:off x="6169099" y="2743626"/>
          <a:ext cx="5356372" cy="2393617"/>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a:extLst>
              <a:ext uri="{FF2B5EF4-FFF2-40B4-BE49-F238E27FC236}">
                <a16:creationId xmlns:a16="http://schemas.microsoft.com/office/drawing/2014/main" id="{1B94E3F3-B90F-4DE8-DE02-7E80EAC1D30B}"/>
              </a:ext>
            </a:extLst>
          </p:cNvPr>
          <p:cNvSpPr/>
          <p:nvPr/>
        </p:nvSpPr>
        <p:spPr>
          <a:xfrm>
            <a:off x="459499" y="2174336"/>
            <a:ext cx="5429471" cy="302227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10C4689-6E2E-DDC0-968E-E8CBD8E6A796}"/>
              </a:ext>
            </a:extLst>
          </p:cNvPr>
          <p:cNvSpPr txBox="1"/>
          <p:nvPr/>
        </p:nvSpPr>
        <p:spPr>
          <a:xfrm>
            <a:off x="6606549" y="2314927"/>
            <a:ext cx="4408371" cy="369332"/>
          </a:xfrm>
          <a:prstGeom prst="rect">
            <a:avLst/>
          </a:prstGeom>
          <a:noFill/>
        </p:spPr>
        <p:txBody>
          <a:bodyPr wrap="square" rtlCol="0">
            <a:spAutoFit/>
          </a:bodyPr>
          <a:lstStyle/>
          <a:p>
            <a:pPr algn="ctr"/>
            <a:r>
              <a:rPr lang="en-US" b="1" dirty="0"/>
              <a:t>Fall 2025</a:t>
            </a:r>
          </a:p>
        </p:txBody>
      </p:sp>
      <p:sp>
        <p:nvSpPr>
          <p:cNvPr id="10" name="TextBox 9">
            <a:extLst>
              <a:ext uri="{FF2B5EF4-FFF2-40B4-BE49-F238E27FC236}">
                <a16:creationId xmlns:a16="http://schemas.microsoft.com/office/drawing/2014/main" id="{A7502B23-3066-FF8F-C6E4-E311C2322F97}"/>
              </a:ext>
            </a:extLst>
          </p:cNvPr>
          <p:cNvSpPr txBox="1"/>
          <p:nvPr/>
        </p:nvSpPr>
        <p:spPr>
          <a:xfrm>
            <a:off x="3047198" y="1628419"/>
            <a:ext cx="6097604" cy="400110"/>
          </a:xfrm>
          <a:prstGeom prst="rect">
            <a:avLst/>
          </a:prstGeom>
          <a:noFill/>
        </p:spPr>
        <p:txBody>
          <a:bodyPr wrap="square">
            <a:spAutoFit/>
          </a:bodyPr>
          <a:lstStyle/>
          <a:p>
            <a:pPr algn="ctr"/>
            <a:r>
              <a:rPr lang="en-US" sz="2000" b="1" dirty="0"/>
              <a:t>National Sentiment</a:t>
            </a:r>
            <a:endParaRPr lang="en-US" sz="2000" dirty="0"/>
          </a:p>
        </p:txBody>
      </p:sp>
      <p:sp>
        <p:nvSpPr>
          <p:cNvPr id="12" name="Rectangle 11">
            <a:extLst>
              <a:ext uri="{FF2B5EF4-FFF2-40B4-BE49-F238E27FC236}">
                <a16:creationId xmlns:a16="http://schemas.microsoft.com/office/drawing/2014/main" id="{EB7B8343-3B86-C682-5017-5667ECCFDC06}"/>
              </a:ext>
            </a:extLst>
          </p:cNvPr>
          <p:cNvSpPr/>
          <p:nvPr/>
        </p:nvSpPr>
        <p:spPr>
          <a:xfrm>
            <a:off x="6096000" y="2174336"/>
            <a:ext cx="5429471" cy="302227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F110561F-E400-0444-1349-DF490DBEB05C}"/>
              </a:ext>
            </a:extLst>
          </p:cNvPr>
          <p:cNvSpPr txBox="1"/>
          <p:nvPr/>
        </p:nvSpPr>
        <p:spPr>
          <a:xfrm>
            <a:off x="970048" y="2315268"/>
            <a:ext cx="4408371" cy="369332"/>
          </a:xfrm>
          <a:prstGeom prst="rect">
            <a:avLst/>
          </a:prstGeom>
          <a:noFill/>
        </p:spPr>
        <p:txBody>
          <a:bodyPr wrap="square" rtlCol="0">
            <a:spAutoFit/>
          </a:bodyPr>
          <a:lstStyle/>
          <a:p>
            <a:pPr algn="ctr"/>
            <a:r>
              <a:rPr lang="en-US" b="1" dirty="0"/>
              <a:t>Spring 2026</a:t>
            </a:r>
          </a:p>
        </p:txBody>
      </p:sp>
      <p:sp>
        <p:nvSpPr>
          <p:cNvPr id="3" name="TextBox 2">
            <a:extLst>
              <a:ext uri="{FF2B5EF4-FFF2-40B4-BE49-F238E27FC236}">
                <a16:creationId xmlns:a16="http://schemas.microsoft.com/office/drawing/2014/main" id="{FC2EEA54-BAEF-F523-C2D8-A39113CA9DB0}"/>
              </a:ext>
            </a:extLst>
          </p:cNvPr>
          <p:cNvSpPr txBox="1"/>
          <p:nvPr/>
        </p:nvSpPr>
        <p:spPr>
          <a:xfrm>
            <a:off x="593430" y="2967885"/>
            <a:ext cx="1836086" cy="369332"/>
          </a:xfrm>
          <a:prstGeom prst="rect">
            <a:avLst/>
          </a:prstGeom>
          <a:solidFill>
            <a:srgbClr val="FFFFFF"/>
          </a:solidFill>
        </p:spPr>
        <p:txBody>
          <a:bodyPr wrap="square" rtlCol="0">
            <a:spAutoFit/>
          </a:bodyPr>
          <a:lstStyle/>
          <a:p>
            <a:pPr algn="r"/>
            <a:r>
              <a:rPr lang="en-US" dirty="0"/>
              <a:t>Cooling</a:t>
            </a:r>
          </a:p>
        </p:txBody>
      </p:sp>
      <p:sp>
        <p:nvSpPr>
          <p:cNvPr id="7" name="TextBox 6">
            <a:extLst>
              <a:ext uri="{FF2B5EF4-FFF2-40B4-BE49-F238E27FC236}">
                <a16:creationId xmlns:a16="http://schemas.microsoft.com/office/drawing/2014/main" id="{C119F105-486B-B0F1-9A7B-8799362EA9EF}"/>
              </a:ext>
            </a:extLst>
          </p:cNvPr>
          <p:cNvSpPr txBox="1"/>
          <p:nvPr/>
        </p:nvSpPr>
        <p:spPr>
          <a:xfrm>
            <a:off x="593430" y="3410437"/>
            <a:ext cx="1836086" cy="557204"/>
          </a:xfrm>
          <a:prstGeom prst="rect">
            <a:avLst/>
          </a:prstGeom>
          <a:solidFill>
            <a:srgbClr val="FFFFFF"/>
          </a:solidFill>
        </p:spPr>
        <p:txBody>
          <a:bodyPr wrap="square" rtlCol="0">
            <a:spAutoFit/>
          </a:bodyPr>
          <a:lstStyle/>
          <a:p>
            <a:pPr algn="r">
              <a:lnSpc>
                <a:spcPts val="1800"/>
              </a:lnSpc>
            </a:pPr>
            <a:r>
              <a:rPr lang="en-US" dirty="0"/>
              <a:t>Cooled, Starting to Turn</a:t>
            </a:r>
          </a:p>
        </p:txBody>
      </p:sp>
      <p:sp>
        <p:nvSpPr>
          <p:cNvPr id="9" name="TextBox 8">
            <a:extLst>
              <a:ext uri="{FF2B5EF4-FFF2-40B4-BE49-F238E27FC236}">
                <a16:creationId xmlns:a16="http://schemas.microsoft.com/office/drawing/2014/main" id="{4D42785D-C707-763F-6701-35161749D7BF}"/>
              </a:ext>
            </a:extLst>
          </p:cNvPr>
          <p:cNvSpPr txBox="1"/>
          <p:nvPr/>
        </p:nvSpPr>
        <p:spPr>
          <a:xfrm>
            <a:off x="593430" y="4016141"/>
            <a:ext cx="1836086" cy="369332"/>
          </a:xfrm>
          <a:prstGeom prst="rect">
            <a:avLst/>
          </a:prstGeom>
          <a:solidFill>
            <a:srgbClr val="FFFFFF"/>
          </a:solidFill>
        </p:spPr>
        <p:txBody>
          <a:bodyPr wrap="square" rtlCol="0">
            <a:spAutoFit/>
          </a:bodyPr>
          <a:lstStyle/>
          <a:p>
            <a:pPr algn="r"/>
            <a:r>
              <a:rPr lang="en-US" dirty="0"/>
              <a:t>Steady</a:t>
            </a:r>
          </a:p>
        </p:txBody>
      </p:sp>
      <p:sp>
        <p:nvSpPr>
          <p:cNvPr id="11" name="TextBox 10">
            <a:extLst>
              <a:ext uri="{FF2B5EF4-FFF2-40B4-BE49-F238E27FC236}">
                <a16:creationId xmlns:a16="http://schemas.microsoft.com/office/drawing/2014/main" id="{09AD1A17-6996-FD86-C0FD-6EB608A5D358}"/>
              </a:ext>
            </a:extLst>
          </p:cNvPr>
          <p:cNvSpPr txBox="1"/>
          <p:nvPr/>
        </p:nvSpPr>
        <p:spPr>
          <a:xfrm>
            <a:off x="593430" y="4513330"/>
            <a:ext cx="1836086" cy="369332"/>
          </a:xfrm>
          <a:prstGeom prst="rect">
            <a:avLst/>
          </a:prstGeom>
          <a:solidFill>
            <a:srgbClr val="FFFFFF"/>
          </a:solidFill>
        </p:spPr>
        <p:txBody>
          <a:bodyPr wrap="square" rtlCol="0">
            <a:spAutoFit/>
          </a:bodyPr>
          <a:lstStyle/>
          <a:p>
            <a:pPr algn="r"/>
            <a:r>
              <a:rPr lang="en-US" dirty="0"/>
              <a:t>Hot</a:t>
            </a:r>
          </a:p>
        </p:txBody>
      </p:sp>
      <p:sp>
        <p:nvSpPr>
          <p:cNvPr id="20" name="TextBox 19">
            <a:extLst>
              <a:ext uri="{FF2B5EF4-FFF2-40B4-BE49-F238E27FC236}">
                <a16:creationId xmlns:a16="http://schemas.microsoft.com/office/drawing/2014/main" id="{212D758B-F031-5F50-3D42-64E9AAE1A0B2}"/>
              </a:ext>
            </a:extLst>
          </p:cNvPr>
          <p:cNvSpPr txBox="1"/>
          <p:nvPr/>
        </p:nvSpPr>
        <p:spPr>
          <a:xfrm>
            <a:off x="6156832" y="2967885"/>
            <a:ext cx="1836086" cy="369332"/>
          </a:xfrm>
          <a:prstGeom prst="rect">
            <a:avLst/>
          </a:prstGeom>
          <a:solidFill>
            <a:srgbClr val="FFFFFF"/>
          </a:solidFill>
        </p:spPr>
        <p:txBody>
          <a:bodyPr wrap="square" rtlCol="0">
            <a:spAutoFit/>
          </a:bodyPr>
          <a:lstStyle/>
          <a:p>
            <a:pPr algn="r"/>
            <a:r>
              <a:rPr lang="en-US" dirty="0"/>
              <a:t>Cooling</a:t>
            </a:r>
          </a:p>
        </p:txBody>
      </p:sp>
      <p:sp>
        <p:nvSpPr>
          <p:cNvPr id="21" name="TextBox 20">
            <a:extLst>
              <a:ext uri="{FF2B5EF4-FFF2-40B4-BE49-F238E27FC236}">
                <a16:creationId xmlns:a16="http://schemas.microsoft.com/office/drawing/2014/main" id="{BF31C8B0-4E4A-8BE6-2BCF-A28DA500A0DF}"/>
              </a:ext>
            </a:extLst>
          </p:cNvPr>
          <p:cNvSpPr txBox="1"/>
          <p:nvPr/>
        </p:nvSpPr>
        <p:spPr>
          <a:xfrm>
            <a:off x="6156832" y="3410437"/>
            <a:ext cx="1836086" cy="557204"/>
          </a:xfrm>
          <a:prstGeom prst="rect">
            <a:avLst/>
          </a:prstGeom>
          <a:solidFill>
            <a:srgbClr val="FFFFFF"/>
          </a:solidFill>
        </p:spPr>
        <p:txBody>
          <a:bodyPr wrap="square" rtlCol="0">
            <a:spAutoFit/>
          </a:bodyPr>
          <a:lstStyle/>
          <a:p>
            <a:pPr algn="r">
              <a:lnSpc>
                <a:spcPts val="1800"/>
              </a:lnSpc>
            </a:pPr>
            <a:r>
              <a:rPr lang="en-US" dirty="0"/>
              <a:t>Cooled, Starting to Turn</a:t>
            </a:r>
          </a:p>
        </p:txBody>
      </p:sp>
      <p:sp>
        <p:nvSpPr>
          <p:cNvPr id="22" name="TextBox 21">
            <a:extLst>
              <a:ext uri="{FF2B5EF4-FFF2-40B4-BE49-F238E27FC236}">
                <a16:creationId xmlns:a16="http://schemas.microsoft.com/office/drawing/2014/main" id="{8BD4436D-9089-125A-FBB6-96A9FCC4120D}"/>
              </a:ext>
            </a:extLst>
          </p:cNvPr>
          <p:cNvSpPr txBox="1"/>
          <p:nvPr/>
        </p:nvSpPr>
        <p:spPr>
          <a:xfrm>
            <a:off x="6156832" y="4016141"/>
            <a:ext cx="1836086" cy="369332"/>
          </a:xfrm>
          <a:prstGeom prst="rect">
            <a:avLst/>
          </a:prstGeom>
          <a:solidFill>
            <a:srgbClr val="FFFFFF"/>
          </a:solidFill>
        </p:spPr>
        <p:txBody>
          <a:bodyPr wrap="square" rtlCol="0">
            <a:spAutoFit/>
          </a:bodyPr>
          <a:lstStyle/>
          <a:p>
            <a:pPr algn="r"/>
            <a:r>
              <a:rPr lang="en-US" dirty="0"/>
              <a:t>Steady</a:t>
            </a:r>
          </a:p>
        </p:txBody>
      </p:sp>
      <p:sp>
        <p:nvSpPr>
          <p:cNvPr id="23" name="TextBox 22">
            <a:extLst>
              <a:ext uri="{FF2B5EF4-FFF2-40B4-BE49-F238E27FC236}">
                <a16:creationId xmlns:a16="http://schemas.microsoft.com/office/drawing/2014/main" id="{412CCCB7-092C-790D-98D3-8EFBB1254EBF}"/>
              </a:ext>
            </a:extLst>
          </p:cNvPr>
          <p:cNvSpPr txBox="1"/>
          <p:nvPr/>
        </p:nvSpPr>
        <p:spPr>
          <a:xfrm>
            <a:off x="6156832" y="4513330"/>
            <a:ext cx="1836086" cy="369332"/>
          </a:xfrm>
          <a:prstGeom prst="rect">
            <a:avLst/>
          </a:prstGeom>
          <a:solidFill>
            <a:srgbClr val="FFFFFF"/>
          </a:solidFill>
        </p:spPr>
        <p:txBody>
          <a:bodyPr wrap="square" rtlCol="0">
            <a:spAutoFit/>
          </a:bodyPr>
          <a:lstStyle/>
          <a:p>
            <a:pPr algn="r"/>
            <a:r>
              <a:rPr lang="en-US" dirty="0"/>
              <a:t>Hot</a:t>
            </a:r>
          </a:p>
        </p:txBody>
      </p:sp>
    </p:spTree>
    <p:extLst>
      <p:ext uri="{BB962C8B-B14F-4D97-AF65-F5344CB8AC3E}">
        <p14:creationId xmlns:p14="http://schemas.microsoft.com/office/powerpoint/2010/main" val="96051141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FFF48-44CF-0261-15CD-0CF66FBDB7D6}"/>
              </a:ext>
            </a:extLst>
          </p:cNvPr>
          <p:cNvSpPr>
            <a:spLocks noGrp="1"/>
          </p:cNvSpPr>
          <p:nvPr>
            <p:ph type="title"/>
          </p:nvPr>
        </p:nvSpPr>
        <p:spPr>
          <a:xfrm>
            <a:off x="789431" y="333994"/>
            <a:ext cx="10227435" cy="580405"/>
          </a:xfrm>
        </p:spPr>
        <p:txBody>
          <a:bodyPr/>
          <a:lstStyle/>
          <a:p>
            <a:r>
              <a:rPr lang="en-US" sz="2900" dirty="0"/>
              <a:t>Average Cap Rates Remain Between 8.0-8.5%</a:t>
            </a:r>
          </a:p>
        </p:txBody>
      </p:sp>
      <p:sp>
        <p:nvSpPr>
          <p:cNvPr id="3" name="Text Placeholder 2">
            <a:extLst>
              <a:ext uri="{FF2B5EF4-FFF2-40B4-BE49-F238E27FC236}">
                <a16:creationId xmlns:a16="http://schemas.microsoft.com/office/drawing/2014/main" id="{2D6D336D-100E-EF7F-6A39-5499708C3728}"/>
              </a:ext>
            </a:extLst>
          </p:cNvPr>
          <p:cNvSpPr>
            <a:spLocks noGrp="1"/>
          </p:cNvSpPr>
          <p:nvPr>
            <p:ph type="body" sz="quarter" idx="14"/>
          </p:nvPr>
        </p:nvSpPr>
        <p:spPr>
          <a:xfrm>
            <a:off x="812202" y="894616"/>
            <a:ext cx="9961695" cy="580405"/>
          </a:xfrm>
        </p:spPr>
        <p:txBody>
          <a:bodyPr/>
          <a:lstStyle/>
          <a:p>
            <a:r>
              <a:rPr lang="en-US" dirty="0"/>
              <a:t>Weaker performance in the lower-end of the segment spectrum tees up opportunities.</a:t>
            </a:r>
          </a:p>
        </p:txBody>
      </p:sp>
      <p:sp>
        <p:nvSpPr>
          <p:cNvPr id="6" name="TextBox 5">
            <a:extLst>
              <a:ext uri="{FF2B5EF4-FFF2-40B4-BE49-F238E27FC236}">
                <a16:creationId xmlns:a16="http://schemas.microsoft.com/office/drawing/2014/main" id="{B1F062B9-494B-85CE-B6B3-AEB8A877830B}"/>
              </a:ext>
            </a:extLst>
          </p:cNvPr>
          <p:cNvSpPr txBox="1"/>
          <p:nvPr/>
        </p:nvSpPr>
        <p:spPr>
          <a:xfrm>
            <a:off x="4444942" y="6055651"/>
            <a:ext cx="3460458" cy="523220"/>
          </a:xfrm>
          <a:prstGeom prst="rect">
            <a:avLst/>
          </a:prstGeom>
          <a:noFill/>
        </p:spPr>
        <p:txBody>
          <a:bodyPr wrap="square" rtlCol="0">
            <a:spAutoFit/>
          </a:bodyPr>
          <a:lstStyle/>
          <a:p>
            <a:pPr algn="ctr"/>
            <a:r>
              <a:rPr lang="en-US" sz="1400" dirty="0">
                <a:solidFill>
                  <a:srgbClr val="44546A"/>
                </a:solidFill>
                <a:latin typeface="Calibri" panose="020F0502020204030204" pitchFamily="34" charset="0"/>
                <a:cs typeface="Calibri" panose="020F0502020204030204" pitchFamily="34" charset="0"/>
              </a:rPr>
              <a:t>Source: </a:t>
            </a:r>
            <a:r>
              <a:rPr lang="en-US" sz="1400" dirty="0">
                <a:latin typeface="Calibri" panose="020F0502020204030204" pitchFamily="34" charset="0"/>
                <a:cs typeface="Calibri" panose="020F0502020204030204" pitchFamily="34" charset="0"/>
              </a:rPr>
              <a:t>MSCI Real Capital Analytics</a:t>
            </a:r>
          </a:p>
          <a:p>
            <a:pPr algn="ctr"/>
            <a:r>
              <a:rPr lang="en-US" sz="1400" dirty="0">
                <a:latin typeface="Calibri" panose="020F0502020204030204" pitchFamily="34" charset="0"/>
                <a:cs typeface="Calibri" panose="020F0502020204030204" pitchFamily="34" charset="0"/>
              </a:rPr>
              <a:t>*Q1 2026 Preliminary Data</a:t>
            </a:r>
          </a:p>
        </p:txBody>
      </p:sp>
      <p:sp>
        <p:nvSpPr>
          <p:cNvPr id="11" name="Rectangle 10">
            <a:extLst>
              <a:ext uri="{FF2B5EF4-FFF2-40B4-BE49-F238E27FC236}">
                <a16:creationId xmlns:a16="http://schemas.microsoft.com/office/drawing/2014/main" id="{5A0FE200-1BEF-C2F2-E8C3-BFE60811ADDC}"/>
              </a:ext>
            </a:extLst>
          </p:cNvPr>
          <p:cNvSpPr/>
          <p:nvPr/>
        </p:nvSpPr>
        <p:spPr>
          <a:xfrm>
            <a:off x="1009405" y="1604534"/>
            <a:ext cx="10331532" cy="428420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aphicFrame>
        <p:nvGraphicFramePr>
          <p:cNvPr id="14" name="Chart 13">
            <a:extLst>
              <a:ext uri="{FF2B5EF4-FFF2-40B4-BE49-F238E27FC236}">
                <a16:creationId xmlns:a16="http://schemas.microsoft.com/office/drawing/2014/main" id="{C90FED93-4279-193E-243E-F66B48A01949}"/>
              </a:ext>
            </a:extLst>
          </p:cNvPr>
          <p:cNvGraphicFramePr/>
          <p:nvPr>
            <p:extLst>
              <p:ext uri="{D42A27DB-BD31-4B8C-83A1-F6EECF244321}">
                <p14:modId xmlns:p14="http://schemas.microsoft.com/office/powerpoint/2010/main" val="3413269730"/>
              </p:ext>
            </p:extLst>
          </p:nvPr>
        </p:nvGraphicFramePr>
        <p:xfrm>
          <a:off x="1316733" y="1708121"/>
          <a:ext cx="9865862" cy="414128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E7DDCDF-9C9B-91FC-939A-C90C97353675}"/>
              </a:ext>
            </a:extLst>
          </p:cNvPr>
          <p:cNvSpPr txBox="1"/>
          <p:nvPr/>
        </p:nvSpPr>
        <p:spPr>
          <a:xfrm>
            <a:off x="8832889" y="4797321"/>
            <a:ext cx="160446" cy="369332"/>
          </a:xfrm>
          <a:prstGeom prst="rect">
            <a:avLst/>
          </a:prstGeom>
          <a:noFill/>
        </p:spPr>
        <p:txBody>
          <a:bodyPr wrap="square" rtlCol="0">
            <a:spAutoFit/>
          </a:bodyPr>
          <a:lstStyle/>
          <a:p>
            <a:r>
              <a:rPr lang="en-US" dirty="0">
                <a:solidFill>
                  <a:schemeClr val="bg1"/>
                </a:solidFill>
              </a:rPr>
              <a:t>*</a:t>
            </a:r>
          </a:p>
        </p:txBody>
      </p:sp>
      <p:sp>
        <p:nvSpPr>
          <p:cNvPr id="5" name="TextBox 4">
            <a:extLst>
              <a:ext uri="{FF2B5EF4-FFF2-40B4-BE49-F238E27FC236}">
                <a16:creationId xmlns:a16="http://schemas.microsoft.com/office/drawing/2014/main" id="{03084660-13BF-BD03-A3F4-BD393D42DB5D}"/>
              </a:ext>
            </a:extLst>
          </p:cNvPr>
          <p:cNvSpPr txBox="1"/>
          <p:nvPr/>
        </p:nvSpPr>
        <p:spPr>
          <a:xfrm>
            <a:off x="8882694" y="5315073"/>
            <a:ext cx="160446" cy="369332"/>
          </a:xfrm>
          <a:prstGeom prst="rect">
            <a:avLst/>
          </a:prstGeom>
          <a:noFill/>
        </p:spPr>
        <p:txBody>
          <a:bodyPr wrap="square" rtlCol="0">
            <a:spAutoFit/>
          </a:bodyPr>
          <a:lstStyle/>
          <a:p>
            <a:r>
              <a:rPr lang="en-US" dirty="0">
                <a:solidFill>
                  <a:schemeClr val="bg1"/>
                </a:solidFill>
              </a:rPr>
              <a:t>*</a:t>
            </a:r>
          </a:p>
        </p:txBody>
      </p:sp>
    </p:spTree>
    <p:extLst>
      <p:ext uri="{BB962C8B-B14F-4D97-AF65-F5344CB8AC3E}">
        <p14:creationId xmlns:p14="http://schemas.microsoft.com/office/powerpoint/2010/main" val="1639584672"/>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4581C-5FDC-59AC-B0AD-AF83F3E702B5}"/>
              </a:ext>
            </a:extLst>
          </p:cNvPr>
          <p:cNvSpPr>
            <a:spLocks noGrp="1"/>
          </p:cNvSpPr>
          <p:nvPr>
            <p:ph type="title"/>
          </p:nvPr>
        </p:nvSpPr>
        <p:spPr>
          <a:xfrm>
            <a:off x="822960" y="1013332"/>
            <a:ext cx="10074429" cy="591728"/>
          </a:xfrm>
        </p:spPr>
        <p:txBody>
          <a:bodyPr>
            <a:noAutofit/>
          </a:bodyPr>
          <a:lstStyle/>
          <a:p>
            <a:pPr>
              <a:spcAft>
                <a:spcPts val="300"/>
              </a:spcAft>
            </a:pPr>
            <a:r>
              <a:rPr lang="en-US" dirty="0">
                <a:latin typeface="+mj-lt"/>
              </a:rPr>
              <a:t>Limited-Service and Extended-Stay Hotels Reported RRMs remain ~ 3.8x to 4.0x</a:t>
            </a:r>
          </a:p>
        </p:txBody>
      </p:sp>
      <p:sp>
        <p:nvSpPr>
          <p:cNvPr id="3" name="Text Placeholder 2">
            <a:extLst>
              <a:ext uri="{FF2B5EF4-FFF2-40B4-BE49-F238E27FC236}">
                <a16:creationId xmlns:a16="http://schemas.microsoft.com/office/drawing/2014/main" id="{85144572-3677-A7F7-8A28-A3631B0C0F42}"/>
              </a:ext>
            </a:extLst>
          </p:cNvPr>
          <p:cNvSpPr>
            <a:spLocks noGrp="1"/>
          </p:cNvSpPr>
          <p:nvPr>
            <p:ph type="body" idx="11"/>
          </p:nvPr>
        </p:nvSpPr>
        <p:spPr>
          <a:xfrm>
            <a:off x="740663" y="201168"/>
            <a:ext cx="9510241" cy="697515"/>
          </a:xfrm>
        </p:spPr>
        <p:txBody>
          <a:bodyPr/>
          <a:lstStyle/>
          <a:p>
            <a:r>
              <a:rPr lang="en-US" dirty="0">
                <a:latin typeface="+mn-lt"/>
              </a:rPr>
              <a:t>Room Revenue Multiplier Remain At or Above Average</a:t>
            </a:r>
          </a:p>
        </p:txBody>
      </p:sp>
      <p:sp>
        <p:nvSpPr>
          <p:cNvPr id="13" name="TextBox 1">
            <a:extLst>
              <a:ext uri="{FF2B5EF4-FFF2-40B4-BE49-F238E27FC236}">
                <a16:creationId xmlns:a16="http://schemas.microsoft.com/office/drawing/2014/main" id="{C423C75E-4768-2D28-4538-4BDEF33F3643}"/>
              </a:ext>
            </a:extLst>
          </p:cNvPr>
          <p:cNvSpPr txBox="1"/>
          <p:nvPr/>
        </p:nvSpPr>
        <p:spPr>
          <a:xfrm>
            <a:off x="4019939" y="6219319"/>
            <a:ext cx="4152122"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Calibri" panose="020F0502020204030204" pitchFamily="34" charset="0"/>
                <a:cs typeface="Calibri" panose="020F0502020204030204" pitchFamily="34" charset="0"/>
              </a:rPr>
              <a:t>Source: HVS</a:t>
            </a:r>
          </a:p>
        </p:txBody>
      </p:sp>
      <p:sp>
        <p:nvSpPr>
          <p:cNvPr id="4" name="Rectangle 3">
            <a:extLst>
              <a:ext uri="{FF2B5EF4-FFF2-40B4-BE49-F238E27FC236}">
                <a16:creationId xmlns:a16="http://schemas.microsoft.com/office/drawing/2014/main" id="{EF27367D-75D5-6727-36FC-5E094AB57568}"/>
              </a:ext>
            </a:extLst>
          </p:cNvPr>
          <p:cNvSpPr/>
          <p:nvPr/>
        </p:nvSpPr>
        <p:spPr>
          <a:xfrm>
            <a:off x="1495064" y="2133600"/>
            <a:ext cx="9201873" cy="342224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 name="TextBox 7">
            <a:extLst>
              <a:ext uri="{FF2B5EF4-FFF2-40B4-BE49-F238E27FC236}">
                <a16:creationId xmlns:a16="http://schemas.microsoft.com/office/drawing/2014/main" id="{A675195F-3928-0A41-844D-6D9AA0582756}"/>
              </a:ext>
            </a:extLst>
          </p:cNvPr>
          <p:cNvSpPr txBox="1"/>
          <p:nvPr/>
        </p:nvSpPr>
        <p:spPr>
          <a:xfrm>
            <a:off x="1901342" y="2453135"/>
            <a:ext cx="8349562" cy="461665"/>
          </a:xfrm>
          <a:prstGeom prst="rect">
            <a:avLst/>
          </a:prstGeom>
          <a:noFill/>
        </p:spPr>
        <p:txBody>
          <a:bodyPr wrap="square">
            <a:spAutoFit/>
          </a:bodyPr>
          <a:lstStyle/>
          <a:p>
            <a:pPr algn="ctr"/>
            <a:r>
              <a:rPr lang="en-US" sz="2400" b="1" dirty="0">
                <a:solidFill>
                  <a:schemeClr val="accent5"/>
                </a:solidFill>
              </a:rPr>
              <a:t>Reflecting Continued Popularity of Assets in This Category</a:t>
            </a:r>
          </a:p>
        </p:txBody>
      </p:sp>
      <p:pic>
        <p:nvPicPr>
          <p:cNvPr id="5" name="Picture 4">
            <a:extLst>
              <a:ext uri="{FF2B5EF4-FFF2-40B4-BE49-F238E27FC236}">
                <a16:creationId xmlns:a16="http://schemas.microsoft.com/office/drawing/2014/main" id="{01F26CD0-FC3F-3FF1-8AE2-82F281034DE2}"/>
              </a:ext>
            </a:extLst>
          </p:cNvPr>
          <p:cNvPicPr>
            <a:picLocks noChangeAspect="1"/>
          </p:cNvPicPr>
          <p:nvPr/>
        </p:nvPicPr>
        <p:blipFill>
          <a:blip r:embed="rId3">
            <a:duotone>
              <a:schemeClr val="accent4">
                <a:shade val="45000"/>
                <a:satMod val="135000"/>
              </a:schemeClr>
              <a:prstClr val="white"/>
            </a:duotone>
          </a:blip>
          <a:stretch>
            <a:fillRect/>
          </a:stretch>
        </p:blipFill>
        <p:spPr>
          <a:xfrm>
            <a:off x="1953336" y="3243267"/>
            <a:ext cx="7813675" cy="1984113"/>
          </a:xfrm>
          <a:prstGeom prst="rect">
            <a:avLst/>
          </a:prstGeom>
        </p:spPr>
      </p:pic>
    </p:spTree>
    <p:extLst>
      <p:ext uri="{BB962C8B-B14F-4D97-AF65-F5344CB8AC3E}">
        <p14:creationId xmlns:p14="http://schemas.microsoft.com/office/powerpoint/2010/main" val="368736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1C4B4-D13E-F18B-2AB1-38973CF7A18D}"/>
            </a:ext>
          </a:extLst>
        </p:cNvPr>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FA87C1EF-61D7-5C69-E8F7-BCC02C3B9308}"/>
              </a:ext>
            </a:extLst>
          </p:cNvPr>
          <p:cNvGraphicFramePr/>
          <p:nvPr>
            <p:extLst>
              <p:ext uri="{D42A27DB-BD31-4B8C-83A1-F6EECF244321}">
                <p14:modId xmlns:p14="http://schemas.microsoft.com/office/powerpoint/2010/main" val="1569122134"/>
              </p:ext>
            </p:extLst>
          </p:nvPr>
        </p:nvGraphicFramePr>
        <p:xfrm>
          <a:off x="1137157" y="1613743"/>
          <a:ext cx="10163544" cy="429237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2">
            <a:extLst>
              <a:ext uri="{FF2B5EF4-FFF2-40B4-BE49-F238E27FC236}">
                <a16:creationId xmlns:a16="http://schemas.microsoft.com/office/drawing/2014/main" id="{AD3CF00F-BBF4-6137-C932-E6E8EEDAD0C9}"/>
              </a:ext>
            </a:extLst>
          </p:cNvPr>
          <p:cNvSpPr>
            <a:spLocks noGrp="1"/>
          </p:cNvSpPr>
          <p:nvPr>
            <p:ph type="body" idx="11"/>
          </p:nvPr>
        </p:nvSpPr>
        <p:spPr>
          <a:xfrm>
            <a:off x="740663" y="201168"/>
            <a:ext cx="11055097" cy="697515"/>
          </a:xfrm>
        </p:spPr>
        <p:txBody>
          <a:bodyPr/>
          <a:lstStyle/>
          <a:p>
            <a:r>
              <a:rPr lang="en-US" kern="0" dirty="0">
                <a:latin typeface="Calibri" panose="020F0502020204030204" pitchFamily="34" charset="0"/>
                <a:cs typeface="Calibri" panose="020F0502020204030204" pitchFamily="34" charset="0"/>
              </a:rPr>
              <a:t>Discount Rates Remain Stable Over Last 3 Years</a:t>
            </a:r>
          </a:p>
        </p:txBody>
      </p:sp>
      <p:sp>
        <p:nvSpPr>
          <p:cNvPr id="8" name="Title 3">
            <a:extLst>
              <a:ext uri="{FF2B5EF4-FFF2-40B4-BE49-F238E27FC236}">
                <a16:creationId xmlns:a16="http://schemas.microsoft.com/office/drawing/2014/main" id="{202165EA-3B30-5E83-F6D4-7582B6E8B5EB}"/>
              </a:ext>
            </a:extLst>
          </p:cNvPr>
          <p:cNvSpPr>
            <a:spLocks noGrp="1"/>
          </p:cNvSpPr>
          <p:nvPr>
            <p:ph type="title"/>
          </p:nvPr>
        </p:nvSpPr>
        <p:spPr>
          <a:xfrm>
            <a:off x="818925" y="951883"/>
            <a:ext cx="9955213" cy="590550"/>
          </a:xfrm>
        </p:spPr>
        <p:txBody>
          <a:bodyPr>
            <a:normAutofit fontScale="90000"/>
          </a:bodyPr>
          <a:lstStyle/>
          <a:p>
            <a:r>
              <a:rPr lang="en-US" dirty="0">
                <a:latin typeface="Calibri" panose="020F0502020204030204" pitchFamily="34" charset="0"/>
                <a:cs typeface="Calibri" panose="020F0502020204030204" pitchFamily="34" charset="0"/>
              </a:rPr>
              <a:t>While higher than 2021/22, discount rates remaining surprisingly stable over the last three years despite higher interest rates.</a:t>
            </a:r>
          </a:p>
        </p:txBody>
      </p:sp>
      <p:sp>
        <p:nvSpPr>
          <p:cNvPr id="9" name="TextBox 8">
            <a:extLst>
              <a:ext uri="{FF2B5EF4-FFF2-40B4-BE49-F238E27FC236}">
                <a16:creationId xmlns:a16="http://schemas.microsoft.com/office/drawing/2014/main" id="{4D3CBDC5-EACA-59BF-19C7-0DA088C3169E}"/>
              </a:ext>
            </a:extLst>
          </p:cNvPr>
          <p:cNvSpPr txBox="1"/>
          <p:nvPr/>
        </p:nvSpPr>
        <p:spPr>
          <a:xfrm>
            <a:off x="4203691" y="6347227"/>
            <a:ext cx="3460458" cy="307777"/>
          </a:xfrm>
          <a:prstGeom prst="rect">
            <a:avLst/>
          </a:prstGeom>
          <a:noFill/>
        </p:spPr>
        <p:txBody>
          <a:bodyPr wrap="square" rtlCol="0">
            <a:spAutoFit/>
          </a:bodyPr>
          <a:lstStyle/>
          <a:p>
            <a:pPr algn="ctr"/>
            <a:r>
              <a:rPr lang="en-US" sz="1400" dirty="0">
                <a:solidFill>
                  <a:srgbClr val="44546A"/>
                </a:solidFill>
                <a:latin typeface="Calibri" panose="020F0502020204030204" pitchFamily="34" charset="0"/>
                <a:cs typeface="Calibri" panose="020F0502020204030204" pitchFamily="34" charset="0"/>
              </a:rPr>
              <a:t>Source: HVS Broker Survey</a:t>
            </a:r>
          </a:p>
        </p:txBody>
      </p:sp>
      <p:sp>
        <p:nvSpPr>
          <p:cNvPr id="10" name="Rectangle 9">
            <a:extLst>
              <a:ext uri="{FF2B5EF4-FFF2-40B4-BE49-F238E27FC236}">
                <a16:creationId xmlns:a16="http://schemas.microsoft.com/office/drawing/2014/main" id="{782DA53B-EEBF-DE3D-F2DC-C4C60996A6EB}"/>
              </a:ext>
            </a:extLst>
          </p:cNvPr>
          <p:cNvSpPr/>
          <p:nvPr/>
        </p:nvSpPr>
        <p:spPr>
          <a:xfrm>
            <a:off x="1025672" y="1560514"/>
            <a:ext cx="10386515" cy="470965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2" dirty="0">
              <a:ln>
                <a:solidFill>
                  <a:schemeClr val="tx2"/>
                </a:solidFill>
              </a:ln>
              <a:solidFill>
                <a:srgbClr val="44546A"/>
              </a:solidFill>
              <a:latin typeface="Calibri" panose="020F0502020204030204" pitchFamily="34" charset="0"/>
              <a:cs typeface="Calibri" panose="020F0502020204030204" pitchFamily="34" charset="0"/>
            </a:endParaRPr>
          </a:p>
        </p:txBody>
      </p:sp>
      <p:cxnSp>
        <p:nvCxnSpPr>
          <p:cNvPr id="14" name="Straight Connector 13">
            <a:extLst>
              <a:ext uri="{FF2B5EF4-FFF2-40B4-BE49-F238E27FC236}">
                <a16:creationId xmlns:a16="http://schemas.microsoft.com/office/drawing/2014/main" id="{62F05CAC-69D1-DEED-E5BC-2A1E613E4424}"/>
              </a:ext>
            </a:extLst>
          </p:cNvPr>
          <p:cNvCxnSpPr>
            <a:cxnSpLocks/>
          </p:cNvCxnSpPr>
          <p:nvPr/>
        </p:nvCxnSpPr>
        <p:spPr>
          <a:xfrm>
            <a:off x="2454512" y="2953249"/>
            <a:ext cx="5379303" cy="0"/>
          </a:xfrm>
          <a:prstGeom prst="line">
            <a:avLst/>
          </a:prstGeom>
          <a:ln w="25400">
            <a:solidFill>
              <a:schemeClr val="accent5"/>
            </a:solidFill>
            <a:prstDash val="sysDash"/>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063031197"/>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72285-FA06-F45F-D090-44C3F3A3F738}"/>
            </a:ext>
          </a:extLst>
        </p:cNvPr>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DDAFAD3B-0215-F75D-2B56-95BA25092BEB}"/>
              </a:ext>
            </a:extLst>
          </p:cNvPr>
          <p:cNvGraphicFramePr/>
          <p:nvPr>
            <p:extLst>
              <p:ext uri="{D42A27DB-BD31-4B8C-83A1-F6EECF244321}">
                <p14:modId xmlns:p14="http://schemas.microsoft.com/office/powerpoint/2010/main" val="3542571841"/>
              </p:ext>
            </p:extLst>
          </p:nvPr>
        </p:nvGraphicFramePr>
        <p:xfrm>
          <a:off x="1045029" y="1473655"/>
          <a:ext cx="10668000" cy="440750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16B21E5-0D89-BF96-A5EB-D4BDE6A8815A}"/>
              </a:ext>
            </a:extLst>
          </p:cNvPr>
          <p:cNvSpPr>
            <a:spLocks noGrp="1"/>
          </p:cNvSpPr>
          <p:nvPr>
            <p:ph type="title"/>
          </p:nvPr>
        </p:nvSpPr>
        <p:spPr>
          <a:xfrm>
            <a:off x="789431" y="333994"/>
            <a:ext cx="11469243" cy="580405"/>
          </a:xfrm>
        </p:spPr>
        <p:txBody>
          <a:bodyPr/>
          <a:lstStyle/>
          <a:p>
            <a:r>
              <a:rPr lang="en-US" dirty="0"/>
              <a:t>Transaction Activity in 2026 Shows Stagnation</a:t>
            </a:r>
          </a:p>
        </p:txBody>
      </p:sp>
      <p:sp>
        <p:nvSpPr>
          <p:cNvPr id="5" name="TextBox 4">
            <a:extLst>
              <a:ext uri="{FF2B5EF4-FFF2-40B4-BE49-F238E27FC236}">
                <a16:creationId xmlns:a16="http://schemas.microsoft.com/office/drawing/2014/main" id="{284672BF-E200-D257-BA43-7A101C3F8B9E}"/>
              </a:ext>
            </a:extLst>
          </p:cNvPr>
          <p:cNvSpPr txBox="1"/>
          <p:nvPr/>
        </p:nvSpPr>
        <p:spPr>
          <a:xfrm>
            <a:off x="4365771" y="6254088"/>
            <a:ext cx="3460458" cy="523220"/>
          </a:xfrm>
          <a:prstGeom prst="rect">
            <a:avLst/>
          </a:prstGeom>
          <a:noFill/>
        </p:spPr>
        <p:txBody>
          <a:bodyPr wrap="square" rtlCol="0">
            <a:spAutoFit/>
          </a:bodyPr>
          <a:lstStyle/>
          <a:p>
            <a:pPr algn="ctr"/>
            <a:r>
              <a:rPr lang="en-US" sz="1400" dirty="0">
                <a:solidFill>
                  <a:srgbClr val="44546A"/>
                </a:solidFill>
                <a:latin typeface="Calibri" panose="020F0502020204030204" pitchFamily="34" charset="0"/>
                <a:cs typeface="Calibri" panose="020F0502020204030204" pitchFamily="34" charset="0"/>
              </a:rPr>
              <a:t>Source: MSCI Real Capital Analytics</a:t>
            </a:r>
          </a:p>
          <a:p>
            <a:pPr algn="ctr"/>
            <a:r>
              <a:rPr lang="en-US" sz="1400" dirty="0">
                <a:solidFill>
                  <a:srgbClr val="44546A"/>
                </a:solidFill>
                <a:latin typeface="Calibri" panose="020F0502020204030204" pitchFamily="34" charset="0"/>
                <a:cs typeface="Calibri" panose="020F0502020204030204" pitchFamily="34" charset="0"/>
              </a:rPr>
              <a:t>* Q1 2026 Preliminary Data</a:t>
            </a:r>
            <a:endParaRPr lang="en-US" sz="1400" i="1" dirty="0">
              <a:solidFill>
                <a:srgbClr val="44546A"/>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1A315E40-6F51-6420-1E63-DDD67BE9BAE1}"/>
              </a:ext>
            </a:extLst>
          </p:cNvPr>
          <p:cNvSpPr/>
          <p:nvPr/>
        </p:nvSpPr>
        <p:spPr>
          <a:xfrm>
            <a:off x="822960" y="1311715"/>
            <a:ext cx="10967138" cy="4619853"/>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2" dirty="0">
              <a:ln>
                <a:solidFill>
                  <a:schemeClr val="tx2"/>
                </a:solidFill>
              </a:ln>
              <a:solidFill>
                <a:srgbClr val="44546A"/>
              </a:solidFill>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E49AB000-EB16-56DE-A8D8-26F17682626C}"/>
              </a:ext>
            </a:extLst>
          </p:cNvPr>
          <p:cNvCxnSpPr/>
          <p:nvPr/>
        </p:nvCxnSpPr>
        <p:spPr>
          <a:xfrm flipH="1">
            <a:off x="2186609" y="4036529"/>
            <a:ext cx="9273208" cy="0"/>
          </a:xfrm>
          <a:prstGeom prst="line">
            <a:avLst/>
          </a:prstGeom>
          <a:ln w="158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A1379A6-7EE9-C0B2-A5A1-1C0D9DD12F36}"/>
              </a:ext>
            </a:extLst>
          </p:cNvPr>
          <p:cNvSpPr txBox="1"/>
          <p:nvPr/>
        </p:nvSpPr>
        <p:spPr>
          <a:xfrm>
            <a:off x="11233188" y="4732892"/>
            <a:ext cx="160446" cy="369332"/>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3161073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AB9D1-4DE3-8294-2030-EC2FD80E5770}"/>
              </a:ext>
            </a:extLst>
          </p:cNvPr>
          <p:cNvSpPr>
            <a:spLocks noGrp="1"/>
          </p:cNvSpPr>
          <p:nvPr>
            <p:ph type="title"/>
          </p:nvPr>
        </p:nvSpPr>
        <p:spPr>
          <a:xfrm>
            <a:off x="813128" y="969264"/>
            <a:ext cx="10914690" cy="591728"/>
          </a:xfrm>
        </p:spPr>
        <p:txBody>
          <a:bodyPr>
            <a:normAutofit/>
          </a:bodyPr>
          <a:lstStyle/>
          <a:p>
            <a:r>
              <a:rPr lang="en-US" sz="2200" spc="-70" dirty="0">
                <a:latin typeface="Calibri" panose="020F0502020204030204" pitchFamily="34" charset="0"/>
                <a:cs typeface="Calibri" panose="020F0502020204030204" pitchFamily="34" charset="0"/>
              </a:rPr>
              <a:t>HVS Provides Expertise Through Every Phase of Ownership Across a Wide Range of Hospitality Assets</a:t>
            </a:r>
          </a:p>
        </p:txBody>
      </p:sp>
      <p:sp>
        <p:nvSpPr>
          <p:cNvPr id="3" name="Text Placeholder 2">
            <a:extLst>
              <a:ext uri="{FF2B5EF4-FFF2-40B4-BE49-F238E27FC236}">
                <a16:creationId xmlns:a16="http://schemas.microsoft.com/office/drawing/2014/main" id="{3747E504-FC92-35BE-92B9-8E43DE26A7A2}"/>
              </a:ext>
            </a:extLst>
          </p:cNvPr>
          <p:cNvSpPr>
            <a:spLocks noGrp="1"/>
          </p:cNvSpPr>
          <p:nvPr>
            <p:ph type="body" idx="11"/>
          </p:nvPr>
        </p:nvSpPr>
        <p:spPr>
          <a:xfrm>
            <a:off x="740663" y="201168"/>
            <a:ext cx="10070211" cy="697515"/>
          </a:xfrm>
        </p:spPr>
        <p:txBody>
          <a:bodyPr/>
          <a:lstStyle/>
          <a:p>
            <a:r>
              <a:rPr lang="en-US" dirty="0">
                <a:latin typeface="Calibri" panose="020F0502020204030204" pitchFamily="34" charset="0"/>
                <a:cs typeface="Calibri" panose="020F0502020204030204" pitchFamily="34" charset="0"/>
              </a:rPr>
              <a:t>End‑to‑End Advisory Services for Owners &amp; Investors</a:t>
            </a:r>
          </a:p>
        </p:txBody>
      </p:sp>
      <p:grpSp>
        <p:nvGrpSpPr>
          <p:cNvPr id="24" name="Group 23">
            <a:extLst>
              <a:ext uri="{FF2B5EF4-FFF2-40B4-BE49-F238E27FC236}">
                <a16:creationId xmlns:a16="http://schemas.microsoft.com/office/drawing/2014/main" id="{2B054E62-345D-9FA3-166C-2A6B20EE2AD0}"/>
              </a:ext>
            </a:extLst>
          </p:cNvPr>
          <p:cNvGrpSpPr/>
          <p:nvPr/>
        </p:nvGrpSpPr>
        <p:grpSpPr>
          <a:xfrm>
            <a:off x="8842378" y="1810103"/>
            <a:ext cx="2651680" cy="4001729"/>
            <a:chOff x="9008365" y="2186809"/>
            <a:chExt cx="2296717" cy="4001729"/>
          </a:xfrm>
        </p:grpSpPr>
        <p:sp>
          <p:nvSpPr>
            <p:cNvPr id="11" name="Title 1">
              <a:extLst>
                <a:ext uri="{FF2B5EF4-FFF2-40B4-BE49-F238E27FC236}">
                  <a16:creationId xmlns:a16="http://schemas.microsoft.com/office/drawing/2014/main" id="{5B776FC3-0347-23AA-B82D-45DF4CE3AC45}"/>
                </a:ext>
              </a:extLst>
            </p:cNvPr>
            <p:cNvSpPr txBox="1">
              <a:spLocks/>
            </p:cNvSpPr>
            <p:nvPr/>
          </p:nvSpPr>
          <p:spPr>
            <a:xfrm>
              <a:off x="9008365" y="2186809"/>
              <a:ext cx="2296717" cy="4001729"/>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2000" b="0" i="1" kern="1200">
                  <a:solidFill>
                    <a:srgbClr val="44546A"/>
                  </a:solidFill>
                  <a:latin typeface="+mj-lt"/>
                  <a:ea typeface="+mj-ea"/>
                  <a:cs typeface="Segoe UI Semibold" panose="020B0702040204020203" pitchFamily="34" charset="0"/>
                </a:defRPr>
              </a:lvl1pPr>
            </a:lstStyle>
            <a:p>
              <a:pPr algn="r">
                <a:spcAft>
                  <a:spcPts val="1200"/>
                </a:spcAft>
              </a:pPr>
              <a:r>
                <a:rPr lang="en-US" sz="2400" i="0" dirty="0">
                  <a:latin typeface="Calibri" panose="020F0502020204030204" pitchFamily="34" charset="0"/>
                  <a:cs typeface="Calibri" panose="020F0502020204030204" pitchFamily="34" charset="0"/>
                </a:rPr>
                <a:t>Hotels</a:t>
              </a:r>
            </a:p>
            <a:p>
              <a:pPr algn="r">
                <a:spcAft>
                  <a:spcPts val="1200"/>
                </a:spcAft>
              </a:pPr>
              <a:r>
                <a:rPr lang="en-US" sz="2400" i="0" dirty="0">
                  <a:latin typeface="Calibri" panose="020F0502020204030204" pitchFamily="34" charset="0"/>
                  <a:cs typeface="Calibri" panose="020F0502020204030204" pitchFamily="34" charset="0"/>
                </a:rPr>
                <a:t>Mixed Use Development</a:t>
              </a:r>
            </a:p>
            <a:p>
              <a:pPr algn="r">
                <a:spcAft>
                  <a:spcPts val="1200"/>
                </a:spcAft>
              </a:pPr>
              <a:r>
                <a:rPr lang="en-US" sz="2400" i="0" dirty="0">
                  <a:latin typeface="Calibri" panose="020F0502020204030204" pitchFamily="34" charset="0"/>
                  <a:cs typeface="Calibri" panose="020F0502020204030204" pitchFamily="34" charset="0"/>
                </a:rPr>
                <a:t>Shared Ownership Lodging</a:t>
              </a:r>
            </a:p>
            <a:p>
              <a:pPr algn="r">
                <a:spcAft>
                  <a:spcPts val="1200"/>
                </a:spcAft>
              </a:pPr>
              <a:r>
                <a:rPr lang="en-US" sz="2400" i="0" dirty="0">
                  <a:latin typeface="Calibri" panose="020F0502020204030204" pitchFamily="34" charset="0"/>
                  <a:cs typeface="Calibri" panose="020F0502020204030204" pitchFamily="34" charset="0"/>
                </a:rPr>
                <a:t>Golf Clubs &amp; Wellness</a:t>
              </a:r>
            </a:p>
            <a:p>
              <a:pPr algn="r">
                <a:spcAft>
                  <a:spcPts val="1200"/>
                </a:spcAft>
              </a:pPr>
              <a:r>
                <a:rPr lang="en-US" sz="2400" i="0" dirty="0">
                  <a:latin typeface="Calibri" panose="020F0502020204030204" pitchFamily="34" charset="0"/>
                  <a:cs typeface="Calibri" panose="020F0502020204030204" pitchFamily="34" charset="0"/>
                </a:rPr>
                <a:t>Casinos</a:t>
              </a:r>
            </a:p>
            <a:p>
              <a:pPr algn="r">
                <a:spcAft>
                  <a:spcPts val="1200"/>
                </a:spcAft>
              </a:pPr>
              <a:r>
                <a:rPr lang="en-US" sz="2400" i="0" dirty="0">
                  <a:latin typeface="Calibri" panose="020F0502020204030204" pitchFamily="34" charset="0"/>
                  <a:cs typeface="Calibri" panose="020F0502020204030204" pitchFamily="34" charset="0"/>
                </a:rPr>
                <a:t>Convention, Sports &amp; Entertainment Facilities</a:t>
              </a:r>
            </a:p>
            <a:p>
              <a:pPr algn="r"/>
              <a:r>
                <a:rPr lang="en-US" sz="2400" i="0" dirty="0">
                  <a:latin typeface="Calibri" panose="020F0502020204030204" pitchFamily="34" charset="0"/>
                  <a:cs typeface="Calibri" panose="020F0502020204030204" pitchFamily="34" charset="0"/>
                </a:rPr>
                <a:t>Resort Residential Properties</a:t>
              </a:r>
            </a:p>
          </p:txBody>
        </p:sp>
        <p:cxnSp>
          <p:nvCxnSpPr>
            <p:cNvPr id="13" name="Straight Connector 12">
              <a:extLst>
                <a:ext uri="{FF2B5EF4-FFF2-40B4-BE49-F238E27FC236}">
                  <a16:creationId xmlns:a16="http://schemas.microsoft.com/office/drawing/2014/main" id="{E988DC06-8E9C-B44D-4B2A-8FCB31775A73}"/>
                </a:ext>
              </a:extLst>
            </p:cNvPr>
            <p:cNvCxnSpPr/>
            <p:nvPr/>
          </p:nvCxnSpPr>
          <p:spPr>
            <a:xfrm flipH="1">
              <a:off x="9289469" y="2699640"/>
              <a:ext cx="2015613" cy="0"/>
            </a:xfrm>
            <a:prstGeom prst="line">
              <a:avLst/>
            </a:prstGeom>
            <a:ln w="12700">
              <a:solidFill>
                <a:srgbClr val="B11C1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E6E64D-EE99-71C9-0838-2B92B628E27D}"/>
                </a:ext>
              </a:extLst>
            </p:cNvPr>
            <p:cNvCxnSpPr/>
            <p:nvPr/>
          </p:nvCxnSpPr>
          <p:spPr>
            <a:xfrm flipH="1">
              <a:off x="9289469" y="3328291"/>
              <a:ext cx="2015613" cy="0"/>
            </a:xfrm>
            <a:prstGeom prst="line">
              <a:avLst/>
            </a:prstGeom>
            <a:ln w="12700">
              <a:solidFill>
                <a:srgbClr val="B11C1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66ABCCA-FD68-3299-E4A4-4DB1AEC06A13}"/>
                </a:ext>
              </a:extLst>
            </p:cNvPr>
            <p:cNvCxnSpPr/>
            <p:nvPr/>
          </p:nvCxnSpPr>
          <p:spPr>
            <a:xfrm flipH="1">
              <a:off x="9289469" y="3983474"/>
              <a:ext cx="2015613" cy="0"/>
            </a:xfrm>
            <a:prstGeom prst="line">
              <a:avLst/>
            </a:prstGeom>
            <a:ln w="12700">
              <a:solidFill>
                <a:srgbClr val="B11C1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ACFFF7A-F803-D7F2-88F1-9B186B9E6FBF}"/>
                </a:ext>
              </a:extLst>
            </p:cNvPr>
            <p:cNvCxnSpPr/>
            <p:nvPr/>
          </p:nvCxnSpPr>
          <p:spPr>
            <a:xfrm flipH="1">
              <a:off x="9289469" y="4372770"/>
              <a:ext cx="2015613" cy="0"/>
            </a:xfrm>
            <a:prstGeom prst="line">
              <a:avLst/>
            </a:prstGeom>
            <a:ln w="12700">
              <a:solidFill>
                <a:srgbClr val="B11C1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FF73CB-80C5-CFB9-4498-3A2E5EDA0775}"/>
                </a:ext>
              </a:extLst>
            </p:cNvPr>
            <p:cNvCxnSpPr/>
            <p:nvPr/>
          </p:nvCxnSpPr>
          <p:spPr>
            <a:xfrm flipH="1">
              <a:off x="9273376" y="5398763"/>
              <a:ext cx="2015613" cy="0"/>
            </a:xfrm>
            <a:prstGeom prst="line">
              <a:avLst/>
            </a:prstGeom>
            <a:ln w="12700">
              <a:solidFill>
                <a:srgbClr val="B11C1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68F0009-B9E9-82B0-D533-CA8B2995341A}"/>
                </a:ext>
              </a:extLst>
            </p:cNvPr>
            <p:cNvCxnSpPr/>
            <p:nvPr/>
          </p:nvCxnSpPr>
          <p:spPr>
            <a:xfrm flipH="1">
              <a:off x="9289469" y="4770336"/>
              <a:ext cx="2015613" cy="0"/>
            </a:xfrm>
            <a:prstGeom prst="line">
              <a:avLst/>
            </a:prstGeom>
            <a:ln w="12700">
              <a:solidFill>
                <a:srgbClr val="B11C1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F9158E31-9B9C-C690-6833-3B1BA1D962DD}"/>
              </a:ext>
            </a:extLst>
          </p:cNvPr>
          <p:cNvGrpSpPr/>
          <p:nvPr/>
        </p:nvGrpSpPr>
        <p:grpSpPr>
          <a:xfrm>
            <a:off x="795523" y="1631573"/>
            <a:ext cx="2055829" cy="4001729"/>
            <a:chOff x="795526" y="1887007"/>
            <a:chExt cx="2296717" cy="4001729"/>
          </a:xfrm>
        </p:grpSpPr>
        <p:sp>
          <p:nvSpPr>
            <p:cNvPr id="4" name="Title 1">
              <a:extLst>
                <a:ext uri="{FF2B5EF4-FFF2-40B4-BE49-F238E27FC236}">
                  <a16:creationId xmlns:a16="http://schemas.microsoft.com/office/drawing/2014/main" id="{D5AB5617-79FB-7296-1C72-00E45A689C29}"/>
                </a:ext>
              </a:extLst>
            </p:cNvPr>
            <p:cNvSpPr txBox="1">
              <a:spLocks/>
            </p:cNvSpPr>
            <p:nvPr/>
          </p:nvSpPr>
          <p:spPr>
            <a:xfrm>
              <a:off x="795526" y="1887007"/>
              <a:ext cx="2296717" cy="400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i="1" kern="1200">
                  <a:solidFill>
                    <a:srgbClr val="44546A"/>
                  </a:solidFill>
                  <a:latin typeface="+mj-lt"/>
                  <a:ea typeface="+mj-ea"/>
                  <a:cs typeface="Segoe UI Semibold" panose="020B0702040204020203" pitchFamily="34" charset="0"/>
                </a:defRPr>
              </a:lvl1pPr>
            </a:lstStyle>
            <a:p>
              <a:pPr>
                <a:spcAft>
                  <a:spcPts val="1200"/>
                </a:spcAft>
              </a:pPr>
              <a:r>
                <a:rPr lang="en-US" sz="2200" i="0" dirty="0">
                  <a:latin typeface="Calibri" panose="020F0502020204030204" pitchFamily="34" charset="0"/>
                  <a:cs typeface="Calibri" panose="020F0502020204030204" pitchFamily="34" charset="0"/>
                </a:rPr>
                <a:t>Hotel owners</a:t>
              </a:r>
            </a:p>
            <a:p>
              <a:pPr>
                <a:spcAft>
                  <a:spcPts val="1200"/>
                </a:spcAft>
              </a:pPr>
              <a:r>
                <a:rPr lang="en-US" sz="2200" i="0" dirty="0">
                  <a:latin typeface="Calibri" panose="020F0502020204030204" pitchFamily="34" charset="0"/>
                  <a:cs typeface="Calibri" panose="020F0502020204030204" pitchFamily="34" charset="0"/>
                </a:rPr>
                <a:t>Developers</a:t>
              </a:r>
            </a:p>
            <a:p>
              <a:pPr>
                <a:spcAft>
                  <a:spcPts val="1200"/>
                </a:spcAft>
              </a:pPr>
              <a:r>
                <a:rPr lang="en-US" sz="2200" i="0" dirty="0">
                  <a:latin typeface="Calibri" panose="020F0502020204030204" pitchFamily="34" charset="0"/>
                  <a:cs typeface="Calibri" panose="020F0502020204030204" pitchFamily="34" charset="0"/>
                </a:rPr>
                <a:t>Investors</a:t>
              </a:r>
            </a:p>
            <a:p>
              <a:pPr>
                <a:spcAft>
                  <a:spcPts val="1200"/>
                </a:spcAft>
              </a:pPr>
              <a:r>
                <a:rPr lang="en-US" sz="2200" i="0" dirty="0">
                  <a:latin typeface="Calibri" panose="020F0502020204030204" pitchFamily="34" charset="0"/>
                  <a:cs typeface="Calibri" panose="020F0502020204030204" pitchFamily="34" charset="0"/>
                </a:rPr>
                <a:t>Lenders</a:t>
              </a:r>
            </a:p>
            <a:p>
              <a:pPr>
                <a:spcAft>
                  <a:spcPts val="1200"/>
                </a:spcAft>
              </a:pPr>
              <a:r>
                <a:rPr lang="en-US" sz="2200" i="0" dirty="0">
                  <a:latin typeface="Calibri" panose="020F0502020204030204" pitchFamily="34" charset="0"/>
                  <a:cs typeface="Calibri" panose="020F0502020204030204" pitchFamily="34" charset="0"/>
                </a:rPr>
                <a:t>Management Companies</a:t>
              </a:r>
            </a:p>
            <a:p>
              <a:pPr>
                <a:spcAft>
                  <a:spcPts val="1200"/>
                </a:spcAft>
              </a:pPr>
              <a:r>
                <a:rPr lang="en-US" sz="2200" i="0" dirty="0">
                  <a:latin typeface="Calibri" panose="020F0502020204030204" pitchFamily="34" charset="0"/>
                  <a:cs typeface="Calibri" panose="020F0502020204030204" pitchFamily="34" charset="0"/>
                </a:rPr>
                <a:t>Public Agencies</a:t>
              </a:r>
            </a:p>
          </p:txBody>
        </p:sp>
        <p:cxnSp>
          <p:nvCxnSpPr>
            <p:cNvPr id="18" name="Straight Connector 17">
              <a:extLst>
                <a:ext uri="{FF2B5EF4-FFF2-40B4-BE49-F238E27FC236}">
                  <a16:creationId xmlns:a16="http://schemas.microsoft.com/office/drawing/2014/main" id="{A85FF7A8-BD0E-72B1-8F15-16F04944109A}"/>
                </a:ext>
              </a:extLst>
            </p:cNvPr>
            <p:cNvCxnSpPr/>
            <p:nvPr/>
          </p:nvCxnSpPr>
          <p:spPr>
            <a:xfrm flipH="1">
              <a:off x="884009" y="2797277"/>
              <a:ext cx="2015613" cy="0"/>
            </a:xfrm>
            <a:prstGeom prst="line">
              <a:avLst/>
            </a:prstGeom>
            <a:ln w="12700">
              <a:solidFill>
                <a:srgbClr val="B11C1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E5047C0-19A6-7712-4347-9698CF9FD433}"/>
                </a:ext>
              </a:extLst>
            </p:cNvPr>
            <p:cNvCxnSpPr/>
            <p:nvPr/>
          </p:nvCxnSpPr>
          <p:spPr>
            <a:xfrm flipH="1">
              <a:off x="884009" y="3283975"/>
              <a:ext cx="2015613" cy="0"/>
            </a:xfrm>
            <a:prstGeom prst="line">
              <a:avLst/>
            </a:prstGeom>
            <a:ln w="12700">
              <a:solidFill>
                <a:srgbClr val="B11C1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6D7E380-E722-F30A-3237-C542388975BB}"/>
                </a:ext>
              </a:extLst>
            </p:cNvPr>
            <p:cNvCxnSpPr/>
            <p:nvPr/>
          </p:nvCxnSpPr>
          <p:spPr>
            <a:xfrm flipH="1">
              <a:off x="884009" y="3734353"/>
              <a:ext cx="2015613" cy="0"/>
            </a:xfrm>
            <a:prstGeom prst="line">
              <a:avLst/>
            </a:prstGeom>
            <a:ln w="12700">
              <a:solidFill>
                <a:srgbClr val="B11C1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538AFAA-237F-90ED-D15D-62B45F612F79}"/>
                </a:ext>
              </a:extLst>
            </p:cNvPr>
            <p:cNvCxnSpPr/>
            <p:nvPr/>
          </p:nvCxnSpPr>
          <p:spPr>
            <a:xfrm flipH="1">
              <a:off x="884009" y="4193454"/>
              <a:ext cx="2015613" cy="0"/>
            </a:xfrm>
            <a:prstGeom prst="line">
              <a:avLst/>
            </a:prstGeom>
            <a:ln w="12700">
              <a:solidFill>
                <a:srgbClr val="B11C1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B7667E7-924E-A5BD-532C-575E55D868E3}"/>
                </a:ext>
              </a:extLst>
            </p:cNvPr>
            <p:cNvCxnSpPr/>
            <p:nvPr/>
          </p:nvCxnSpPr>
          <p:spPr>
            <a:xfrm flipH="1">
              <a:off x="884009" y="4940703"/>
              <a:ext cx="2015613" cy="0"/>
            </a:xfrm>
            <a:prstGeom prst="line">
              <a:avLst/>
            </a:prstGeom>
            <a:ln w="12700">
              <a:solidFill>
                <a:srgbClr val="B11C11"/>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2A22FDC9-B5B9-71D4-154B-F1919619B927}"/>
              </a:ext>
            </a:extLst>
          </p:cNvPr>
          <p:cNvGrpSpPr/>
          <p:nvPr/>
        </p:nvGrpSpPr>
        <p:grpSpPr>
          <a:xfrm>
            <a:off x="3120005" y="2008273"/>
            <a:ext cx="5703793" cy="3467715"/>
            <a:chOff x="3120006" y="2259574"/>
            <a:chExt cx="5703793" cy="3467715"/>
          </a:xfrm>
        </p:grpSpPr>
        <p:pic>
          <p:nvPicPr>
            <p:cNvPr id="8" name="Picture 7">
              <a:extLst>
                <a:ext uri="{FF2B5EF4-FFF2-40B4-BE49-F238E27FC236}">
                  <a16:creationId xmlns:a16="http://schemas.microsoft.com/office/drawing/2014/main" id="{773B1827-F14D-43D6-C0B1-536916DBEA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20006" y="2259574"/>
              <a:ext cx="5703793" cy="3467715"/>
            </a:xfrm>
            <a:prstGeom prst="rect">
              <a:avLst/>
            </a:prstGeom>
          </p:spPr>
        </p:pic>
        <p:sp>
          <p:nvSpPr>
            <p:cNvPr id="25" name="TextBox 24">
              <a:extLst>
                <a:ext uri="{FF2B5EF4-FFF2-40B4-BE49-F238E27FC236}">
                  <a16:creationId xmlns:a16="http://schemas.microsoft.com/office/drawing/2014/main" id="{D8AE0783-6ACA-1C0D-9B4C-1C2989D00A51}"/>
                </a:ext>
              </a:extLst>
            </p:cNvPr>
            <p:cNvSpPr txBox="1"/>
            <p:nvPr/>
          </p:nvSpPr>
          <p:spPr>
            <a:xfrm>
              <a:off x="5097668" y="3762597"/>
              <a:ext cx="1504335" cy="461665"/>
            </a:xfrm>
            <a:prstGeom prst="rect">
              <a:avLst/>
            </a:prstGeom>
            <a:noFill/>
          </p:spPr>
          <p:txBody>
            <a:bodyPr wrap="square" rtlCol="0">
              <a:spAutoFit/>
            </a:bodyPr>
            <a:lstStyle/>
            <a:p>
              <a:pPr algn="ctr"/>
              <a:r>
                <a:rPr lang="en-US" sz="2400" dirty="0">
                  <a:solidFill>
                    <a:srgbClr val="B11C11"/>
                  </a:solidFill>
                  <a:latin typeface="Calibri" panose="020F0502020204030204" pitchFamily="34" charset="0"/>
                  <a:ea typeface="Cambria" panose="02040503050406030204" pitchFamily="18" charset="0"/>
                  <a:cs typeface="Calibri" panose="020F0502020204030204" pitchFamily="34" charset="0"/>
                </a:rPr>
                <a:t>HVS.com</a:t>
              </a:r>
            </a:p>
          </p:txBody>
        </p:sp>
      </p:grpSp>
      <p:sp>
        <p:nvSpPr>
          <p:cNvPr id="27" name="Title 1">
            <a:extLst>
              <a:ext uri="{FF2B5EF4-FFF2-40B4-BE49-F238E27FC236}">
                <a16:creationId xmlns:a16="http://schemas.microsoft.com/office/drawing/2014/main" id="{C49F4BD5-C07A-2B6C-7097-4D58831C3468}"/>
              </a:ext>
            </a:extLst>
          </p:cNvPr>
          <p:cNvSpPr txBox="1">
            <a:spLocks/>
          </p:cNvSpPr>
          <p:nvPr/>
        </p:nvSpPr>
        <p:spPr>
          <a:xfrm>
            <a:off x="740664" y="5923269"/>
            <a:ext cx="10914691" cy="6975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i="1" kern="1200">
                <a:solidFill>
                  <a:srgbClr val="44546A"/>
                </a:solidFill>
                <a:latin typeface="+mj-lt"/>
                <a:ea typeface="+mj-ea"/>
                <a:cs typeface="Segoe UI Semibold" panose="020B0702040204020203" pitchFamily="34" charset="0"/>
              </a:defRPr>
            </a:lvl1pPr>
          </a:lstStyle>
          <a:p>
            <a:pPr algn="ctr"/>
            <a:r>
              <a:rPr lang="en-US" sz="2200" b="1" dirty="0">
                <a:latin typeface="Calibri" panose="020F0502020204030204" pitchFamily="34" charset="0"/>
                <a:cs typeface="Calibri" panose="020F0502020204030204" pitchFamily="34" charset="0"/>
              </a:rPr>
              <a:t>Market Research and Industry Publications:</a:t>
            </a:r>
          </a:p>
          <a:p>
            <a:pPr algn="ctr"/>
            <a:r>
              <a:rPr lang="en-US" sz="2200" dirty="0">
                <a:latin typeface="Calibri" panose="020F0502020204030204" pitchFamily="34" charset="0"/>
                <a:cs typeface="Calibri" panose="020F0502020204030204" pitchFamily="34" charset="0"/>
              </a:rPr>
              <a:t>Broker Survey, Franchise Fee Guide, Development Cost Survey, and more!</a:t>
            </a:r>
          </a:p>
        </p:txBody>
      </p:sp>
    </p:spTree>
    <p:extLst>
      <p:ext uri="{BB962C8B-B14F-4D97-AF65-F5344CB8AC3E}">
        <p14:creationId xmlns:p14="http://schemas.microsoft.com/office/powerpoint/2010/main" val="101114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BA73A-BE76-6641-F3FA-80F73FA0D3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EF618A-1EBA-E047-09E1-6BCBEC72B36B}"/>
              </a:ext>
            </a:extLst>
          </p:cNvPr>
          <p:cNvSpPr>
            <a:spLocks noGrp="1"/>
          </p:cNvSpPr>
          <p:nvPr>
            <p:ph type="title"/>
          </p:nvPr>
        </p:nvSpPr>
        <p:spPr>
          <a:xfrm>
            <a:off x="789431" y="333994"/>
            <a:ext cx="9797289" cy="580405"/>
          </a:xfrm>
        </p:spPr>
        <p:txBody>
          <a:bodyPr/>
          <a:lstStyle/>
          <a:p>
            <a:r>
              <a:rPr lang="en-US" sz="2900" dirty="0"/>
              <a:t>Interest Rate Stability Is Helping Transactions Stabilize</a:t>
            </a:r>
            <a:endParaRPr lang="en-US" sz="2900" dirty="0">
              <a:highlight>
                <a:srgbClr val="FFFF00"/>
              </a:highlight>
            </a:endParaRPr>
          </a:p>
        </p:txBody>
      </p:sp>
      <p:sp>
        <p:nvSpPr>
          <p:cNvPr id="4" name="TextBox 3">
            <a:extLst>
              <a:ext uri="{FF2B5EF4-FFF2-40B4-BE49-F238E27FC236}">
                <a16:creationId xmlns:a16="http://schemas.microsoft.com/office/drawing/2014/main" id="{BC14B25B-14EE-9EAF-AC8A-54437020CE6E}"/>
              </a:ext>
            </a:extLst>
          </p:cNvPr>
          <p:cNvSpPr txBox="1"/>
          <p:nvPr/>
        </p:nvSpPr>
        <p:spPr>
          <a:xfrm>
            <a:off x="2539744" y="6370117"/>
            <a:ext cx="7112512" cy="307777"/>
          </a:xfrm>
          <a:prstGeom prst="rect">
            <a:avLst/>
          </a:prstGeom>
          <a:noFill/>
        </p:spPr>
        <p:txBody>
          <a:bodyPr wrap="square" rtlCol="0">
            <a:spAutoFit/>
          </a:bodyPr>
          <a:lstStyle/>
          <a:p>
            <a:pPr algn="ctr"/>
            <a:r>
              <a:rPr lang="en-US" sz="1400" dirty="0">
                <a:solidFill>
                  <a:srgbClr val="44546A"/>
                </a:solidFill>
                <a:latin typeface="Calibri" panose="020F0502020204030204" pitchFamily="34" charset="0"/>
                <a:cs typeface="Calibri" panose="020F0502020204030204" pitchFamily="34" charset="0"/>
              </a:rPr>
              <a:t>Source: MSCI Real Capital Analytics</a:t>
            </a:r>
            <a:r>
              <a:rPr lang="en-US" sz="1400" dirty="0">
                <a:latin typeface="Calibri" panose="020F0502020204030204" pitchFamily="34" charset="0"/>
                <a:cs typeface="Calibri" panose="020F0502020204030204" pitchFamily="34" charset="0"/>
              </a:rPr>
              <a:t>, HVS, FRED (Federal Reserve Bank of St. Louis)</a:t>
            </a:r>
            <a:endParaRPr lang="en-US" sz="1400" i="1" dirty="0">
              <a:solidFill>
                <a:srgbClr val="44546A"/>
              </a:solidFill>
              <a:latin typeface="Calibri" panose="020F0502020204030204" pitchFamily="34" charset="0"/>
              <a:cs typeface="Calibri" panose="020F0502020204030204" pitchFamily="34" charset="0"/>
            </a:endParaRPr>
          </a:p>
        </p:txBody>
      </p:sp>
      <p:graphicFrame>
        <p:nvGraphicFramePr>
          <p:cNvPr id="11" name="Chart 10">
            <a:extLst>
              <a:ext uri="{FF2B5EF4-FFF2-40B4-BE49-F238E27FC236}">
                <a16:creationId xmlns:a16="http://schemas.microsoft.com/office/drawing/2014/main" id="{BF93CCE1-7FE6-C452-2DA4-C3EC1F6A336F}"/>
              </a:ext>
            </a:extLst>
          </p:cNvPr>
          <p:cNvGraphicFramePr/>
          <p:nvPr>
            <p:extLst>
              <p:ext uri="{D42A27DB-BD31-4B8C-83A1-F6EECF244321}">
                <p14:modId xmlns:p14="http://schemas.microsoft.com/office/powerpoint/2010/main" val="1509572957"/>
              </p:ext>
            </p:extLst>
          </p:nvPr>
        </p:nvGraphicFramePr>
        <p:xfrm>
          <a:off x="945374" y="1153407"/>
          <a:ext cx="10876547" cy="4939279"/>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Straight Connector 15">
            <a:extLst>
              <a:ext uri="{FF2B5EF4-FFF2-40B4-BE49-F238E27FC236}">
                <a16:creationId xmlns:a16="http://schemas.microsoft.com/office/drawing/2014/main" id="{16F5D93A-FEF8-6F14-0770-DC427FC59F19}"/>
              </a:ext>
            </a:extLst>
          </p:cNvPr>
          <p:cNvCxnSpPr>
            <a:cxnSpLocks/>
          </p:cNvCxnSpPr>
          <p:nvPr/>
        </p:nvCxnSpPr>
        <p:spPr>
          <a:xfrm>
            <a:off x="1776467" y="2988345"/>
            <a:ext cx="9361433" cy="0"/>
          </a:xfrm>
          <a:prstGeom prst="line">
            <a:avLst/>
          </a:prstGeom>
          <a:ln w="25400">
            <a:solidFill>
              <a:schemeClr val="accent3"/>
            </a:solidFill>
            <a:prstDash val="sysDash"/>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3FB94DA9-9BB8-F28F-D9B6-3A1F7E2A97A5}"/>
              </a:ext>
            </a:extLst>
          </p:cNvPr>
          <p:cNvSpPr/>
          <p:nvPr/>
        </p:nvSpPr>
        <p:spPr>
          <a:xfrm>
            <a:off x="612431" y="1153408"/>
            <a:ext cx="11177667" cy="512514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2" dirty="0">
              <a:ln>
                <a:solidFill>
                  <a:schemeClr val="tx2"/>
                </a:solidFill>
              </a:ln>
              <a:solidFill>
                <a:srgbClr val="44546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7832232"/>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24D94B-228E-4495-A1F9-2569125869AA}"/>
              </a:ext>
            </a:extLst>
          </p:cNvPr>
          <p:cNvSpPr>
            <a:spLocks noGrp="1"/>
          </p:cNvSpPr>
          <p:nvPr>
            <p:ph type="body" idx="11"/>
          </p:nvPr>
        </p:nvSpPr>
        <p:spPr/>
        <p:txBody>
          <a:bodyPr/>
          <a:lstStyle/>
          <a:p>
            <a:r>
              <a:rPr lang="en-US" dirty="0">
                <a:latin typeface="Calibri" panose="020F0502020204030204" pitchFamily="34" charset="0"/>
                <a:cs typeface="Calibri" panose="020F0502020204030204" pitchFamily="34" charset="0"/>
              </a:rPr>
              <a:t>Valuations Remain Affected by Cost of Debt</a:t>
            </a:r>
          </a:p>
        </p:txBody>
      </p:sp>
      <p:sp>
        <p:nvSpPr>
          <p:cNvPr id="26" name="Title 25">
            <a:extLst>
              <a:ext uri="{FF2B5EF4-FFF2-40B4-BE49-F238E27FC236}">
                <a16:creationId xmlns:a16="http://schemas.microsoft.com/office/drawing/2014/main" id="{0C019228-47E4-9191-840B-CAED8A1B0E87}"/>
              </a:ext>
            </a:extLst>
          </p:cNvPr>
          <p:cNvSpPr>
            <a:spLocks noGrp="1"/>
          </p:cNvSpPr>
          <p:nvPr>
            <p:ph type="title"/>
          </p:nvPr>
        </p:nvSpPr>
        <p:spPr/>
        <p:txBody>
          <a:bodyPr>
            <a:normAutofit/>
          </a:bodyPr>
          <a:lstStyle/>
          <a:p>
            <a:r>
              <a:rPr lang="en-US" dirty="0">
                <a:latin typeface="Calibri" panose="020F0502020204030204" pitchFamily="34" charset="0"/>
                <a:cs typeface="Calibri" panose="020F0502020204030204" pitchFamily="34" charset="0"/>
              </a:rPr>
              <a:t>Higher interest rates results in higher discount rates and capitalization rates</a:t>
            </a:r>
          </a:p>
        </p:txBody>
      </p:sp>
      <p:sp>
        <p:nvSpPr>
          <p:cNvPr id="7" name="TextBox 6">
            <a:extLst>
              <a:ext uri="{FF2B5EF4-FFF2-40B4-BE49-F238E27FC236}">
                <a16:creationId xmlns:a16="http://schemas.microsoft.com/office/drawing/2014/main" id="{6824E1B9-EFD3-CADA-C9B9-5B8919BF16F8}"/>
              </a:ext>
            </a:extLst>
          </p:cNvPr>
          <p:cNvSpPr txBox="1"/>
          <p:nvPr/>
        </p:nvSpPr>
        <p:spPr>
          <a:xfrm>
            <a:off x="1183599" y="2299975"/>
            <a:ext cx="9241270" cy="369332"/>
          </a:xfrm>
          <a:prstGeom prst="rect">
            <a:avLst/>
          </a:prstGeom>
          <a:noFill/>
        </p:spPr>
        <p:txBody>
          <a:bodyPr wrap="square" rtlCol="0">
            <a:spAutoFit/>
          </a:bodyPr>
          <a:lstStyle/>
          <a:p>
            <a:pPr marL="0" marR="0" lvl="0" indent="0" algn="l" defTabSz="958850" rtl="0" eaLnBrk="1" fontAlgn="auto" latinLnBrk="0" hangingPunct="1">
              <a:lnSpc>
                <a:spcPct val="100000"/>
              </a:lnSpc>
              <a:spcBef>
                <a:spcPts val="0"/>
              </a:spcBef>
              <a:spcAft>
                <a:spcPts val="0"/>
              </a:spcAft>
              <a:buClrTx/>
              <a:buSzTx/>
              <a:buFontTx/>
              <a:buNone/>
              <a:tabLst>
                <a:tab pos="5140325" algn="dec"/>
                <a:tab pos="6746875" algn="dec"/>
              </a:tabLst>
              <a:defRPr/>
            </a:pPr>
            <a:r>
              <a:rPr kumimoji="0" lang="en-US" b="1" i="0" u="none" strike="noStrike" kern="1200" cap="none" spc="0" normalizeH="0" baseline="0" noProof="0" dirty="0">
                <a:ln>
                  <a:noFill/>
                </a:ln>
                <a:solidFill>
                  <a:srgbClr val="44546A"/>
                </a:solidFill>
                <a:effectLst/>
                <a:uLnTx/>
                <a:uFillTx/>
                <a:latin typeface="Calibri"/>
                <a:ea typeface="+mn-ea"/>
                <a:cs typeface="+mn-cs"/>
              </a:rPr>
              <a:t>Interest Rate</a:t>
            </a:r>
            <a:r>
              <a:rPr kumimoji="0" lang="en-US" b="0" i="0" u="none" strike="noStrike" kern="1200" cap="none" spc="0" normalizeH="0" baseline="0" noProof="0" dirty="0">
                <a:ln>
                  <a:noFill/>
                </a:ln>
                <a:solidFill>
                  <a:srgbClr val="44546A"/>
                </a:solidFill>
                <a:effectLst/>
                <a:uLnTx/>
                <a:uFillTx/>
                <a:latin typeface="Calibri"/>
                <a:ea typeface="+mn-ea"/>
                <a:cs typeface="+mn-cs"/>
              </a:rPr>
              <a:t>	</a:t>
            </a:r>
            <a:r>
              <a:rPr kumimoji="0" lang="en-US" b="1" i="1" u="none" strike="noStrike" kern="1200" cap="none" spc="0" normalizeH="0" baseline="0" noProof="0" dirty="0">
                <a:ln>
                  <a:noFill/>
                </a:ln>
                <a:solidFill>
                  <a:schemeClr val="accent3">
                    <a:lumMod val="75000"/>
                  </a:schemeClr>
                </a:solidFill>
                <a:effectLst/>
                <a:uLnTx/>
                <a:uFillTx/>
                <a:latin typeface="Calibri"/>
                <a:ea typeface="+mn-ea"/>
                <a:cs typeface="+mn-cs"/>
              </a:rPr>
              <a:t>5.25%		8.00%</a:t>
            </a:r>
          </a:p>
        </p:txBody>
      </p:sp>
      <p:sp>
        <p:nvSpPr>
          <p:cNvPr id="9" name="TextBox 8">
            <a:extLst>
              <a:ext uri="{FF2B5EF4-FFF2-40B4-BE49-F238E27FC236}">
                <a16:creationId xmlns:a16="http://schemas.microsoft.com/office/drawing/2014/main" id="{A8903B8B-E0B4-83E2-95EF-FE1F2F9E378A}"/>
              </a:ext>
            </a:extLst>
          </p:cNvPr>
          <p:cNvSpPr txBox="1"/>
          <p:nvPr/>
        </p:nvSpPr>
        <p:spPr>
          <a:xfrm>
            <a:off x="1183599" y="2676942"/>
            <a:ext cx="2984140" cy="369332"/>
          </a:xfrm>
          <a:prstGeom prst="rect">
            <a:avLst/>
          </a:prstGeom>
          <a:noFill/>
        </p:spPr>
        <p:txBody>
          <a:bodyPr wrap="square" rtlCol="0">
            <a:spAutoFit/>
          </a:bodyPr>
          <a:lstStyle/>
          <a:p>
            <a:pPr marL="0" marR="0" lvl="0" indent="0" algn="l" defTabSz="630238" rtl="0" eaLnBrk="1" fontAlgn="auto" latinLnBrk="0" hangingPunct="1">
              <a:lnSpc>
                <a:spcPct val="100000"/>
              </a:lnSpc>
              <a:spcBef>
                <a:spcPts val="0"/>
              </a:spcBef>
              <a:spcAft>
                <a:spcPts val="0"/>
              </a:spcAft>
              <a:buClrTx/>
              <a:buSzTx/>
              <a:buFontTx/>
              <a:buNone/>
              <a:tabLst>
                <a:tab pos="4976813" algn="dec"/>
                <a:tab pos="7824788" algn="dec"/>
              </a:tabLst>
              <a:defRPr/>
            </a:pPr>
            <a:r>
              <a:rPr kumimoji="0" lang="en-US" b="1" i="0" u="none" strike="noStrike" kern="1200" cap="none" spc="0" normalizeH="0" baseline="0" noProof="0" dirty="0">
                <a:ln>
                  <a:noFill/>
                </a:ln>
                <a:solidFill>
                  <a:srgbClr val="44546A"/>
                </a:solidFill>
                <a:effectLst/>
                <a:uLnTx/>
                <a:uFillTx/>
                <a:latin typeface="Calibri"/>
                <a:ea typeface="+mn-ea"/>
                <a:cs typeface="+mn-cs"/>
              </a:rPr>
              <a:t>Amortization</a:t>
            </a:r>
            <a:r>
              <a:rPr lang="en-US" dirty="0">
                <a:solidFill>
                  <a:srgbClr val="44546A"/>
                </a:solidFill>
                <a:latin typeface="Calibri"/>
              </a:rPr>
              <a:t>	</a:t>
            </a:r>
            <a:endParaRPr kumimoji="0" lang="en-US" b="0" i="0" u="none" strike="noStrike" kern="1200" cap="none" spc="0" normalizeH="0" baseline="0" noProof="0" dirty="0">
              <a:ln>
                <a:noFill/>
              </a:ln>
              <a:solidFill>
                <a:srgbClr val="44546A"/>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F44B8DDA-FE37-66AC-FEC2-6AA8C6057AF7}"/>
              </a:ext>
            </a:extLst>
          </p:cNvPr>
          <p:cNvSpPr txBox="1"/>
          <p:nvPr/>
        </p:nvSpPr>
        <p:spPr>
          <a:xfrm>
            <a:off x="1183599" y="3084031"/>
            <a:ext cx="4436915" cy="369332"/>
          </a:xfrm>
          <a:prstGeom prst="rect">
            <a:avLst/>
          </a:prstGeom>
          <a:noFill/>
        </p:spPr>
        <p:txBody>
          <a:bodyPr wrap="square" rtlCol="0">
            <a:spAutoFit/>
          </a:bodyPr>
          <a:lstStyle/>
          <a:p>
            <a:pPr marL="0" marR="0" lvl="0" indent="0" algn="l" defTabSz="815975" rtl="0" eaLnBrk="1" fontAlgn="auto" latinLnBrk="0" hangingPunct="1">
              <a:lnSpc>
                <a:spcPct val="100000"/>
              </a:lnSpc>
              <a:spcBef>
                <a:spcPts val="0"/>
              </a:spcBef>
              <a:spcAft>
                <a:spcPts val="0"/>
              </a:spcAft>
              <a:buClrTx/>
              <a:buSzTx/>
              <a:buFontTx/>
              <a:buNone/>
              <a:tabLst>
                <a:tab pos="4119563" algn="dec"/>
                <a:tab pos="5033963" algn="dec"/>
                <a:tab pos="7661275" algn="l"/>
              </a:tabLst>
              <a:defRPr/>
            </a:pPr>
            <a:r>
              <a:rPr kumimoji="0" lang="en-US" b="1" i="0" u="none" strike="noStrike" kern="1200" cap="none" spc="0" normalizeH="0" baseline="0" noProof="0" dirty="0">
                <a:ln>
                  <a:noFill/>
                </a:ln>
                <a:solidFill>
                  <a:srgbClr val="44546A"/>
                </a:solidFill>
                <a:effectLst/>
                <a:uLnTx/>
                <a:uFillTx/>
                <a:latin typeface="Calibri"/>
                <a:ea typeface="+mn-ea"/>
                <a:cs typeface="+mn-cs"/>
              </a:rPr>
              <a:t>Debt Service Constant</a:t>
            </a:r>
            <a:r>
              <a:rPr kumimoji="0" lang="en-US" b="0" i="0" u="none" strike="noStrike" kern="1200" cap="none" spc="0" normalizeH="0" baseline="0" noProof="0" dirty="0">
                <a:ln>
                  <a:noFill/>
                </a:ln>
                <a:solidFill>
                  <a:srgbClr val="44546A"/>
                </a:solidFill>
                <a:effectLst/>
                <a:uLnTx/>
                <a:uFillTx/>
                <a:latin typeface="Calibri"/>
                <a:ea typeface="+mn-ea"/>
                <a:cs typeface="+mn-cs"/>
              </a:rPr>
              <a:t>		</a:t>
            </a:r>
            <a:endParaRPr kumimoji="0" lang="en-US" b="1" i="0" u="none" strike="noStrike" kern="1200" cap="none" spc="0" normalizeH="0" baseline="0" noProof="0" dirty="0">
              <a:ln>
                <a:noFill/>
              </a:ln>
              <a:solidFill>
                <a:schemeClr val="accent3">
                  <a:lumMod val="75000"/>
                </a:schemeClr>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764250FC-7332-8DCE-6D6B-532584A0FA00}"/>
              </a:ext>
            </a:extLst>
          </p:cNvPr>
          <p:cNvSpPr txBox="1"/>
          <p:nvPr/>
        </p:nvSpPr>
        <p:spPr>
          <a:xfrm>
            <a:off x="1183599" y="3897685"/>
            <a:ext cx="2551003" cy="369332"/>
          </a:xfrm>
          <a:prstGeom prst="rect">
            <a:avLst/>
          </a:prstGeom>
          <a:noFill/>
        </p:spPr>
        <p:txBody>
          <a:bodyPr wrap="square" rtlCol="0">
            <a:spAutoFit/>
          </a:bodyPr>
          <a:lstStyle/>
          <a:p>
            <a:pPr marL="0" marR="0" lvl="0" indent="0" algn="l" defTabSz="815975" rtl="0" eaLnBrk="1" fontAlgn="auto" latinLnBrk="0" hangingPunct="1">
              <a:lnSpc>
                <a:spcPct val="100000"/>
              </a:lnSpc>
              <a:spcBef>
                <a:spcPts val="0"/>
              </a:spcBef>
              <a:spcAft>
                <a:spcPts val="0"/>
              </a:spcAft>
              <a:buClrTx/>
              <a:buSzTx/>
              <a:buFontTx/>
              <a:buNone/>
              <a:tabLst>
                <a:tab pos="4119563" algn="dec"/>
                <a:tab pos="6400800" algn="dec"/>
              </a:tabLst>
              <a:defRPr/>
            </a:pPr>
            <a:r>
              <a:rPr lang="en-US" b="1" dirty="0">
                <a:solidFill>
                  <a:srgbClr val="44546A"/>
                </a:solidFill>
                <a:latin typeface="Calibri"/>
              </a:rPr>
              <a:t>Debt</a:t>
            </a:r>
            <a:r>
              <a:rPr kumimoji="0" lang="en-US" b="0" i="0" u="none" strike="noStrike" kern="1200" cap="none" spc="0" normalizeH="0" baseline="0" noProof="0" dirty="0">
                <a:ln>
                  <a:noFill/>
                </a:ln>
                <a:solidFill>
                  <a:srgbClr val="44546A"/>
                </a:solidFill>
                <a:effectLst/>
                <a:uLnTx/>
                <a:uFillTx/>
                <a:latin typeface="Calibri"/>
                <a:ea typeface="+mn-ea"/>
                <a:cs typeface="+mn-cs"/>
              </a:rPr>
              <a:t>	</a:t>
            </a:r>
          </a:p>
        </p:txBody>
      </p:sp>
      <p:sp>
        <p:nvSpPr>
          <p:cNvPr id="23" name="TextBox 22">
            <a:extLst>
              <a:ext uri="{FF2B5EF4-FFF2-40B4-BE49-F238E27FC236}">
                <a16:creationId xmlns:a16="http://schemas.microsoft.com/office/drawing/2014/main" id="{F15391EB-697B-A236-15BC-BA4F49245EC0}"/>
              </a:ext>
            </a:extLst>
          </p:cNvPr>
          <p:cNvSpPr txBox="1"/>
          <p:nvPr/>
        </p:nvSpPr>
        <p:spPr>
          <a:xfrm>
            <a:off x="1182505" y="4273050"/>
            <a:ext cx="3312494" cy="369332"/>
          </a:xfrm>
          <a:prstGeom prst="rect">
            <a:avLst/>
          </a:prstGeom>
          <a:noFill/>
        </p:spPr>
        <p:txBody>
          <a:bodyPr wrap="square" rtlCol="0">
            <a:spAutoFit/>
          </a:bodyPr>
          <a:lstStyle/>
          <a:p>
            <a:pPr marL="0" marR="0" lvl="0" indent="0" algn="l" defTabSz="815975" rtl="0" eaLnBrk="1" fontAlgn="auto" latinLnBrk="0" hangingPunct="1">
              <a:lnSpc>
                <a:spcPct val="100000"/>
              </a:lnSpc>
              <a:spcBef>
                <a:spcPts val="0"/>
              </a:spcBef>
              <a:spcAft>
                <a:spcPts val="0"/>
              </a:spcAft>
              <a:buClrTx/>
              <a:buSzTx/>
              <a:buFontTx/>
              <a:buNone/>
              <a:tabLst>
                <a:tab pos="4119563" algn="dec"/>
                <a:tab pos="6400800" algn="dec"/>
              </a:tabLst>
              <a:defRPr/>
            </a:pPr>
            <a:r>
              <a:rPr kumimoji="0" lang="en-US" b="1" i="0" u="none" strike="noStrike" kern="1200" cap="none" spc="0" normalizeH="0" baseline="0" noProof="0" dirty="0">
                <a:ln>
                  <a:noFill/>
                </a:ln>
                <a:solidFill>
                  <a:srgbClr val="44546A"/>
                </a:solidFill>
                <a:effectLst/>
                <a:uLnTx/>
                <a:uFillTx/>
                <a:latin typeface="Calibri"/>
                <a:ea typeface="+mn-ea"/>
                <a:cs typeface="+mn-cs"/>
              </a:rPr>
              <a:t>Equity</a:t>
            </a:r>
            <a:endParaRPr kumimoji="0" lang="en-US" b="0" i="0" u="none" strike="noStrike" kern="1200" cap="none" spc="0" normalizeH="0" baseline="0" noProof="0" dirty="0">
              <a:ln>
                <a:noFill/>
              </a:ln>
              <a:solidFill>
                <a:srgbClr val="44546A"/>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0538C5D0-5F7F-F6CE-118A-2E6B8F8C20E1}"/>
              </a:ext>
            </a:extLst>
          </p:cNvPr>
          <p:cNvSpPr txBox="1"/>
          <p:nvPr/>
        </p:nvSpPr>
        <p:spPr>
          <a:xfrm>
            <a:off x="1182504" y="5277495"/>
            <a:ext cx="4034389" cy="369332"/>
          </a:xfrm>
          <a:prstGeom prst="rect">
            <a:avLst/>
          </a:prstGeom>
          <a:noFill/>
        </p:spPr>
        <p:txBody>
          <a:bodyPr wrap="square" rtlCol="0">
            <a:spAutoFit/>
          </a:bodyPr>
          <a:lstStyle/>
          <a:p>
            <a:pPr marL="0" marR="0" lvl="0" indent="0" algn="l" defTabSz="815975" rtl="0" eaLnBrk="1" fontAlgn="auto" latinLnBrk="0" hangingPunct="1">
              <a:lnSpc>
                <a:spcPct val="100000"/>
              </a:lnSpc>
              <a:spcBef>
                <a:spcPts val="0"/>
              </a:spcBef>
              <a:spcAft>
                <a:spcPts val="0"/>
              </a:spcAft>
              <a:buClrTx/>
              <a:buSzTx/>
              <a:buFontTx/>
              <a:buNone/>
              <a:tabLst>
                <a:tab pos="4119563" algn="dec"/>
                <a:tab pos="6400800" algn="dec"/>
              </a:tabLst>
              <a:defRPr/>
            </a:pPr>
            <a:r>
              <a:rPr kumimoji="0" lang="en-US" b="1" i="0" u="none" strike="noStrike" kern="1200" cap="none" spc="0" normalizeH="0" baseline="0" noProof="0" dirty="0">
                <a:ln>
                  <a:noFill/>
                </a:ln>
                <a:solidFill>
                  <a:srgbClr val="44546A"/>
                </a:solidFill>
                <a:effectLst/>
                <a:uLnTx/>
                <a:uFillTx/>
                <a:latin typeface="Calibri"/>
                <a:ea typeface="+mn-ea"/>
                <a:cs typeface="+mn-cs"/>
              </a:rPr>
              <a:t>Indicated Value based on $1M EBIDTA</a:t>
            </a:r>
            <a:endParaRPr kumimoji="0" lang="en-US" b="0" i="0" u="none" strike="noStrike" kern="1200" cap="none" spc="0" normalizeH="0" baseline="0" noProof="0" dirty="0">
              <a:ln>
                <a:noFill/>
              </a:ln>
              <a:solidFill>
                <a:srgbClr val="44546A"/>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B63DFEB9-28AF-A3A0-1F34-A292C4CCFFD9}"/>
              </a:ext>
            </a:extLst>
          </p:cNvPr>
          <p:cNvSpPr txBox="1"/>
          <p:nvPr/>
        </p:nvSpPr>
        <p:spPr>
          <a:xfrm>
            <a:off x="1214426" y="5678260"/>
            <a:ext cx="35597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4119563" algn="dec"/>
                <a:tab pos="6400800" algn="dec"/>
              </a:tabLst>
              <a:defRPr/>
            </a:pPr>
            <a:r>
              <a:rPr kumimoji="0" lang="en-US" b="1" i="0" u="none" strike="noStrike" kern="1200" cap="none" spc="0" normalizeH="0" baseline="0" noProof="0" dirty="0">
                <a:ln>
                  <a:noFill/>
                </a:ln>
                <a:solidFill>
                  <a:srgbClr val="44546A"/>
                </a:solidFill>
                <a:effectLst/>
                <a:uLnTx/>
                <a:uFillTx/>
                <a:latin typeface="Calibri"/>
                <a:ea typeface="+mn-ea"/>
                <a:cs typeface="+mn-cs"/>
              </a:rPr>
              <a:t>Change in Value</a:t>
            </a:r>
            <a:endParaRPr kumimoji="0" lang="en-US" b="0" i="0" u="none" strike="noStrike" kern="1200" cap="none" spc="0" normalizeH="0" baseline="0" noProof="0" dirty="0">
              <a:ln>
                <a:noFill/>
              </a:ln>
              <a:solidFill>
                <a:srgbClr val="E5A565">
                  <a:lumMod val="50000"/>
                </a:srgbClr>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B0B0985D-4BB3-FE63-C4E9-937A1AF6B5E5}"/>
              </a:ext>
            </a:extLst>
          </p:cNvPr>
          <p:cNvSpPr txBox="1"/>
          <p:nvPr/>
        </p:nvSpPr>
        <p:spPr>
          <a:xfrm>
            <a:off x="1182504" y="4648415"/>
            <a:ext cx="4249293" cy="369332"/>
          </a:xfrm>
          <a:prstGeom prst="rect">
            <a:avLst/>
          </a:prstGeom>
          <a:noFill/>
        </p:spPr>
        <p:txBody>
          <a:bodyPr wrap="square" rtlCol="0">
            <a:spAutoFit/>
          </a:bodyPr>
          <a:lstStyle/>
          <a:p>
            <a:pPr marL="0" marR="0" lvl="0" indent="0" algn="l" defTabSz="815975" rtl="0" eaLnBrk="1" fontAlgn="auto" latinLnBrk="0" hangingPunct="1">
              <a:lnSpc>
                <a:spcPct val="100000"/>
              </a:lnSpc>
              <a:spcBef>
                <a:spcPts val="0"/>
              </a:spcBef>
              <a:spcAft>
                <a:spcPts val="0"/>
              </a:spcAft>
              <a:buClrTx/>
              <a:buSzTx/>
              <a:buFontTx/>
              <a:buNone/>
              <a:tabLst>
                <a:tab pos="4119563" algn="dec"/>
                <a:tab pos="6400800" algn="dec"/>
              </a:tabLst>
              <a:defRPr/>
            </a:pPr>
            <a:r>
              <a:rPr kumimoji="0" lang="en-US" b="1" i="0" u="none" strike="noStrike" kern="1200" cap="none" spc="0" normalizeH="0" baseline="0" noProof="0" dirty="0">
                <a:ln>
                  <a:noFill/>
                </a:ln>
                <a:solidFill>
                  <a:srgbClr val="44546A"/>
                </a:solidFill>
                <a:effectLst/>
                <a:uLnTx/>
                <a:uFillTx/>
                <a:latin typeface="Calibri"/>
                <a:ea typeface="+mn-ea"/>
                <a:cs typeface="+mn-cs"/>
              </a:rPr>
              <a:t>WACC (Weighted Average Cost of Capital)	</a:t>
            </a:r>
            <a:endParaRPr kumimoji="0" lang="en-US" b="1" i="0" u="none" strike="noStrike" kern="1200" cap="none" spc="0" normalizeH="0" baseline="0" noProof="0" dirty="0">
              <a:ln>
                <a:noFill/>
              </a:ln>
              <a:solidFill>
                <a:srgbClr val="E5A565">
                  <a:lumMod val="75000"/>
                </a:srgbClr>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AF80F332-894D-B202-CF1B-9391D933E052}"/>
              </a:ext>
            </a:extLst>
          </p:cNvPr>
          <p:cNvSpPr txBox="1"/>
          <p:nvPr/>
        </p:nvSpPr>
        <p:spPr>
          <a:xfrm>
            <a:off x="5450066" y="1668085"/>
            <a:ext cx="258120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44546A"/>
                </a:solidFill>
                <a:latin typeface="Calibri"/>
              </a:rPr>
              <a:t>PREVIOUS</a:t>
            </a:r>
            <a:r>
              <a:rPr kumimoji="0" lang="en-US" b="1" i="0" u="none" strike="noStrike" kern="1200" cap="none" spc="0" normalizeH="0" baseline="0" noProof="0" dirty="0">
                <a:ln>
                  <a:noFill/>
                </a:ln>
                <a:solidFill>
                  <a:srgbClr val="44546A"/>
                </a:solidFill>
                <a:effectLst/>
                <a:uLnTx/>
                <a:uFillTx/>
                <a:latin typeface="Calibri"/>
                <a:ea typeface="+mn-ea"/>
                <a:cs typeface="+mn-cs"/>
              </a:rPr>
              <a:t> FINANCING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44546A"/>
                </a:solidFill>
                <a:effectLst/>
                <a:uLnTx/>
                <a:uFillTx/>
                <a:latin typeface="Calibri"/>
                <a:ea typeface="+mn-ea"/>
                <a:cs typeface="+mn-cs"/>
              </a:rPr>
              <a:t>TERMS</a:t>
            </a:r>
          </a:p>
        </p:txBody>
      </p:sp>
      <p:sp>
        <p:nvSpPr>
          <p:cNvPr id="30" name="TextBox 29">
            <a:extLst>
              <a:ext uri="{FF2B5EF4-FFF2-40B4-BE49-F238E27FC236}">
                <a16:creationId xmlns:a16="http://schemas.microsoft.com/office/drawing/2014/main" id="{A5278454-4A5F-78EC-0DF0-EBF36872907C}"/>
              </a:ext>
            </a:extLst>
          </p:cNvPr>
          <p:cNvSpPr txBox="1"/>
          <p:nvPr/>
        </p:nvSpPr>
        <p:spPr>
          <a:xfrm>
            <a:off x="8171364" y="1640787"/>
            <a:ext cx="248998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44546A"/>
                </a:solidFill>
                <a:effectLst/>
                <a:uLnTx/>
                <a:uFillTx/>
                <a:latin typeface="Calibri"/>
                <a:ea typeface="+mn-ea"/>
                <a:cs typeface="+mn-cs"/>
              </a:rPr>
              <a:t>CURRENT FINANCING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44546A"/>
                </a:solidFill>
                <a:effectLst/>
                <a:uLnTx/>
                <a:uFillTx/>
                <a:latin typeface="Calibri"/>
                <a:ea typeface="+mn-ea"/>
                <a:cs typeface="+mn-cs"/>
              </a:rPr>
              <a:t>TERMS</a:t>
            </a:r>
          </a:p>
        </p:txBody>
      </p:sp>
      <p:cxnSp>
        <p:nvCxnSpPr>
          <p:cNvPr id="32" name="Straight Connector 31">
            <a:extLst>
              <a:ext uri="{FF2B5EF4-FFF2-40B4-BE49-F238E27FC236}">
                <a16:creationId xmlns:a16="http://schemas.microsoft.com/office/drawing/2014/main" id="{DBFAF7CF-EC67-625C-87BE-E53E1816B9D8}"/>
              </a:ext>
            </a:extLst>
          </p:cNvPr>
          <p:cNvCxnSpPr>
            <a:cxnSpLocks/>
          </p:cNvCxnSpPr>
          <p:nvPr/>
        </p:nvCxnSpPr>
        <p:spPr>
          <a:xfrm>
            <a:off x="1290760" y="2619827"/>
            <a:ext cx="9418320" cy="1870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442CF37-8A6C-9D86-9582-642D15C156C3}"/>
              </a:ext>
            </a:extLst>
          </p:cNvPr>
          <p:cNvCxnSpPr>
            <a:cxnSpLocks/>
          </p:cNvCxnSpPr>
          <p:nvPr/>
        </p:nvCxnSpPr>
        <p:spPr>
          <a:xfrm>
            <a:off x="1290760" y="2980415"/>
            <a:ext cx="9418320" cy="1870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14E5BDA-15F3-F5E9-AA5E-EB738E55A074}"/>
              </a:ext>
            </a:extLst>
          </p:cNvPr>
          <p:cNvCxnSpPr>
            <a:cxnSpLocks/>
          </p:cNvCxnSpPr>
          <p:nvPr/>
        </p:nvCxnSpPr>
        <p:spPr>
          <a:xfrm>
            <a:off x="1290760" y="3394682"/>
            <a:ext cx="9144000" cy="1870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0A7162E-518C-AA37-7DBB-345D43FB4C80}"/>
              </a:ext>
            </a:extLst>
          </p:cNvPr>
          <p:cNvCxnSpPr>
            <a:cxnSpLocks/>
          </p:cNvCxnSpPr>
          <p:nvPr/>
        </p:nvCxnSpPr>
        <p:spPr>
          <a:xfrm>
            <a:off x="1290760" y="4224926"/>
            <a:ext cx="9418320" cy="1870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D6F8733-E84B-7CD5-8EAE-B978CE38E3C9}"/>
              </a:ext>
            </a:extLst>
          </p:cNvPr>
          <p:cNvCxnSpPr>
            <a:cxnSpLocks/>
          </p:cNvCxnSpPr>
          <p:nvPr/>
        </p:nvCxnSpPr>
        <p:spPr>
          <a:xfrm>
            <a:off x="1290760" y="4600291"/>
            <a:ext cx="9418320" cy="187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E3113E2-AA14-66AE-EBB7-34690CAE10E2}"/>
              </a:ext>
            </a:extLst>
          </p:cNvPr>
          <p:cNvCxnSpPr>
            <a:cxnSpLocks/>
          </p:cNvCxnSpPr>
          <p:nvPr/>
        </p:nvCxnSpPr>
        <p:spPr>
          <a:xfrm>
            <a:off x="1290760" y="5009733"/>
            <a:ext cx="9418320" cy="187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18B0A82-E9EC-6A5D-89ED-B74323B53EAA}"/>
              </a:ext>
            </a:extLst>
          </p:cNvPr>
          <p:cNvCxnSpPr>
            <a:cxnSpLocks/>
          </p:cNvCxnSpPr>
          <p:nvPr/>
        </p:nvCxnSpPr>
        <p:spPr>
          <a:xfrm>
            <a:off x="1290760" y="5627577"/>
            <a:ext cx="9418320" cy="1870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A75A131C-B348-55CC-8D02-809872A6F6C3}"/>
              </a:ext>
            </a:extLst>
          </p:cNvPr>
          <p:cNvSpPr txBox="1"/>
          <p:nvPr/>
        </p:nvSpPr>
        <p:spPr>
          <a:xfrm>
            <a:off x="4365771" y="6502943"/>
            <a:ext cx="346045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Source: HVS</a:t>
            </a:r>
          </a:p>
        </p:txBody>
      </p:sp>
      <p:sp>
        <p:nvSpPr>
          <p:cNvPr id="2" name="Rectangle 1">
            <a:extLst>
              <a:ext uri="{FF2B5EF4-FFF2-40B4-BE49-F238E27FC236}">
                <a16:creationId xmlns:a16="http://schemas.microsoft.com/office/drawing/2014/main" id="{D44BB0DB-6FC6-2CFE-123D-1982C84E26DD}"/>
              </a:ext>
            </a:extLst>
          </p:cNvPr>
          <p:cNvSpPr/>
          <p:nvPr/>
        </p:nvSpPr>
        <p:spPr>
          <a:xfrm>
            <a:off x="941748" y="1629882"/>
            <a:ext cx="10120964" cy="478895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94BE96EB-69F2-B993-5B0B-F4C2ACBC0474}"/>
              </a:ext>
            </a:extLst>
          </p:cNvPr>
          <p:cNvSpPr txBox="1"/>
          <p:nvPr/>
        </p:nvSpPr>
        <p:spPr>
          <a:xfrm>
            <a:off x="5605535" y="3537543"/>
            <a:ext cx="824847" cy="369332"/>
          </a:xfrm>
          <a:prstGeom prst="rect">
            <a:avLst/>
          </a:prstGeom>
          <a:noFill/>
        </p:spPr>
        <p:txBody>
          <a:bodyPr wrap="square" rtlCol="0">
            <a:spAutoFit/>
          </a:bodyPr>
          <a:lstStyle/>
          <a:p>
            <a:r>
              <a:rPr lang="en-US" b="1" dirty="0"/>
              <a:t>LVT</a:t>
            </a:r>
          </a:p>
        </p:txBody>
      </p:sp>
      <p:sp>
        <p:nvSpPr>
          <p:cNvPr id="5" name="TextBox 4">
            <a:extLst>
              <a:ext uri="{FF2B5EF4-FFF2-40B4-BE49-F238E27FC236}">
                <a16:creationId xmlns:a16="http://schemas.microsoft.com/office/drawing/2014/main" id="{6A9E2DA2-F952-BCEA-1D62-D32FEAD14CCE}"/>
              </a:ext>
            </a:extLst>
          </p:cNvPr>
          <p:cNvSpPr txBox="1"/>
          <p:nvPr/>
        </p:nvSpPr>
        <p:spPr>
          <a:xfrm>
            <a:off x="6323156" y="3537543"/>
            <a:ext cx="824847" cy="369332"/>
          </a:xfrm>
          <a:prstGeom prst="rect">
            <a:avLst/>
          </a:prstGeom>
          <a:noFill/>
        </p:spPr>
        <p:txBody>
          <a:bodyPr wrap="square" rtlCol="0">
            <a:spAutoFit/>
          </a:bodyPr>
          <a:lstStyle/>
          <a:p>
            <a:r>
              <a:rPr lang="en-US" b="1" dirty="0"/>
              <a:t>RATE</a:t>
            </a:r>
          </a:p>
        </p:txBody>
      </p:sp>
      <p:sp>
        <p:nvSpPr>
          <p:cNvPr id="6" name="TextBox 5">
            <a:extLst>
              <a:ext uri="{FF2B5EF4-FFF2-40B4-BE49-F238E27FC236}">
                <a16:creationId xmlns:a16="http://schemas.microsoft.com/office/drawing/2014/main" id="{C010E078-0C2F-C27F-097C-8185B33801C6}"/>
              </a:ext>
            </a:extLst>
          </p:cNvPr>
          <p:cNvSpPr txBox="1"/>
          <p:nvPr/>
        </p:nvSpPr>
        <p:spPr>
          <a:xfrm>
            <a:off x="7060717" y="3537543"/>
            <a:ext cx="929828" cy="369332"/>
          </a:xfrm>
          <a:prstGeom prst="rect">
            <a:avLst/>
          </a:prstGeom>
          <a:noFill/>
        </p:spPr>
        <p:txBody>
          <a:bodyPr wrap="square" rtlCol="0">
            <a:spAutoFit/>
          </a:bodyPr>
          <a:lstStyle/>
          <a:p>
            <a:pPr algn="ctr"/>
            <a:r>
              <a:rPr lang="en-US" b="1" dirty="0"/>
              <a:t>WACC</a:t>
            </a:r>
          </a:p>
        </p:txBody>
      </p:sp>
      <p:cxnSp>
        <p:nvCxnSpPr>
          <p:cNvPr id="12" name="Straight Connector 11">
            <a:extLst>
              <a:ext uri="{FF2B5EF4-FFF2-40B4-BE49-F238E27FC236}">
                <a16:creationId xmlns:a16="http://schemas.microsoft.com/office/drawing/2014/main" id="{450B2F56-15F4-8D97-605A-5753CE41FA5E}"/>
              </a:ext>
            </a:extLst>
          </p:cNvPr>
          <p:cNvCxnSpPr>
            <a:cxnSpLocks/>
          </p:cNvCxnSpPr>
          <p:nvPr/>
        </p:nvCxnSpPr>
        <p:spPr>
          <a:xfrm>
            <a:off x="1286489" y="3886372"/>
            <a:ext cx="9418320" cy="187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553565B-5C3F-1790-F0A2-65C5B446AF0E}"/>
              </a:ext>
            </a:extLst>
          </p:cNvPr>
          <p:cNvCxnSpPr>
            <a:cxnSpLocks/>
          </p:cNvCxnSpPr>
          <p:nvPr/>
        </p:nvCxnSpPr>
        <p:spPr>
          <a:xfrm>
            <a:off x="1280869" y="2267283"/>
            <a:ext cx="9418320" cy="187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84134D52-317F-C3CA-3FBD-9FF5654B6B54}"/>
              </a:ext>
            </a:extLst>
          </p:cNvPr>
          <p:cNvSpPr txBox="1"/>
          <p:nvPr/>
        </p:nvSpPr>
        <p:spPr>
          <a:xfrm>
            <a:off x="6219940" y="2676942"/>
            <a:ext cx="1283320" cy="369332"/>
          </a:xfrm>
          <a:prstGeom prst="rect">
            <a:avLst/>
          </a:prstGeom>
          <a:noFill/>
        </p:spPr>
        <p:txBody>
          <a:bodyPr wrap="square" rtlCol="0">
            <a:spAutoFit/>
          </a:bodyPr>
          <a:lstStyle/>
          <a:p>
            <a:pPr marL="0" marR="0" lvl="0" indent="0" algn="l" defTabSz="630238" rtl="0" eaLnBrk="1" fontAlgn="auto" latinLnBrk="0" hangingPunct="1">
              <a:lnSpc>
                <a:spcPct val="100000"/>
              </a:lnSpc>
              <a:spcBef>
                <a:spcPts val="0"/>
              </a:spcBef>
              <a:spcAft>
                <a:spcPts val="0"/>
              </a:spcAft>
              <a:buClrTx/>
              <a:buSzTx/>
              <a:buFontTx/>
              <a:buNone/>
              <a:tabLst>
                <a:tab pos="4976813" algn="dec"/>
                <a:tab pos="7824788" algn="dec"/>
              </a:tabLst>
              <a:defRPr/>
            </a:pPr>
            <a:r>
              <a:rPr kumimoji="0" lang="en-US" i="0" u="none" strike="noStrike" kern="1200" cap="none" spc="0" normalizeH="0" baseline="0" noProof="0" dirty="0">
                <a:ln>
                  <a:noFill/>
                </a:ln>
                <a:solidFill>
                  <a:srgbClr val="44546A"/>
                </a:solidFill>
                <a:effectLst/>
                <a:uLnTx/>
                <a:uFillTx/>
                <a:latin typeface="Calibri"/>
                <a:ea typeface="+mn-ea"/>
                <a:cs typeface="+mn-cs"/>
              </a:rPr>
              <a:t>25 Years</a:t>
            </a:r>
          </a:p>
        </p:txBody>
      </p:sp>
      <p:sp>
        <p:nvSpPr>
          <p:cNvPr id="37" name="TextBox 36">
            <a:extLst>
              <a:ext uri="{FF2B5EF4-FFF2-40B4-BE49-F238E27FC236}">
                <a16:creationId xmlns:a16="http://schemas.microsoft.com/office/drawing/2014/main" id="{BAA7C86F-BEBA-7833-0E8A-4796ABF4114B}"/>
              </a:ext>
            </a:extLst>
          </p:cNvPr>
          <p:cNvSpPr txBox="1"/>
          <p:nvPr/>
        </p:nvSpPr>
        <p:spPr>
          <a:xfrm>
            <a:off x="8871817" y="2676942"/>
            <a:ext cx="1283320" cy="369332"/>
          </a:xfrm>
          <a:prstGeom prst="rect">
            <a:avLst/>
          </a:prstGeom>
          <a:noFill/>
        </p:spPr>
        <p:txBody>
          <a:bodyPr wrap="square" rtlCol="0">
            <a:spAutoFit/>
          </a:bodyPr>
          <a:lstStyle/>
          <a:p>
            <a:pPr marL="0" marR="0" lvl="0" indent="0" algn="l" defTabSz="630238" rtl="0" eaLnBrk="1" fontAlgn="auto" latinLnBrk="0" hangingPunct="1">
              <a:lnSpc>
                <a:spcPct val="100000"/>
              </a:lnSpc>
              <a:spcBef>
                <a:spcPts val="0"/>
              </a:spcBef>
              <a:spcAft>
                <a:spcPts val="0"/>
              </a:spcAft>
              <a:buClrTx/>
              <a:buSzTx/>
              <a:buFontTx/>
              <a:buNone/>
              <a:tabLst>
                <a:tab pos="4976813" algn="dec"/>
                <a:tab pos="7824788" algn="dec"/>
              </a:tabLst>
              <a:defRPr/>
            </a:pPr>
            <a:r>
              <a:rPr kumimoji="0" lang="en-US" i="0" u="none" strike="noStrike" kern="1200" cap="none" spc="0" normalizeH="0" baseline="0" noProof="0" dirty="0">
                <a:ln>
                  <a:noFill/>
                </a:ln>
                <a:solidFill>
                  <a:srgbClr val="44546A"/>
                </a:solidFill>
                <a:effectLst/>
                <a:uLnTx/>
                <a:uFillTx/>
                <a:latin typeface="Calibri"/>
                <a:ea typeface="+mn-ea"/>
                <a:cs typeface="+mn-cs"/>
              </a:rPr>
              <a:t>25 Years</a:t>
            </a:r>
          </a:p>
        </p:txBody>
      </p:sp>
      <p:sp>
        <p:nvSpPr>
          <p:cNvPr id="47" name="TextBox 46">
            <a:extLst>
              <a:ext uri="{FF2B5EF4-FFF2-40B4-BE49-F238E27FC236}">
                <a16:creationId xmlns:a16="http://schemas.microsoft.com/office/drawing/2014/main" id="{0F6A32E7-68D3-5801-1A1B-66DDF62F7C9E}"/>
              </a:ext>
            </a:extLst>
          </p:cNvPr>
          <p:cNvSpPr txBox="1"/>
          <p:nvPr/>
        </p:nvSpPr>
        <p:spPr>
          <a:xfrm>
            <a:off x="6219940" y="3084031"/>
            <a:ext cx="1010213" cy="369332"/>
          </a:xfrm>
          <a:prstGeom prst="rect">
            <a:avLst/>
          </a:prstGeom>
          <a:noFill/>
        </p:spPr>
        <p:txBody>
          <a:bodyPr wrap="square">
            <a:spAutoFit/>
          </a:bodyPr>
          <a:lstStyle/>
          <a:p>
            <a:r>
              <a:rPr kumimoji="0" lang="en-US" b="1" i="1" u="none" strike="noStrike" kern="1200" cap="none" spc="0" normalizeH="0" baseline="0" noProof="0" dirty="0">
                <a:ln>
                  <a:noFill/>
                </a:ln>
                <a:solidFill>
                  <a:schemeClr val="accent3">
                    <a:lumMod val="75000"/>
                  </a:schemeClr>
                </a:solidFill>
                <a:effectLst/>
                <a:uLnTx/>
                <a:uFillTx/>
                <a:latin typeface="Calibri"/>
                <a:ea typeface="+mn-ea"/>
                <a:cs typeface="+mn-cs"/>
              </a:rPr>
              <a:t>0.07191</a:t>
            </a:r>
            <a:endParaRPr lang="en-US" i="1" dirty="0"/>
          </a:p>
        </p:txBody>
      </p:sp>
      <p:sp>
        <p:nvSpPr>
          <p:cNvPr id="50" name="TextBox 49">
            <a:extLst>
              <a:ext uri="{FF2B5EF4-FFF2-40B4-BE49-F238E27FC236}">
                <a16:creationId xmlns:a16="http://schemas.microsoft.com/office/drawing/2014/main" id="{1F133100-C201-616D-10BC-C7B8BA6162F4}"/>
              </a:ext>
            </a:extLst>
          </p:cNvPr>
          <p:cNvSpPr txBox="1"/>
          <p:nvPr/>
        </p:nvSpPr>
        <p:spPr>
          <a:xfrm>
            <a:off x="8896976" y="3084031"/>
            <a:ext cx="1316969" cy="369332"/>
          </a:xfrm>
          <a:prstGeom prst="rect">
            <a:avLst/>
          </a:prstGeom>
          <a:noFill/>
        </p:spPr>
        <p:txBody>
          <a:bodyPr wrap="square">
            <a:spAutoFit/>
          </a:bodyPr>
          <a:lstStyle/>
          <a:p>
            <a:r>
              <a:rPr kumimoji="0" lang="en-US" b="1" i="1" u="none" strike="noStrike" kern="1200" cap="none" spc="0" normalizeH="0" baseline="0" noProof="0" dirty="0">
                <a:ln>
                  <a:noFill/>
                </a:ln>
                <a:solidFill>
                  <a:schemeClr val="accent3">
                    <a:lumMod val="75000"/>
                  </a:schemeClr>
                </a:solidFill>
                <a:effectLst/>
                <a:uLnTx/>
                <a:uFillTx/>
                <a:latin typeface="Calibri"/>
                <a:ea typeface="+mn-ea"/>
                <a:cs typeface="+mn-cs"/>
              </a:rPr>
              <a:t>0.09262</a:t>
            </a:r>
            <a:endParaRPr lang="en-US" i="1" dirty="0"/>
          </a:p>
        </p:txBody>
      </p:sp>
      <p:sp>
        <p:nvSpPr>
          <p:cNvPr id="51" name="TextBox 50">
            <a:extLst>
              <a:ext uri="{FF2B5EF4-FFF2-40B4-BE49-F238E27FC236}">
                <a16:creationId xmlns:a16="http://schemas.microsoft.com/office/drawing/2014/main" id="{857F8294-32DA-6CC7-4282-09518EBD076F}"/>
              </a:ext>
            </a:extLst>
          </p:cNvPr>
          <p:cNvSpPr txBox="1"/>
          <p:nvPr/>
        </p:nvSpPr>
        <p:spPr>
          <a:xfrm>
            <a:off x="5605536" y="3941869"/>
            <a:ext cx="688746" cy="369332"/>
          </a:xfrm>
          <a:prstGeom prst="rect">
            <a:avLst/>
          </a:prstGeom>
          <a:noFill/>
        </p:spPr>
        <p:txBody>
          <a:bodyPr wrap="square" rtlCol="0">
            <a:spAutoFit/>
          </a:bodyPr>
          <a:lstStyle/>
          <a:p>
            <a:r>
              <a:rPr lang="en-US" dirty="0"/>
              <a:t>65%</a:t>
            </a:r>
          </a:p>
        </p:txBody>
      </p:sp>
      <p:sp>
        <p:nvSpPr>
          <p:cNvPr id="52" name="TextBox 51">
            <a:extLst>
              <a:ext uri="{FF2B5EF4-FFF2-40B4-BE49-F238E27FC236}">
                <a16:creationId xmlns:a16="http://schemas.microsoft.com/office/drawing/2014/main" id="{37FF201C-0445-0918-E1DB-C28586565AD2}"/>
              </a:ext>
            </a:extLst>
          </p:cNvPr>
          <p:cNvSpPr txBox="1"/>
          <p:nvPr/>
        </p:nvSpPr>
        <p:spPr>
          <a:xfrm>
            <a:off x="6112038" y="3941869"/>
            <a:ext cx="1035966" cy="369332"/>
          </a:xfrm>
          <a:prstGeom prst="rect">
            <a:avLst/>
          </a:prstGeom>
          <a:noFill/>
        </p:spPr>
        <p:txBody>
          <a:bodyPr wrap="square" rtlCol="0">
            <a:spAutoFit/>
          </a:bodyPr>
          <a:lstStyle/>
          <a:p>
            <a:pPr algn="ctr"/>
            <a:r>
              <a:rPr lang="en-US" dirty="0"/>
              <a:t>0.07191</a:t>
            </a:r>
          </a:p>
        </p:txBody>
      </p:sp>
      <p:sp>
        <p:nvSpPr>
          <p:cNvPr id="53" name="TextBox 52">
            <a:extLst>
              <a:ext uri="{FF2B5EF4-FFF2-40B4-BE49-F238E27FC236}">
                <a16:creationId xmlns:a16="http://schemas.microsoft.com/office/drawing/2014/main" id="{9472F57D-1200-3C72-8419-D8E51BFE559A}"/>
              </a:ext>
            </a:extLst>
          </p:cNvPr>
          <p:cNvSpPr txBox="1"/>
          <p:nvPr/>
        </p:nvSpPr>
        <p:spPr>
          <a:xfrm>
            <a:off x="7060716" y="3941869"/>
            <a:ext cx="1057183" cy="369332"/>
          </a:xfrm>
          <a:prstGeom prst="rect">
            <a:avLst/>
          </a:prstGeom>
          <a:noFill/>
        </p:spPr>
        <p:txBody>
          <a:bodyPr wrap="square" rtlCol="0">
            <a:spAutoFit/>
          </a:bodyPr>
          <a:lstStyle/>
          <a:p>
            <a:pPr algn="ctr"/>
            <a:r>
              <a:rPr lang="en-US" dirty="0"/>
              <a:t>0.04674</a:t>
            </a:r>
          </a:p>
        </p:txBody>
      </p:sp>
      <p:sp>
        <p:nvSpPr>
          <p:cNvPr id="63" name="TextBox 62">
            <a:extLst>
              <a:ext uri="{FF2B5EF4-FFF2-40B4-BE49-F238E27FC236}">
                <a16:creationId xmlns:a16="http://schemas.microsoft.com/office/drawing/2014/main" id="{9337B677-822D-13DF-190B-E15FF491AFE6}"/>
              </a:ext>
            </a:extLst>
          </p:cNvPr>
          <p:cNvSpPr txBox="1"/>
          <p:nvPr/>
        </p:nvSpPr>
        <p:spPr>
          <a:xfrm>
            <a:off x="8300795" y="3535742"/>
            <a:ext cx="824847" cy="369332"/>
          </a:xfrm>
          <a:prstGeom prst="rect">
            <a:avLst/>
          </a:prstGeom>
          <a:noFill/>
        </p:spPr>
        <p:txBody>
          <a:bodyPr wrap="square" rtlCol="0">
            <a:spAutoFit/>
          </a:bodyPr>
          <a:lstStyle/>
          <a:p>
            <a:r>
              <a:rPr lang="en-US" b="1" dirty="0"/>
              <a:t>LVT</a:t>
            </a:r>
          </a:p>
        </p:txBody>
      </p:sp>
      <p:sp>
        <p:nvSpPr>
          <p:cNvPr id="64" name="TextBox 63">
            <a:extLst>
              <a:ext uri="{FF2B5EF4-FFF2-40B4-BE49-F238E27FC236}">
                <a16:creationId xmlns:a16="http://schemas.microsoft.com/office/drawing/2014/main" id="{7842F36A-B4A5-5CBF-301B-450E3FB7C75D}"/>
              </a:ext>
            </a:extLst>
          </p:cNvPr>
          <p:cNvSpPr txBox="1"/>
          <p:nvPr/>
        </p:nvSpPr>
        <p:spPr>
          <a:xfrm>
            <a:off x="9018416" y="3535742"/>
            <a:ext cx="824847" cy="369332"/>
          </a:xfrm>
          <a:prstGeom prst="rect">
            <a:avLst/>
          </a:prstGeom>
          <a:noFill/>
        </p:spPr>
        <p:txBody>
          <a:bodyPr wrap="square" rtlCol="0">
            <a:spAutoFit/>
          </a:bodyPr>
          <a:lstStyle/>
          <a:p>
            <a:r>
              <a:rPr lang="en-US" b="1" dirty="0"/>
              <a:t>RATE</a:t>
            </a:r>
          </a:p>
        </p:txBody>
      </p:sp>
      <p:sp>
        <p:nvSpPr>
          <p:cNvPr id="65" name="TextBox 64">
            <a:extLst>
              <a:ext uri="{FF2B5EF4-FFF2-40B4-BE49-F238E27FC236}">
                <a16:creationId xmlns:a16="http://schemas.microsoft.com/office/drawing/2014/main" id="{69F943B8-15F7-2ED4-CD73-64EA35C4DD37}"/>
              </a:ext>
            </a:extLst>
          </p:cNvPr>
          <p:cNvSpPr txBox="1"/>
          <p:nvPr/>
        </p:nvSpPr>
        <p:spPr>
          <a:xfrm>
            <a:off x="9755977" y="3535742"/>
            <a:ext cx="929828" cy="369332"/>
          </a:xfrm>
          <a:prstGeom prst="rect">
            <a:avLst/>
          </a:prstGeom>
          <a:noFill/>
        </p:spPr>
        <p:txBody>
          <a:bodyPr wrap="square" rtlCol="0">
            <a:spAutoFit/>
          </a:bodyPr>
          <a:lstStyle/>
          <a:p>
            <a:pPr algn="ctr"/>
            <a:r>
              <a:rPr lang="en-US" b="1" dirty="0"/>
              <a:t>WACC</a:t>
            </a:r>
          </a:p>
        </p:txBody>
      </p:sp>
      <p:sp>
        <p:nvSpPr>
          <p:cNvPr id="66" name="TextBox 65">
            <a:extLst>
              <a:ext uri="{FF2B5EF4-FFF2-40B4-BE49-F238E27FC236}">
                <a16:creationId xmlns:a16="http://schemas.microsoft.com/office/drawing/2014/main" id="{95D6B099-52FF-7CDB-3A1B-B3E32B4287DF}"/>
              </a:ext>
            </a:extLst>
          </p:cNvPr>
          <p:cNvSpPr txBox="1"/>
          <p:nvPr/>
        </p:nvSpPr>
        <p:spPr>
          <a:xfrm>
            <a:off x="8300796" y="3940068"/>
            <a:ext cx="688746" cy="369332"/>
          </a:xfrm>
          <a:prstGeom prst="rect">
            <a:avLst/>
          </a:prstGeom>
          <a:noFill/>
        </p:spPr>
        <p:txBody>
          <a:bodyPr wrap="square" rtlCol="0">
            <a:spAutoFit/>
          </a:bodyPr>
          <a:lstStyle/>
          <a:p>
            <a:r>
              <a:rPr lang="en-US" dirty="0"/>
              <a:t>60%</a:t>
            </a:r>
          </a:p>
        </p:txBody>
      </p:sp>
      <p:sp>
        <p:nvSpPr>
          <p:cNvPr id="67" name="TextBox 66">
            <a:extLst>
              <a:ext uri="{FF2B5EF4-FFF2-40B4-BE49-F238E27FC236}">
                <a16:creationId xmlns:a16="http://schemas.microsoft.com/office/drawing/2014/main" id="{CB31CBB6-E491-F488-2C34-F0AA35613A72}"/>
              </a:ext>
            </a:extLst>
          </p:cNvPr>
          <p:cNvSpPr txBox="1"/>
          <p:nvPr/>
        </p:nvSpPr>
        <p:spPr>
          <a:xfrm>
            <a:off x="8807298" y="3940068"/>
            <a:ext cx="1035966" cy="369332"/>
          </a:xfrm>
          <a:prstGeom prst="rect">
            <a:avLst/>
          </a:prstGeom>
          <a:noFill/>
        </p:spPr>
        <p:txBody>
          <a:bodyPr wrap="square" rtlCol="0">
            <a:spAutoFit/>
          </a:bodyPr>
          <a:lstStyle/>
          <a:p>
            <a:pPr algn="ctr"/>
            <a:r>
              <a:rPr lang="en-US" dirty="0"/>
              <a:t>0.09262</a:t>
            </a:r>
          </a:p>
        </p:txBody>
      </p:sp>
      <p:sp>
        <p:nvSpPr>
          <p:cNvPr id="68" name="TextBox 67">
            <a:extLst>
              <a:ext uri="{FF2B5EF4-FFF2-40B4-BE49-F238E27FC236}">
                <a16:creationId xmlns:a16="http://schemas.microsoft.com/office/drawing/2014/main" id="{A25838AC-76C5-C00D-C4E1-92B0CD386B47}"/>
              </a:ext>
            </a:extLst>
          </p:cNvPr>
          <p:cNvSpPr txBox="1"/>
          <p:nvPr/>
        </p:nvSpPr>
        <p:spPr>
          <a:xfrm>
            <a:off x="9755976" y="3940068"/>
            <a:ext cx="1057183" cy="369332"/>
          </a:xfrm>
          <a:prstGeom prst="rect">
            <a:avLst/>
          </a:prstGeom>
          <a:noFill/>
        </p:spPr>
        <p:txBody>
          <a:bodyPr wrap="square" rtlCol="0">
            <a:spAutoFit/>
          </a:bodyPr>
          <a:lstStyle/>
          <a:p>
            <a:pPr algn="ctr"/>
            <a:r>
              <a:rPr lang="en-US" dirty="0"/>
              <a:t>0.05557</a:t>
            </a:r>
          </a:p>
        </p:txBody>
      </p:sp>
      <p:sp>
        <p:nvSpPr>
          <p:cNvPr id="69" name="TextBox 68">
            <a:extLst>
              <a:ext uri="{FF2B5EF4-FFF2-40B4-BE49-F238E27FC236}">
                <a16:creationId xmlns:a16="http://schemas.microsoft.com/office/drawing/2014/main" id="{85323EC4-C945-9F6B-5950-AF8CF954496B}"/>
              </a:ext>
            </a:extLst>
          </p:cNvPr>
          <p:cNvSpPr txBox="1"/>
          <p:nvPr/>
        </p:nvSpPr>
        <p:spPr>
          <a:xfrm>
            <a:off x="5614694" y="4286415"/>
            <a:ext cx="688746" cy="369332"/>
          </a:xfrm>
          <a:prstGeom prst="rect">
            <a:avLst/>
          </a:prstGeom>
          <a:noFill/>
        </p:spPr>
        <p:txBody>
          <a:bodyPr wrap="square" rtlCol="0">
            <a:spAutoFit/>
          </a:bodyPr>
          <a:lstStyle/>
          <a:p>
            <a:r>
              <a:rPr lang="en-US" dirty="0"/>
              <a:t>35%</a:t>
            </a:r>
          </a:p>
        </p:txBody>
      </p:sp>
      <p:sp>
        <p:nvSpPr>
          <p:cNvPr id="70" name="TextBox 69">
            <a:extLst>
              <a:ext uri="{FF2B5EF4-FFF2-40B4-BE49-F238E27FC236}">
                <a16:creationId xmlns:a16="http://schemas.microsoft.com/office/drawing/2014/main" id="{E0731BEB-7BD3-CEB9-9E36-3B0CD6963E78}"/>
              </a:ext>
            </a:extLst>
          </p:cNvPr>
          <p:cNvSpPr txBox="1"/>
          <p:nvPr/>
        </p:nvSpPr>
        <p:spPr>
          <a:xfrm>
            <a:off x="6121196" y="4286415"/>
            <a:ext cx="1035966" cy="369332"/>
          </a:xfrm>
          <a:prstGeom prst="rect">
            <a:avLst/>
          </a:prstGeom>
          <a:noFill/>
        </p:spPr>
        <p:txBody>
          <a:bodyPr wrap="square" rtlCol="0">
            <a:spAutoFit/>
          </a:bodyPr>
          <a:lstStyle/>
          <a:p>
            <a:pPr algn="ctr"/>
            <a:r>
              <a:rPr lang="en-US" dirty="0"/>
              <a:t>0.16000</a:t>
            </a:r>
          </a:p>
        </p:txBody>
      </p:sp>
      <p:sp>
        <p:nvSpPr>
          <p:cNvPr id="71" name="TextBox 70">
            <a:extLst>
              <a:ext uri="{FF2B5EF4-FFF2-40B4-BE49-F238E27FC236}">
                <a16:creationId xmlns:a16="http://schemas.microsoft.com/office/drawing/2014/main" id="{70F75ABB-DBFE-60F1-5593-32C13E90736A}"/>
              </a:ext>
            </a:extLst>
          </p:cNvPr>
          <p:cNvSpPr txBox="1"/>
          <p:nvPr/>
        </p:nvSpPr>
        <p:spPr>
          <a:xfrm>
            <a:off x="7069874" y="4286415"/>
            <a:ext cx="1057183" cy="369332"/>
          </a:xfrm>
          <a:prstGeom prst="rect">
            <a:avLst/>
          </a:prstGeom>
          <a:noFill/>
        </p:spPr>
        <p:txBody>
          <a:bodyPr wrap="square" rtlCol="0">
            <a:spAutoFit/>
          </a:bodyPr>
          <a:lstStyle/>
          <a:p>
            <a:pPr algn="ctr"/>
            <a:r>
              <a:rPr lang="en-US" dirty="0"/>
              <a:t>0.05600</a:t>
            </a:r>
          </a:p>
        </p:txBody>
      </p:sp>
      <p:sp>
        <p:nvSpPr>
          <p:cNvPr id="72" name="TextBox 71">
            <a:extLst>
              <a:ext uri="{FF2B5EF4-FFF2-40B4-BE49-F238E27FC236}">
                <a16:creationId xmlns:a16="http://schemas.microsoft.com/office/drawing/2014/main" id="{4B7D30DF-BDF6-48B3-B4ED-0B7772ACF5FE}"/>
              </a:ext>
            </a:extLst>
          </p:cNvPr>
          <p:cNvSpPr txBox="1"/>
          <p:nvPr/>
        </p:nvSpPr>
        <p:spPr>
          <a:xfrm>
            <a:off x="8309954" y="4284614"/>
            <a:ext cx="688746" cy="369332"/>
          </a:xfrm>
          <a:prstGeom prst="rect">
            <a:avLst/>
          </a:prstGeom>
          <a:noFill/>
        </p:spPr>
        <p:txBody>
          <a:bodyPr wrap="square" rtlCol="0">
            <a:spAutoFit/>
          </a:bodyPr>
          <a:lstStyle/>
          <a:p>
            <a:r>
              <a:rPr lang="en-US" dirty="0"/>
              <a:t>40%</a:t>
            </a:r>
          </a:p>
        </p:txBody>
      </p:sp>
      <p:sp>
        <p:nvSpPr>
          <p:cNvPr id="73" name="TextBox 72">
            <a:extLst>
              <a:ext uri="{FF2B5EF4-FFF2-40B4-BE49-F238E27FC236}">
                <a16:creationId xmlns:a16="http://schemas.microsoft.com/office/drawing/2014/main" id="{5F3CB1A5-E59B-D2D6-C66D-5B19ACB9A32B}"/>
              </a:ext>
            </a:extLst>
          </p:cNvPr>
          <p:cNvSpPr txBox="1"/>
          <p:nvPr/>
        </p:nvSpPr>
        <p:spPr>
          <a:xfrm>
            <a:off x="8816456" y="4284614"/>
            <a:ext cx="1035966" cy="369332"/>
          </a:xfrm>
          <a:prstGeom prst="rect">
            <a:avLst/>
          </a:prstGeom>
          <a:noFill/>
        </p:spPr>
        <p:txBody>
          <a:bodyPr wrap="square" rtlCol="0">
            <a:spAutoFit/>
          </a:bodyPr>
          <a:lstStyle/>
          <a:p>
            <a:pPr algn="ctr"/>
            <a:r>
              <a:rPr lang="en-US" dirty="0"/>
              <a:t>0.01600</a:t>
            </a:r>
          </a:p>
        </p:txBody>
      </p:sp>
      <p:sp>
        <p:nvSpPr>
          <p:cNvPr id="74" name="TextBox 73">
            <a:extLst>
              <a:ext uri="{FF2B5EF4-FFF2-40B4-BE49-F238E27FC236}">
                <a16:creationId xmlns:a16="http://schemas.microsoft.com/office/drawing/2014/main" id="{A216145D-5F17-024A-57FE-39EA1AEDA94C}"/>
              </a:ext>
            </a:extLst>
          </p:cNvPr>
          <p:cNvSpPr txBox="1"/>
          <p:nvPr/>
        </p:nvSpPr>
        <p:spPr>
          <a:xfrm>
            <a:off x="9765134" y="4284614"/>
            <a:ext cx="1057183" cy="369332"/>
          </a:xfrm>
          <a:prstGeom prst="rect">
            <a:avLst/>
          </a:prstGeom>
          <a:noFill/>
        </p:spPr>
        <p:txBody>
          <a:bodyPr wrap="square" rtlCol="0">
            <a:spAutoFit/>
          </a:bodyPr>
          <a:lstStyle/>
          <a:p>
            <a:pPr algn="ctr"/>
            <a:r>
              <a:rPr lang="en-US" dirty="0"/>
              <a:t>0.06400</a:t>
            </a:r>
          </a:p>
        </p:txBody>
      </p:sp>
      <p:cxnSp>
        <p:nvCxnSpPr>
          <p:cNvPr id="76" name="Straight Connector 75">
            <a:extLst>
              <a:ext uri="{FF2B5EF4-FFF2-40B4-BE49-F238E27FC236}">
                <a16:creationId xmlns:a16="http://schemas.microsoft.com/office/drawing/2014/main" id="{6C84CFDA-2B97-C719-2B3E-701684120C62}"/>
              </a:ext>
            </a:extLst>
          </p:cNvPr>
          <p:cNvCxnSpPr>
            <a:cxnSpLocks/>
          </p:cNvCxnSpPr>
          <p:nvPr/>
        </p:nvCxnSpPr>
        <p:spPr>
          <a:xfrm>
            <a:off x="8171364" y="1761423"/>
            <a:ext cx="0" cy="45238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65E94F9C-1FCC-969E-CE85-0F9666C470C1}"/>
              </a:ext>
            </a:extLst>
          </p:cNvPr>
          <p:cNvSpPr txBox="1"/>
          <p:nvPr/>
        </p:nvSpPr>
        <p:spPr>
          <a:xfrm>
            <a:off x="7118330" y="4650974"/>
            <a:ext cx="1057183" cy="369332"/>
          </a:xfrm>
          <a:prstGeom prst="rect">
            <a:avLst/>
          </a:prstGeom>
          <a:noFill/>
        </p:spPr>
        <p:txBody>
          <a:bodyPr wrap="square" rtlCol="0">
            <a:spAutoFit/>
          </a:bodyPr>
          <a:lstStyle/>
          <a:p>
            <a:r>
              <a:rPr lang="en-US" b="1" i="1" dirty="0">
                <a:solidFill>
                  <a:schemeClr val="accent3">
                    <a:lumMod val="75000"/>
                  </a:schemeClr>
                </a:solidFill>
              </a:rPr>
              <a:t>10.27%</a:t>
            </a:r>
          </a:p>
        </p:txBody>
      </p:sp>
      <p:sp>
        <p:nvSpPr>
          <p:cNvPr id="78" name="TextBox 77">
            <a:extLst>
              <a:ext uri="{FF2B5EF4-FFF2-40B4-BE49-F238E27FC236}">
                <a16:creationId xmlns:a16="http://schemas.microsoft.com/office/drawing/2014/main" id="{07B35A70-AD34-1D49-69E6-D7E80350F954}"/>
              </a:ext>
            </a:extLst>
          </p:cNvPr>
          <p:cNvSpPr txBox="1"/>
          <p:nvPr/>
        </p:nvSpPr>
        <p:spPr>
          <a:xfrm>
            <a:off x="9852422" y="4659674"/>
            <a:ext cx="1057183" cy="369332"/>
          </a:xfrm>
          <a:prstGeom prst="rect">
            <a:avLst/>
          </a:prstGeom>
          <a:noFill/>
        </p:spPr>
        <p:txBody>
          <a:bodyPr wrap="square" rtlCol="0">
            <a:spAutoFit/>
          </a:bodyPr>
          <a:lstStyle/>
          <a:p>
            <a:r>
              <a:rPr lang="en-US" b="1" i="1" dirty="0">
                <a:solidFill>
                  <a:schemeClr val="accent3">
                    <a:lumMod val="75000"/>
                  </a:schemeClr>
                </a:solidFill>
              </a:rPr>
              <a:t>11.90%</a:t>
            </a:r>
          </a:p>
        </p:txBody>
      </p:sp>
      <p:sp>
        <p:nvSpPr>
          <p:cNvPr id="82" name="TextBox 81">
            <a:extLst>
              <a:ext uri="{FF2B5EF4-FFF2-40B4-BE49-F238E27FC236}">
                <a16:creationId xmlns:a16="http://schemas.microsoft.com/office/drawing/2014/main" id="{2BB67350-BB9F-85AE-007D-3E14A10E284C}"/>
              </a:ext>
            </a:extLst>
          </p:cNvPr>
          <p:cNvSpPr txBox="1"/>
          <p:nvPr/>
        </p:nvSpPr>
        <p:spPr>
          <a:xfrm>
            <a:off x="5605534" y="5277495"/>
            <a:ext cx="2212195" cy="369332"/>
          </a:xfrm>
          <a:prstGeom prst="rect">
            <a:avLst/>
          </a:prstGeom>
          <a:noFill/>
        </p:spPr>
        <p:txBody>
          <a:bodyPr wrap="square" rtlCol="0">
            <a:spAutoFit/>
          </a:bodyPr>
          <a:lstStyle/>
          <a:p>
            <a:r>
              <a:rPr lang="en-US" b="1" i="1" dirty="0">
                <a:solidFill>
                  <a:schemeClr val="accent3">
                    <a:lumMod val="75000"/>
                  </a:schemeClr>
                </a:solidFill>
              </a:rPr>
              <a:t>$9,733,000</a:t>
            </a:r>
          </a:p>
        </p:txBody>
      </p:sp>
      <p:sp>
        <p:nvSpPr>
          <p:cNvPr id="83" name="TextBox 82">
            <a:extLst>
              <a:ext uri="{FF2B5EF4-FFF2-40B4-BE49-F238E27FC236}">
                <a16:creationId xmlns:a16="http://schemas.microsoft.com/office/drawing/2014/main" id="{366677FD-A537-4F51-F98B-B2981C1E2CF3}"/>
              </a:ext>
            </a:extLst>
          </p:cNvPr>
          <p:cNvSpPr txBox="1"/>
          <p:nvPr/>
        </p:nvSpPr>
        <p:spPr>
          <a:xfrm>
            <a:off x="8298555" y="5273589"/>
            <a:ext cx="2212195" cy="369332"/>
          </a:xfrm>
          <a:prstGeom prst="rect">
            <a:avLst/>
          </a:prstGeom>
          <a:noFill/>
        </p:spPr>
        <p:txBody>
          <a:bodyPr wrap="square" rtlCol="0">
            <a:spAutoFit/>
          </a:bodyPr>
          <a:lstStyle/>
          <a:p>
            <a:r>
              <a:rPr lang="en-US" b="1" i="1" dirty="0">
                <a:solidFill>
                  <a:schemeClr val="accent3">
                    <a:lumMod val="75000"/>
                  </a:schemeClr>
                </a:solidFill>
              </a:rPr>
              <a:t>$8,403,000</a:t>
            </a:r>
          </a:p>
        </p:txBody>
      </p:sp>
      <p:sp>
        <p:nvSpPr>
          <p:cNvPr id="84" name="TextBox 83">
            <a:extLst>
              <a:ext uri="{FF2B5EF4-FFF2-40B4-BE49-F238E27FC236}">
                <a16:creationId xmlns:a16="http://schemas.microsoft.com/office/drawing/2014/main" id="{7E1CB6F3-9E74-7B05-60E5-FDF82D2F2446}"/>
              </a:ext>
            </a:extLst>
          </p:cNvPr>
          <p:cNvSpPr txBox="1"/>
          <p:nvPr/>
        </p:nvSpPr>
        <p:spPr>
          <a:xfrm>
            <a:off x="8289461" y="5723570"/>
            <a:ext cx="2212195" cy="369332"/>
          </a:xfrm>
          <a:prstGeom prst="rect">
            <a:avLst/>
          </a:prstGeom>
          <a:noFill/>
        </p:spPr>
        <p:txBody>
          <a:bodyPr wrap="square" rtlCol="0">
            <a:spAutoFit/>
          </a:bodyPr>
          <a:lstStyle/>
          <a:p>
            <a:r>
              <a:rPr lang="en-US" b="1" i="1" dirty="0">
                <a:solidFill>
                  <a:schemeClr val="accent3">
                    <a:lumMod val="75000"/>
                  </a:schemeClr>
                </a:solidFill>
              </a:rPr>
              <a:t>-14%</a:t>
            </a:r>
          </a:p>
        </p:txBody>
      </p:sp>
      <p:pic>
        <p:nvPicPr>
          <p:cNvPr id="86" name="Graphic 85" descr="Arrow: Rotate right with solid fill">
            <a:extLst>
              <a:ext uri="{FF2B5EF4-FFF2-40B4-BE49-F238E27FC236}">
                <a16:creationId xmlns:a16="http://schemas.microsoft.com/office/drawing/2014/main" id="{912757C2-BCEB-DC07-AF70-B3197701AA3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89542" y="5702288"/>
            <a:ext cx="537345" cy="537345"/>
          </a:xfrm>
          <a:prstGeom prst="rect">
            <a:avLst/>
          </a:prstGeom>
        </p:spPr>
      </p:pic>
      <p:cxnSp>
        <p:nvCxnSpPr>
          <p:cNvPr id="87" name="Straight Connector 86">
            <a:extLst>
              <a:ext uri="{FF2B5EF4-FFF2-40B4-BE49-F238E27FC236}">
                <a16:creationId xmlns:a16="http://schemas.microsoft.com/office/drawing/2014/main" id="{2CC7B84F-0975-1684-D17B-6901DD510E0C}"/>
              </a:ext>
            </a:extLst>
          </p:cNvPr>
          <p:cNvCxnSpPr>
            <a:cxnSpLocks/>
          </p:cNvCxnSpPr>
          <p:nvPr/>
        </p:nvCxnSpPr>
        <p:spPr>
          <a:xfrm>
            <a:off x="6171815" y="3896999"/>
            <a:ext cx="0" cy="71323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BA593FC-8AE3-2825-B8F1-D28585B4F840}"/>
              </a:ext>
            </a:extLst>
          </p:cNvPr>
          <p:cNvCxnSpPr>
            <a:cxnSpLocks/>
          </p:cNvCxnSpPr>
          <p:nvPr/>
        </p:nvCxnSpPr>
        <p:spPr>
          <a:xfrm>
            <a:off x="7118330" y="3895723"/>
            <a:ext cx="0" cy="71323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B7060A1-F480-2FD8-87BE-5B58DEF6320B}"/>
              </a:ext>
            </a:extLst>
          </p:cNvPr>
          <p:cNvCxnSpPr>
            <a:cxnSpLocks/>
          </p:cNvCxnSpPr>
          <p:nvPr/>
        </p:nvCxnSpPr>
        <p:spPr>
          <a:xfrm>
            <a:off x="8871817" y="3905074"/>
            <a:ext cx="0" cy="71323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315C154-1E22-3557-309E-915528F234F6}"/>
              </a:ext>
            </a:extLst>
          </p:cNvPr>
          <p:cNvCxnSpPr>
            <a:cxnSpLocks/>
          </p:cNvCxnSpPr>
          <p:nvPr/>
        </p:nvCxnSpPr>
        <p:spPr>
          <a:xfrm>
            <a:off x="9843263" y="3902073"/>
            <a:ext cx="0" cy="71323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1AACCF9-FADA-BAFA-A193-89D3243E3306}"/>
              </a:ext>
            </a:extLst>
          </p:cNvPr>
          <p:cNvCxnSpPr>
            <a:cxnSpLocks/>
          </p:cNvCxnSpPr>
          <p:nvPr/>
        </p:nvCxnSpPr>
        <p:spPr>
          <a:xfrm>
            <a:off x="5431797" y="1761423"/>
            <a:ext cx="0" cy="45238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0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14F68-B424-C894-5AC9-14CAD16DF085}"/>
              </a:ext>
            </a:extLst>
          </p:cNvPr>
          <p:cNvSpPr>
            <a:spLocks noGrp="1"/>
          </p:cNvSpPr>
          <p:nvPr>
            <p:ph type="title"/>
          </p:nvPr>
        </p:nvSpPr>
        <p:spPr/>
        <p:txBody>
          <a:bodyPr>
            <a:normAutofit/>
          </a:bodyPr>
          <a:lstStyle/>
          <a:p>
            <a:r>
              <a:rPr lang="en-US" dirty="0">
                <a:latin typeface="Calibri" panose="020F0502020204030204" pitchFamily="34" charset="0"/>
                <a:cs typeface="Calibri" panose="020F0502020204030204" pitchFamily="34" charset="0"/>
              </a:rPr>
              <a:t>Rising debt costs resulting in a </a:t>
            </a:r>
            <a:r>
              <a:rPr lang="en-US" b="1" dirty="0">
                <a:latin typeface="Calibri" panose="020F0502020204030204" pitchFamily="34" charset="0"/>
                <a:cs typeface="Calibri" panose="020F0502020204030204" pitchFamily="34" charset="0"/>
              </a:rPr>
              <a:t>10% decrease </a:t>
            </a:r>
            <a:r>
              <a:rPr lang="en-US" dirty="0">
                <a:latin typeface="Calibri" panose="020F0502020204030204" pitchFamily="34" charset="0"/>
                <a:cs typeface="Calibri" panose="020F0502020204030204" pitchFamily="34" charset="0"/>
              </a:rPr>
              <a:t>in price per key vs. recent peak in 2021</a:t>
            </a:r>
          </a:p>
        </p:txBody>
      </p:sp>
      <p:sp>
        <p:nvSpPr>
          <p:cNvPr id="3" name="Text Placeholder 2">
            <a:extLst>
              <a:ext uri="{FF2B5EF4-FFF2-40B4-BE49-F238E27FC236}">
                <a16:creationId xmlns:a16="http://schemas.microsoft.com/office/drawing/2014/main" id="{FF3EA964-3251-27FA-2E93-9C8B8DDF15FA}"/>
              </a:ext>
            </a:extLst>
          </p:cNvPr>
          <p:cNvSpPr>
            <a:spLocks noGrp="1"/>
          </p:cNvSpPr>
          <p:nvPr>
            <p:ph type="body" idx="11"/>
          </p:nvPr>
        </p:nvSpPr>
        <p:spPr/>
        <p:txBody>
          <a:bodyPr/>
          <a:lstStyle/>
          <a:p>
            <a:r>
              <a:rPr lang="en-US" dirty="0">
                <a:latin typeface="Calibri" panose="020F0502020204030204" pitchFamily="34" charset="0"/>
                <a:cs typeface="Calibri" panose="020F0502020204030204" pitchFamily="34" charset="0"/>
              </a:rPr>
              <a:t>Hotel Price Per Key Still Lower than Historical Peaks</a:t>
            </a:r>
          </a:p>
        </p:txBody>
      </p:sp>
      <p:graphicFrame>
        <p:nvGraphicFramePr>
          <p:cNvPr id="5" name="Chart 4">
            <a:extLst>
              <a:ext uri="{FF2B5EF4-FFF2-40B4-BE49-F238E27FC236}">
                <a16:creationId xmlns:a16="http://schemas.microsoft.com/office/drawing/2014/main" id="{A5D797A5-BD00-C754-B1F3-7A0436D2530E}"/>
              </a:ext>
            </a:extLst>
          </p:cNvPr>
          <p:cNvGraphicFramePr>
            <a:graphicFrameLocks/>
          </p:cNvGraphicFramePr>
          <p:nvPr>
            <p:extLst>
              <p:ext uri="{D42A27DB-BD31-4B8C-83A1-F6EECF244321}">
                <p14:modId xmlns:p14="http://schemas.microsoft.com/office/powerpoint/2010/main" val="1752668511"/>
              </p:ext>
            </p:extLst>
          </p:nvPr>
        </p:nvGraphicFramePr>
        <p:xfrm>
          <a:off x="740664" y="1927437"/>
          <a:ext cx="10975086" cy="4012336"/>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2E2D10EE-B9FA-CCE9-1C34-416A67337237}"/>
              </a:ext>
            </a:extLst>
          </p:cNvPr>
          <p:cNvSpPr/>
          <p:nvPr/>
        </p:nvSpPr>
        <p:spPr>
          <a:xfrm>
            <a:off x="625033" y="1713052"/>
            <a:ext cx="11165065" cy="439838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2" dirty="0">
              <a:ln>
                <a:solidFill>
                  <a:schemeClr val="tx2"/>
                </a:solidFill>
              </a:ln>
              <a:solidFill>
                <a:srgbClr val="44546A"/>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E97C149-0100-E1D0-34BC-398403A8C32F}"/>
              </a:ext>
            </a:extLst>
          </p:cNvPr>
          <p:cNvSpPr txBox="1"/>
          <p:nvPr/>
        </p:nvSpPr>
        <p:spPr>
          <a:xfrm>
            <a:off x="4365771" y="6254088"/>
            <a:ext cx="3460458" cy="523220"/>
          </a:xfrm>
          <a:prstGeom prst="rect">
            <a:avLst/>
          </a:prstGeom>
          <a:noFill/>
        </p:spPr>
        <p:txBody>
          <a:bodyPr wrap="square" rtlCol="0">
            <a:spAutoFit/>
          </a:bodyPr>
          <a:lstStyle/>
          <a:p>
            <a:pPr algn="ctr"/>
            <a:r>
              <a:rPr lang="en-US" sz="1400" dirty="0">
                <a:solidFill>
                  <a:srgbClr val="44546A"/>
                </a:solidFill>
                <a:latin typeface="Calibri" panose="020F0502020204030204" pitchFamily="34" charset="0"/>
                <a:cs typeface="Calibri" panose="020F0502020204030204" pitchFamily="34" charset="0"/>
              </a:rPr>
              <a:t>Source: MSCI Real Capital Analytics</a:t>
            </a:r>
          </a:p>
          <a:p>
            <a:pPr algn="ctr"/>
            <a:r>
              <a:rPr lang="en-US" sz="1400" dirty="0">
                <a:solidFill>
                  <a:srgbClr val="44546A"/>
                </a:solidFill>
                <a:latin typeface="Calibri" panose="020F0502020204030204" pitchFamily="34" charset="0"/>
                <a:cs typeface="Calibri" panose="020F0502020204030204" pitchFamily="34" charset="0"/>
              </a:rPr>
              <a:t>* Q1 2026 Preliminary Data</a:t>
            </a:r>
            <a:endParaRPr lang="en-US" sz="1400" i="1" dirty="0">
              <a:solidFill>
                <a:srgbClr val="44546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9504340"/>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DD9D8E0D-7C9A-D708-3840-40E650DA59DA}"/>
              </a:ext>
            </a:extLst>
          </p:cNvPr>
          <p:cNvGraphicFramePr/>
          <p:nvPr>
            <p:extLst>
              <p:ext uri="{D42A27DB-BD31-4B8C-83A1-F6EECF244321}">
                <p14:modId xmlns:p14="http://schemas.microsoft.com/office/powerpoint/2010/main" val="4119050662"/>
              </p:ext>
            </p:extLst>
          </p:nvPr>
        </p:nvGraphicFramePr>
        <p:xfrm>
          <a:off x="822960" y="1560992"/>
          <a:ext cx="10546080" cy="45708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0BE92809-4E3C-733A-0B0C-3A29D6B35949}"/>
              </a:ext>
            </a:extLst>
          </p:cNvPr>
          <p:cNvSpPr>
            <a:spLocks noGrp="1"/>
          </p:cNvSpPr>
          <p:nvPr>
            <p:ph type="title"/>
          </p:nvPr>
        </p:nvSpPr>
        <p:spPr>
          <a:noFill/>
        </p:spPr>
        <p:txBody>
          <a:bodyPr>
            <a:normAutofit/>
          </a:bodyPr>
          <a:lstStyle/>
          <a:p>
            <a:r>
              <a:rPr lang="en-US" dirty="0">
                <a:latin typeface="+mn-lt"/>
              </a:rPr>
              <a:t>Current Rate Decrease Signals More to Come</a:t>
            </a:r>
          </a:p>
        </p:txBody>
      </p:sp>
      <p:sp>
        <p:nvSpPr>
          <p:cNvPr id="3" name="Text Placeholder 2">
            <a:extLst>
              <a:ext uri="{FF2B5EF4-FFF2-40B4-BE49-F238E27FC236}">
                <a16:creationId xmlns:a16="http://schemas.microsoft.com/office/drawing/2014/main" id="{FFE82E3B-C76E-272E-1E1D-9DEB78B83EE0}"/>
              </a:ext>
            </a:extLst>
          </p:cNvPr>
          <p:cNvSpPr>
            <a:spLocks noGrp="1"/>
          </p:cNvSpPr>
          <p:nvPr>
            <p:ph type="body" idx="11"/>
          </p:nvPr>
        </p:nvSpPr>
        <p:spPr/>
        <p:txBody>
          <a:bodyPr/>
          <a:lstStyle/>
          <a:p>
            <a:r>
              <a:rPr lang="en-US" sz="2900" dirty="0"/>
              <a:t>Federal Funds Rate Now On Downward Trend</a:t>
            </a:r>
          </a:p>
        </p:txBody>
      </p:sp>
      <p:sp>
        <p:nvSpPr>
          <p:cNvPr id="8" name="TextBox 7">
            <a:extLst>
              <a:ext uri="{FF2B5EF4-FFF2-40B4-BE49-F238E27FC236}">
                <a16:creationId xmlns:a16="http://schemas.microsoft.com/office/drawing/2014/main" id="{7A2B015D-5FB5-B8CB-A7F7-61E35B4D7E47}"/>
              </a:ext>
            </a:extLst>
          </p:cNvPr>
          <p:cNvSpPr txBox="1"/>
          <p:nvPr/>
        </p:nvSpPr>
        <p:spPr>
          <a:xfrm>
            <a:off x="3049003" y="6193358"/>
            <a:ext cx="6093994" cy="523220"/>
          </a:xfrm>
          <a:prstGeom prst="rect">
            <a:avLst/>
          </a:prstGeom>
          <a:noFill/>
        </p:spPr>
        <p:txBody>
          <a:bodyPr wrap="square">
            <a:spAutoFit/>
          </a:bodyPr>
          <a:lstStyle/>
          <a:p>
            <a:pPr algn="ctr"/>
            <a:r>
              <a:rPr lang="en-US" sz="1400" b="0" i="0" dirty="0">
                <a:effectLst/>
              </a:rPr>
              <a:t>Source: Board of Governors of the Federal Reserve System (US), March 2026</a:t>
            </a:r>
          </a:p>
          <a:p>
            <a:pPr algn="ctr"/>
            <a:r>
              <a:rPr lang="en-US" sz="1400" b="0" i="1" strike="noStrike" dirty="0">
                <a:effectLst/>
                <a:hlinkClick r:id="rId3">
                  <a:extLst>
                    <a:ext uri="{A12FA001-AC4F-418D-AE19-62706E023703}">
                      <ahyp:hlinkClr xmlns:ahyp="http://schemas.microsoft.com/office/drawing/2018/hyperlinkcolor" val="tx"/>
                    </a:ext>
                  </a:extLst>
                </a:hlinkClick>
              </a:rPr>
              <a:t>Shaded areas indicate U.S. recessions.</a:t>
            </a:r>
            <a:endParaRPr lang="en-US" sz="1400" i="1" dirty="0"/>
          </a:p>
        </p:txBody>
      </p:sp>
      <p:sp>
        <p:nvSpPr>
          <p:cNvPr id="9" name="Arrow: Right 8">
            <a:extLst>
              <a:ext uri="{FF2B5EF4-FFF2-40B4-BE49-F238E27FC236}">
                <a16:creationId xmlns:a16="http://schemas.microsoft.com/office/drawing/2014/main" id="{79B3CB08-D4E6-5B73-8F5F-1AFBA7001AE5}"/>
              </a:ext>
            </a:extLst>
          </p:cNvPr>
          <p:cNvSpPr/>
          <p:nvPr/>
        </p:nvSpPr>
        <p:spPr bwMode="auto">
          <a:xfrm rot="7362591">
            <a:off x="10831919" y="4305249"/>
            <a:ext cx="465541" cy="232392"/>
          </a:xfrm>
          <a:prstGeom prst="rightArrow">
            <a:avLst/>
          </a:prstGeom>
          <a:solidFill>
            <a:srgbClr val="7C90B0"/>
          </a:solidFill>
          <a:ln>
            <a:solidFill>
              <a:srgbClr val="7C90B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chemeClr val="tx1"/>
              </a:solidFill>
              <a:latin typeface="+mn-lt"/>
            </a:endParaRPr>
          </a:p>
        </p:txBody>
      </p:sp>
      <p:sp>
        <p:nvSpPr>
          <p:cNvPr id="11" name="TextBox 4">
            <a:extLst>
              <a:ext uri="{FF2B5EF4-FFF2-40B4-BE49-F238E27FC236}">
                <a16:creationId xmlns:a16="http://schemas.microsoft.com/office/drawing/2014/main" id="{20E99093-A571-CC48-76BA-BDB6966E6536}"/>
              </a:ext>
            </a:extLst>
          </p:cNvPr>
          <p:cNvSpPr txBox="1"/>
          <p:nvPr/>
        </p:nvSpPr>
        <p:spPr bwMode="auto">
          <a:xfrm>
            <a:off x="9600954" y="3729764"/>
            <a:ext cx="1937250" cy="39643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1" i="0" dirty="0">
                <a:solidFill>
                  <a:schemeClr val="tx1"/>
                </a:solidFill>
                <a:latin typeface="+mn-lt"/>
                <a:cs typeface="Segoe UI" panose="020B0502040204020203" pitchFamily="34" charset="0"/>
              </a:rPr>
              <a:t>Latest</a:t>
            </a:r>
            <a:r>
              <a:rPr lang="en-US" sz="1800" b="1" i="0" baseline="0" dirty="0">
                <a:solidFill>
                  <a:schemeClr val="tx1"/>
                </a:solidFill>
                <a:latin typeface="+mn-lt"/>
                <a:cs typeface="Segoe UI" panose="020B0502040204020203" pitchFamily="34" charset="0"/>
              </a:rPr>
              <a:t> </a:t>
            </a:r>
            <a:r>
              <a:rPr lang="en-US" sz="1800" b="1" i="0" dirty="0">
                <a:solidFill>
                  <a:schemeClr val="tx1"/>
                </a:solidFill>
                <a:latin typeface="+mn-lt"/>
                <a:cs typeface="Segoe UI" panose="020B0502040204020203" pitchFamily="34" charset="0"/>
              </a:rPr>
              <a:t>Rate Cut</a:t>
            </a:r>
          </a:p>
        </p:txBody>
      </p:sp>
      <p:sp>
        <p:nvSpPr>
          <p:cNvPr id="12" name="Rectangle 11">
            <a:extLst>
              <a:ext uri="{FF2B5EF4-FFF2-40B4-BE49-F238E27FC236}">
                <a16:creationId xmlns:a16="http://schemas.microsoft.com/office/drawing/2014/main" id="{9B890DE2-C62D-FB43-67E5-A93D0103CA40}"/>
              </a:ext>
            </a:extLst>
          </p:cNvPr>
          <p:cNvSpPr/>
          <p:nvPr/>
        </p:nvSpPr>
        <p:spPr>
          <a:xfrm>
            <a:off x="740664" y="1485900"/>
            <a:ext cx="10797540" cy="4488586"/>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304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BA10B-0794-8552-7816-9157F7BCD445}"/>
            </a:ext>
          </a:extLst>
        </p:cNvPr>
        <p:cNvGrpSpPr/>
        <p:nvPr/>
      </p:nvGrpSpPr>
      <p:grpSpPr>
        <a:xfrm>
          <a:off x="0" y="0"/>
          <a:ext cx="0" cy="0"/>
          <a:chOff x="0" y="0"/>
          <a:chExt cx="0" cy="0"/>
        </a:xfrm>
      </p:grpSpPr>
      <p:sp>
        <p:nvSpPr>
          <p:cNvPr id="15" name="Title 78">
            <a:extLst>
              <a:ext uri="{FF2B5EF4-FFF2-40B4-BE49-F238E27FC236}">
                <a16:creationId xmlns:a16="http://schemas.microsoft.com/office/drawing/2014/main" id="{95D75948-BC78-FD81-9939-E6230336F282}"/>
              </a:ext>
            </a:extLst>
          </p:cNvPr>
          <p:cNvSpPr>
            <a:spLocks noGrp="1"/>
          </p:cNvSpPr>
          <p:nvPr>
            <p:ph type="title"/>
          </p:nvPr>
        </p:nvSpPr>
        <p:spPr>
          <a:xfrm>
            <a:off x="789432" y="333994"/>
            <a:ext cx="8911752" cy="580405"/>
          </a:xfrm>
        </p:spPr>
        <p:txBody>
          <a:bodyPr>
            <a:normAutofit fontScale="90000"/>
          </a:bodyPr>
          <a:lstStyle/>
          <a:p>
            <a:pPr marL="51953" marR="0" lvl="0" indent="0" defTabSz="914400" rtl="0" eaLnBrk="1" fontAlgn="auto" latinLnBrk="0" hangingPunct="1">
              <a:lnSpc>
                <a:spcPct val="125000"/>
              </a:lnSpc>
              <a:spcBef>
                <a:spcPts val="409"/>
              </a:spcBef>
              <a:spcAft>
                <a:spcPts val="0"/>
              </a:spcAft>
              <a:tabLst/>
              <a:defRPr/>
            </a:pPr>
            <a:r>
              <a:rPr kumimoji="0" lang="en-US" sz="3200" b="1" i="0" u="none" strike="noStrike" kern="1200" cap="none" spc="0" normalizeH="0" baseline="0" noProof="0" dirty="0">
                <a:ln>
                  <a:noFill/>
                </a:ln>
                <a:solidFill>
                  <a:srgbClr val="44546A"/>
                </a:solidFill>
                <a:effectLst/>
                <a:uLnTx/>
                <a:uFillTx/>
                <a:latin typeface="Segoe UI" panose="020B0502040204020203" pitchFamily="34" charset="0"/>
                <a:ea typeface="+mn-ea"/>
                <a:cs typeface="Segoe UI" panose="020B0502040204020203" pitchFamily="34" charset="0"/>
              </a:rPr>
              <a:t>Food and Beverage &amp; Other Revenue</a:t>
            </a:r>
            <a:r>
              <a:rPr lang="en-US" sz="3200" b="1" i="0" dirty="0">
                <a:latin typeface="Segoe UI" panose="020B0502040204020203" pitchFamily="34" charset="0"/>
                <a:ea typeface="+mn-ea"/>
                <a:cs typeface="Segoe UI" panose="020B0502040204020203" pitchFamily="34" charset="0"/>
              </a:rPr>
              <a:t> Trends</a:t>
            </a:r>
            <a:endParaRPr lang="en-US" dirty="0"/>
          </a:p>
        </p:txBody>
      </p:sp>
      <p:sp>
        <p:nvSpPr>
          <p:cNvPr id="16" name="Text Placeholder 79">
            <a:extLst>
              <a:ext uri="{FF2B5EF4-FFF2-40B4-BE49-F238E27FC236}">
                <a16:creationId xmlns:a16="http://schemas.microsoft.com/office/drawing/2014/main" id="{3C4F806C-855F-5C91-AEA7-47FAD70F4A6A}"/>
              </a:ext>
            </a:extLst>
          </p:cNvPr>
          <p:cNvSpPr txBox="1">
            <a:spLocks/>
          </p:cNvSpPr>
          <p:nvPr/>
        </p:nvSpPr>
        <p:spPr>
          <a:xfrm>
            <a:off x="822960" y="969264"/>
            <a:ext cx="9961695" cy="5804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a:solidFill>
                  <a:srgbClr val="44546A"/>
                </a:solidFill>
                <a:latin typeface="+mj-lt"/>
                <a:ea typeface="+mj-ea"/>
                <a:cs typeface="Segoe UI Semibold" panose="020B0702040204020203" pitchFamily="34" charset="0"/>
              </a:rPr>
              <a:t>Operators seek to improve F&amp;B revenues and profitability</a:t>
            </a:r>
            <a:endParaRPr lang="en-US" sz="2000" dirty="0">
              <a:latin typeface="+mj-lt"/>
            </a:endParaRPr>
          </a:p>
        </p:txBody>
      </p:sp>
      <p:grpSp>
        <p:nvGrpSpPr>
          <p:cNvPr id="162" name="Group 161">
            <a:extLst>
              <a:ext uri="{FF2B5EF4-FFF2-40B4-BE49-F238E27FC236}">
                <a16:creationId xmlns:a16="http://schemas.microsoft.com/office/drawing/2014/main" id="{0B3B443E-7610-9155-2310-5CE071521911}"/>
              </a:ext>
            </a:extLst>
          </p:cNvPr>
          <p:cNvGrpSpPr/>
          <p:nvPr/>
        </p:nvGrpSpPr>
        <p:grpSpPr>
          <a:xfrm>
            <a:off x="122982" y="1509089"/>
            <a:ext cx="11903117" cy="5021536"/>
            <a:chOff x="122982" y="1509089"/>
            <a:chExt cx="11903117" cy="5021536"/>
          </a:xfrm>
        </p:grpSpPr>
        <p:pic>
          <p:nvPicPr>
            <p:cNvPr id="128" name="Picture 127">
              <a:extLst>
                <a:ext uri="{FF2B5EF4-FFF2-40B4-BE49-F238E27FC236}">
                  <a16:creationId xmlns:a16="http://schemas.microsoft.com/office/drawing/2014/main" id="{9D57EA86-FFD9-EAA9-88D3-77B7AE8CEA94}"/>
                </a:ext>
              </a:extLst>
            </p:cNvPr>
            <p:cNvPicPr>
              <a:picLocks noChangeAspect="1"/>
            </p:cNvPicPr>
            <p:nvPr/>
          </p:nvPicPr>
          <p:blipFill>
            <a:blip r:embed="rId3"/>
            <a:stretch>
              <a:fillRect/>
            </a:stretch>
          </p:blipFill>
          <p:spPr>
            <a:xfrm>
              <a:off x="3935025" y="1888300"/>
              <a:ext cx="4321945" cy="4140854"/>
            </a:xfrm>
            <a:prstGeom prst="rect">
              <a:avLst/>
            </a:prstGeom>
          </p:spPr>
        </p:pic>
        <p:sp>
          <p:nvSpPr>
            <p:cNvPr id="129" name="AutoShape 3">
              <a:extLst>
                <a:ext uri="{FF2B5EF4-FFF2-40B4-BE49-F238E27FC236}">
                  <a16:creationId xmlns:a16="http://schemas.microsoft.com/office/drawing/2014/main" id="{74B9A2BB-9A4E-6701-6B13-A92CA59256D8}"/>
                </a:ext>
              </a:extLst>
            </p:cNvPr>
            <p:cNvSpPr/>
            <p:nvPr/>
          </p:nvSpPr>
          <p:spPr>
            <a:xfrm flipH="1" flipV="1">
              <a:off x="5109101" y="2335136"/>
              <a:ext cx="971056" cy="1600147"/>
            </a:xfrm>
            <a:prstGeom prst="line">
              <a:avLst/>
            </a:prstGeom>
            <a:ln w="28575" cap="flat">
              <a:solidFill>
                <a:srgbClr val="8497B0"/>
              </a:solidFill>
              <a:prstDash val="solid"/>
              <a:headEnd type="none" w="sm" len="sm"/>
              <a:tailEnd type="none" w="sm" len="sm"/>
            </a:ln>
          </p:spPr>
          <p:txBody>
            <a:bodyPr/>
            <a:lstStyle/>
            <a:p>
              <a:endParaRPr lang="en-US"/>
            </a:p>
          </p:txBody>
        </p:sp>
        <p:sp>
          <p:nvSpPr>
            <p:cNvPr id="130" name="AutoShape 4">
              <a:extLst>
                <a:ext uri="{FF2B5EF4-FFF2-40B4-BE49-F238E27FC236}">
                  <a16:creationId xmlns:a16="http://schemas.microsoft.com/office/drawing/2014/main" id="{0520F051-2582-2771-146C-9FC9471C858E}"/>
                </a:ext>
              </a:extLst>
            </p:cNvPr>
            <p:cNvSpPr/>
            <p:nvPr/>
          </p:nvSpPr>
          <p:spPr>
            <a:xfrm flipH="1" flipV="1">
              <a:off x="6568958" y="4715393"/>
              <a:ext cx="520468" cy="857650"/>
            </a:xfrm>
            <a:prstGeom prst="line">
              <a:avLst/>
            </a:prstGeom>
            <a:ln w="28575" cap="flat">
              <a:solidFill>
                <a:srgbClr val="E5A565"/>
              </a:solidFill>
              <a:prstDash val="solid"/>
              <a:headEnd type="none" w="sm" len="sm"/>
              <a:tailEnd type="none" w="sm" len="sm"/>
            </a:ln>
          </p:spPr>
          <p:txBody>
            <a:bodyPr/>
            <a:lstStyle/>
            <a:p>
              <a:endParaRPr lang="en-US"/>
            </a:p>
          </p:txBody>
        </p:sp>
        <p:sp>
          <p:nvSpPr>
            <p:cNvPr id="131" name="AutoShape 5">
              <a:extLst>
                <a:ext uri="{FF2B5EF4-FFF2-40B4-BE49-F238E27FC236}">
                  <a16:creationId xmlns:a16="http://schemas.microsoft.com/office/drawing/2014/main" id="{DFF9A87C-9273-E4EF-12C7-A728E2F9A4B0}"/>
                </a:ext>
              </a:extLst>
            </p:cNvPr>
            <p:cNvSpPr/>
            <p:nvPr/>
          </p:nvSpPr>
          <p:spPr>
            <a:xfrm flipH="1">
              <a:off x="6027365" y="3958727"/>
              <a:ext cx="2812080" cy="0"/>
            </a:xfrm>
            <a:prstGeom prst="line">
              <a:avLst/>
            </a:prstGeom>
            <a:ln w="28575" cap="flat">
              <a:solidFill>
                <a:srgbClr val="769E77"/>
              </a:solidFill>
              <a:prstDash val="solid"/>
              <a:headEnd type="none" w="sm" len="sm"/>
              <a:tailEnd type="none" w="sm" len="sm"/>
            </a:ln>
          </p:spPr>
          <p:txBody>
            <a:bodyPr/>
            <a:lstStyle/>
            <a:p>
              <a:endParaRPr lang="en-US"/>
            </a:p>
          </p:txBody>
        </p:sp>
        <p:sp>
          <p:nvSpPr>
            <p:cNvPr id="132" name="AutoShape 6">
              <a:extLst>
                <a:ext uri="{FF2B5EF4-FFF2-40B4-BE49-F238E27FC236}">
                  <a16:creationId xmlns:a16="http://schemas.microsoft.com/office/drawing/2014/main" id="{68523701-2325-ACDF-C24A-896BA058879E}"/>
                </a:ext>
              </a:extLst>
            </p:cNvPr>
            <p:cNvSpPr/>
            <p:nvPr/>
          </p:nvSpPr>
          <p:spPr>
            <a:xfrm flipH="1">
              <a:off x="3352552" y="3958727"/>
              <a:ext cx="2827931" cy="0"/>
            </a:xfrm>
            <a:prstGeom prst="line">
              <a:avLst/>
            </a:prstGeom>
            <a:ln w="28575" cap="flat">
              <a:solidFill>
                <a:srgbClr val="66989C"/>
              </a:solidFill>
              <a:prstDash val="solid"/>
              <a:headEnd type="none" w="sm" len="sm"/>
              <a:tailEnd type="none" w="sm" len="sm"/>
            </a:ln>
          </p:spPr>
          <p:txBody>
            <a:bodyPr/>
            <a:lstStyle/>
            <a:p>
              <a:endParaRPr lang="en-US"/>
            </a:p>
          </p:txBody>
        </p:sp>
        <p:sp>
          <p:nvSpPr>
            <p:cNvPr id="133" name="AutoShape 7">
              <a:extLst>
                <a:ext uri="{FF2B5EF4-FFF2-40B4-BE49-F238E27FC236}">
                  <a16:creationId xmlns:a16="http://schemas.microsoft.com/office/drawing/2014/main" id="{F9391773-C152-9982-A217-CF2E6ABA8E05}"/>
                </a:ext>
              </a:extLst>
            </p:cNvPr>
            <p:cNvSpPr/>
            <p:nvPr/>
          </p:nvSpPr>
          <p:spPr>
            <a:xfrm flipV="1">
              <a:off x="5119145" y="4006381"/>
              <a:ext cx="956252" cy="1578199"/>
            </a:xfrm>
            <a:prstGeom prst="line">
              <a:avLst/>
            </a:prstGeom>
            <a:ln w="28575" cap="flat">
              <a:solidFill>
                <a:srgbClr val="656181"/>
              </a:solidFill>
              <a:prstDash val="solid"/>
              <a:headEnd type="none" w="sm" len="sm"/>
              <a:tailEnd type="none" w="sm" len="sm"/>
            </a:ln>
          </p:spPr>
          <p:txBody>
            <a:bodyPr/>
            <a:lstStyle/>
            <a:p>
              <a:endParaRPr lang="en-US"/>
            </a:p>
          </p:txBody>
        </p:sp>
        <p:sp>
          <p:nvSpPr>
            <p:cNvPr id="134" name="AutoShape 8">
              <a:extLst>
                <a:ext uri="{FF2B5EF4-FFF2-40B4-BE49-F238E27FC236}">
                  <a16:creationId xmlns:a16="http://schemas.microsoft.com/office/drawing/2014/main" id="{B69D932E-9F87-5819-48B2-E7F92BA6EA0C}"/>
                </a:ext>
              </a:extLst>
            </p:cNvPr>
            <p:cNvSpPr/>
            <p:nvPr/>
          </p:nvSpPr>
          <p:spPr>
            <a:xfrm flipV="1">
              <a:off x="6554523" y="2340822"/>
              <a:ext cx="512530" cy="862019"/>
            </a:xfrm>
            <a:prstGeom prst="line">
              <a:avLst/>
            </a:prstGeom>
            <a:ln w="28575" cap="flat">
              <a:solidFill>
                <a:srgbClr val="85150D"/>
              </a:solidFill>
              <a:prstDash val="solid"/>
              <a:headEnd type="none" w="sm" len="sm"/>
              <a:tailEnd type="none" w="sm" len="sm"/>
            </a:ln>
          </p:spPr>
          <p:txBody>
            <a:bodyPr/>
            <a:lstStyle/>
            <a:p>
              <a:endParaRPr lang="en-US"/>
            </a:p>
          </p:txBody>
        </p:sp>
        <p:sp>
          <p:nvSpPr>
            <p:cNvPr id="135" name="Freeform 9">
              <a:extLst>
                <a:ext uri="{FF2B5EF4-FFF2-40B4-BE49-F238E27FC236}">
                  <a16:creationId xmlns:a16="http://schemas.microsoft.com/office/drawing/2014/main" id="{F0E4ACA6-397D-DA94-A1FE-6025ADCE4E64}"/>
                </a:ext>
              </a:extLst>
            </p:cNvPr>
            <p:cNvSpPr/>
            <p:nvPr/>
          </p:nvSpPr>
          <p:spPr>
            <a:xfrm rot="7223350">
              <a:off x="6858914" y="1685119"/>
              <a:ext cx="777190" cy="693558"/>
            </a:xfrm>
            <a:custGeom>
              <a:avLst/>
              <a:gdLst/>
              <a:ahLst/>
              <a:cxnLst/>
              <a:rect l="l" t="t" r="r" b="b"/>
              <a:pathLst>
                <a:path w="1092885" h="934417">
                  <a:moveTo>
                    <a:pt x="0" y="0"/>
                  </a:moveTo>
                  <a:lnTo>
                    <a:pt x="1092885" y="0"/>
                  </a:lnTo>
                  <a:lnTo>
                    <a:pt x="1092885" y="934417"/>
                  </a:lnTo>
                  <a:lnTo>
                    <a:pt x="0" y="934417"/>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6" name="Freeform 10">
              <a:extLst>
                <a:ext uri="{FF2B5EF4-FFF2-40B4-BE49-F238E27FC236}">
                  <a16:creationId xmlns:a16="http://schemas.microsoft.com/office/drawing/2014/main" id="{A17FE001-655D-6CDE-6892-EFF7DE91CF07}"/>
                </a:ext>
              </a:extLst>
            </p:cNvPr>
            <p:cNvSpPr/>
            <p:nvPr/>
          </p:nvSpPr>
          <p:spPr>
            <a:xfrm rot="14390115" flipH="1">
              <a:off x="4539780" y="1685119"/>
              <a:ext cx="777190" cy="693558"/>
            </a:xfrm>
            <a:custGeom>
              <a:avLst/>
              <a:gdLst/>
              <a:ahLst/>
              <a:cxnLst/>
              <a:rect l="l" t="t" r="r" b="b"/>
              <a:pathLst>
                <a:path w="1092885" h="934417">
                  <a:moveTo>
                    <a:pt x="1092886" y="0"/>
                  </a:moveTo>
                  <a:lnTo>
                    <a:pt x="0" y="0"/>
                  </a:lnTo>
                  <a:lnTo>
                    <a:pt x="0" y="934417"/>
                  </a:lnTo>
                  <a:lnTo>
                    <a:pt x="1092886" y="934417"/>
                  </a:lnTo>
                  <a:lnTo>
                    <a:pt x="1092886"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7" name="Freeform 11">
              <a:extLst>
                <a:ext uri="{FF2B5EF4-FFF2-40B4-BE49-F238E27FC236}">
                  <a16:creationId xmlns:a16="http://schemas.microsoft.com/office/drawing/2014/main" id="{79DD5B6D-76E1-5C42-1846-6B54E6C39AC2}"/>
                </a:ext>
              </a:extLst>
            </p:cNvPr>
            <p:cNvSpPr/>
            <p:nvPr/>
          </p:nvSpPr>
          <p:spPr>
            <a:xfrm rot="7223350" flipH="1">
              <a:off x="4554607" y="5538778"/>
              <a:ext cx="777190" cy="693558"/>
            </a:xfrm>
            <a:custGeom>
              <a:avLst/>
              <a:gdLst/>
              <a:ahLst/>
              <a:cxnLst/>
              <a:rect l="l" t="t" r="r" b="b"/>
              <a:pathLst>
                <a:path w="1092885" h="934417">
                  <a:moveTo>
                    <a:pt x="1092885" y="0"/>
                  </a:moveTo>
                  <a:lnTo>
                    <a:pt x="0" y="0"/>
                  </a:lnTo>
                  <a:lnTo>
                    <a:pt x="0" y="934417"/>
                  </a:lnTo>
                  <a:lnTo>
                    <a:pt x="1092885" y="934417"/>
                  </a:lnTo>
                  <a:lnTo>
                    <a:pt x="1092885"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8" name="Freeform 12">
              <a:extLst>
                <a:ext uri="{FF2B5EF4-FFF2-40B4-BE49-F238E27FC236}">
                  <a16:creationId xmlns:a16="http://schemas.microsoft.com/office/drawing/2014/main" id="{F6498112-AF40-A63C-71C9-1B891AB7C3EF}"/>
                </a:ext>
              </a:extLst>
            </p:cNvPr>
            <p:cNvSpPr/>
            <p:nvPr/>
          </p:nvSpPr>
          <p:spPr>
            <a:xfrm rot="3625913" flipH="1">
              <a:off x="6875605" y="5538778"/>
              <a:ext cx="777190" cy="693558"/>
            </a:xfrm>
            <a:custGeom>
              <a:avLst/>
              <a:gdLst/>
              <a:ahLst/>
              <a:cxnLst/>
              <a:rect l="l" t="t" r="r" b="b"/>
              <a:pathLst>
                <a:path w="1092885" h="934417">
                  <a:moveTo>
                    <a:pt x="1092885" y="0"/>
                  </a:moveTo>
                  <a:lnTo>
                    <a:pt x="0" y="0"/>
                  </a:lnTo>
                  <a:lnTo>
                    <a:pt x="0" y="934417"/>
                  </a:lnTo>
                  <a:lnTo>
                    <a:pt x="1092885" y="934417"/>
                  </a:lnTo>
                  <a:lnTo>
                    <a:pt x="1092885"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9" name="Freeform 13">
              <a:extLst>
                <a:ext uri="{FF2B5EF4-FFF2-40B4-BE49-F238E27FC236}">
                  <a16:creationId xmlns:a16="http://schemas.microsoft.com/office/drawing/2014/main" id="{7A6E09DA-32C9-3E4B-D4DC-F8EA198AB932}"/>
                </a:ext>
              </a:extLst>
            </p:cNvPr>
            <p:cNvSpPr/>
            <p:nvPr/>
          </p:nvSpPr>
          <p:spPr>
            <a:xfrm rot="10800000" flipH="1">
              <a:off x="3352552" y="3626478"/>
              <a:ext cx="811178" cy="664497"/>
            </a:xfrm>
            <a:custGeom>
              <a:avLst/>
              <a:gdLst/>
              <a:ahLst/>
              <a:cxnLst/>
              <a:rect l="l" t="t" r="r" b="b"/>
              <a:pathLst>
                <a:path w="1092885" h="934417">
                  <a:moveTo>
                    <a:pt x="1092885" y="0"/>
                  </a:moveTo>
                  <a:lnTo>
                    <a:pt x="0" y="0"/>
                  </a:lnTo>
                  <a:lnTo>
                    <a:pt x="0" y="934417"/>
                  </a:lnTo>
                  <a:lnTo>
                    <a:pt x="1092885" y="934417"/>
                  </a:lnTo>
                  <a:lnTo>
                    <a:pt x="1092885"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0" name="Freeform 14">
              <a:extLst>
                <a:ext uri="{FF2B5EF4-FFF2-40B4-BE49-F238E27FC236}">
                  <a16:creationId xmlns:a16="http://schemas.microsoft.com/office/drawing/2014/main" id="{2ED3AA12-7CD3-EEBC-D81C-851D042F5691}"/>
                </a:ext>
              </a:extLst>
            </p:cNvPr>
            <p:cNvSpPr/>
            <p:nvPr/>
          </p:nvSpPr>
          <p:spPr>
            <a:xfrm rot="10800000">
              <a:off x="8028267" y="3626478"/>
              <a:ext cx="811178" cy="664497"/>
            </a:xfrm>
            <a:custGeom>
              <a:avLst/>
              <a:gdLst/>
              <a:ahLst/>
              <a:cxnLst/>
              <a:rect l="l" t="t" r="r" b="b"/>
              <a:pathLst>
                <a:path w="1092885" h="934417">
                  <a:moveTo>
                    <a:pt x="0" y="0"/>
                  </a:moveTo>
                  <a:lnTo>
                    <a:pt x="1092885" y="0"/>
                  </a:lnTo>
                  <a:lnTo>
                    <a:pt x="1092885" y="934417"/>
                  </a:lnTo>
                  <a:lnTo>
                    <a:pt x="0" y="934417"/>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41" name="AutoShape 15">
              <a:extLst>
                <a:ext uri="{FF2B5EF4-FFF2-40B4-BE49-F238E27FC236}">
                  <a16:creationId xmlns:a16="http://schemas.microsoft.com/office/drawing/2014/main" id="{3DAE8E64-754C-2D2E-E843-241CA07C4963}"/>
                </a:ext>
              </a:extLst>
            </p:cNvPr>
            <p:cNvSpPr/>
            <p:nvPr/>
          </p:nvSpPr>
          <p:spPr>
            <a:xfrm flipV="1">
              <a:off x="4563754" y="3105168"/>
              <a:ext cx="3064490" cy="1707120"/>
            </a:xfrm>
            <a:prstGeom prst="line">
              <a:avLst/>
            </a:prstGeom>
            <a:ln w="47625" cap="flat">
              <a:solidFill>
                <a:srgbClr val="FDF7F1"/>
              </a:solidFill>
              <a:prstDash val="solid"/>
              <a:headEnd type="none" w="sm" len="sm"/>
              <a:tailEnd type="none" w="sm" len="sm"/>
            </a:ln>
          </p:spPr>
          <p:txBody>
            <a:bodyPr/>
            <a:lstStyle/>
            <a:p>
              <a:endParaRPr lang="en-US"/>
            </a:p>
          </p:txBody>
        </p:sp>
        <p:sp>
          <p:nvSpPr>
            <p:cNvPr id="142" name="AutoShape 16">
              <a:extLst>
                <a:ext uri="{FF2B5EF4-FFF2-40B4-BE49-F238E27FC236}">
                  <a16:creationId xmlns:a16="http://schemas.microsoft.com/office/drawing/2014/main" id="{D47B2704-6BE1-F7E1-BB99-E5C6B24235C2}"/>
                </a:ext>
              </a:extLst>
            </p:cNvPr>
            <p:cNvSpPr/>
            <p:nvPr/>
          </p:nvSpPr>
          <p:spPr>
            <a:xfrm flipH="1" flipV="1">
              <a:off x="6095999" y="2260577"/>
              <a:ext cx="0" cy="3396301"/>
            </a:xfrm>
            <a:prstGeom prst="line">
              <a:avLst/>
            </a:prstGeom>
            <a:ln w="47625" cap="flat">
              <a:solidFill>
                <a:srgbClr val="FDF7F1"/>
              </a:solidFill>
              <a:prstDash val="solid"/>
              <a:headEnd type="none" w="sm" len="sm"/>
              <a:tailEnd type="none" w="sm" len="sm"/>
            </a:ln>
          </p:spPr>
          <p:txBody>
            <a:bodyPr/>
            <a:lstStyle/>
            <a:p>
              <a:endParaRPr lang="en-US"/>
            </a:p>
          </p:txBody>
        </p:sp>
        <p:sp>
          <p:nvSpPr>
            <p:cNvPr id="143" name="AutoShape 17">
              <a:extLst>
                <a:ext uri="{FF2B5EF4-FFF2-40B4-BE49-F238E27FC236}">
                  <a16:creationId xmlns:a16="http://schemas.microsoft.com/office/drawing/2014/main" id="{12BAF3B2-0643-3B77-9D88-89F426B8866D}"/>
                </a:ext>
              </a:extLst>
            </p:cNvPr>
            <p:cNvSpPr/>
            <p:nvPr/>
          </p:nvSpPr>
          <p:spPr>
            <a:xfrm>
              <a:off x="4555937" y="3118181"/>
              <a:ext cx="3080124" cy="1681094"/>
            </a:xfrm>
            <a:prstGeom prst="line">
              <a:avLst/>
            </a:prstGeom>
            <a:ln w="47625" cap="flat">
              <a:solidFill>
                <a:srgbClr val="FDF7F1"/>
              </a:solidFill>
              <a:prstDash val="solid"/>
              <a:headEnd type="none" w="sm" len="sm"/>
              <a:tailEnd type="none" w="sm" len="sm"/>
            </a:ln>
          </p:spPr>
          <p:txBody>
            <a:bodyPr/>
            <a:lstStyle/>
            <a:p>
              <a:endParaRPr lang="en-US"/>
            </a:p>
          </p:txBody>
        </p:sp>
        <p:sp>
          <p:nvSpPr>
            <p:cNvPr id="144" name="Freeform 18">
              <a:extLst>
                <a:ext uri="{FF2B5EF4-FFF2-40B4-BE49-F238E27FC236}">
                  <a16:creationId xmlns:a16="http://schemas.microsoft.com/office/drawing/2014/main" id="{97FCE909-A126-7646-A10F-74762432CB12}"/>
                </a:ext>
              </a:extLst>
            </p:cNvPr>
            <p:cNvSpPr/>
            <p:nvPr/>
          </p:nvSpPr>
          <p:spPr>
            <a:xfrm>
              <a:off x="4901595" y="2843948"/>
              <a:ext cx="2655840" cy="2544559"/>
            </a:xfrm>
            <a:custGeom>
              <a:avLst/>
              <a:gdLst/>
              <a:ahLst/>
              <a:cxnLst/>
              <a:rect l="l" t="t" r="r" b="b"/>
              <a:pathLst>
                <a:path w="3578162" h="3578162">
                  <a:moveTo>
                    <a:pt x="0" y="0"/>
                  </a:moveTo>
                  <a:lnTo>
                    <a:pt x="3578162" y="0"/>
                  </a:lnTo>
                  <a:lnTo>
                    <a:pt x="3578162" y="3578162"/>
                  </a:lnTo>
                  <a:lnTo>
                    <a:pt x="0" y="3578162"/>
                  </a:lnTo>
                  <a:lnTo>
                    <a:pt x="0" y="0"/>
                  </a:lnTo>
                  <a:close/>
                </a:path>
              </a:pathLst>
            </a:custGeom>
            <a:blipFill>
              <a:blip r:embed="rId10"/>
              <a:stretch>
                <a:fillRect/>
              </a:stretch>
            </a:blipFill>
          </p:spPr>
          <p:txBody>
            <a:bodyPr/>
            <a:lstStyle/>
            <a:p>
              <a:endParaRPr lang="en-US"/>
            </a:p>
          </p:txBody>
        </p:sp>
        <p:grpSp>
          <p:nvGrpSpPr>
            <p:cNvPr id="145" name="Group 144">
              <a:extLst>
                <a:ext uri="{FF2B5EF4-FFF2-40B4-BE49-F238E27FC236}">
                  <a16:creationId xmlns:a16="http://schemas.microsoft.com/office/drawing/2014/main" id="{9D76BB87-CBC1-F935-6BAF-B236C06BC464}"/>
                </a:ext>
              </a:extLst>
            </p:cNvPr>
            <p:cNvGrpSpPr/>
            <p:nvPr/>
          </p:nvGrpSpPr>
          <p:grpSpPr>
            <a:xfrm>
              <a:off x="4932466" y="2843948"/>
              <a:ext cx="2327065" cy="2229560"/>
              <a:chOff x="0" y="0"/>
              <a:chExt cx="812800" cy="812800"/>
            </a:xfrm>
          </p:grpSpPr>
          <p:sp>
            <p:nvSpPr>
              <p:cNvPr id="146" name="Freeform 20">
                <a:extLst>
                  <a:ext uri="{FF2B5EF4-FFF2-40B4-BE49-F238E27FC236}">
                    <a16:creationId xmlns:a16="http://schemas.microsoft.com/office/drawing/2014/main" id="{22104B73-3DFD-FC36-D2FB-038472CA56A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47" name="TextBox 21">
                <a:extLst>
                  <a:ext uri="{FF2B5EF4-FFF2-40B4-BE49-F238E27FC236}">
                    <a16:creationId xmlns:a16="http://schemas.microsoft.com/office/drawing/2014/main" id="{9F50994D-83C4-582F-D7E5-91AAA7F17F31}"/>
                  </a:ext>
                </a:extLst>
              </p:cNvPr>
              <p:cNvSpPr txBox="1"/>
              <p:nvPr/>
            </p:nvSpPr>
            <p:spPr>
              <a:xfrm>
                <a:off x="76200" y="28575"/>
                <a:ext cx="660400" cy="70802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grpSp>
          <p:nvGrpSpPr>
            <p:cNvPr id="81" name="Group 80">
              <a:extLst>
                <a:ext uri="{FF2B5EF4-FFF2-40B4-BE49-F238E27FC236}">
                  <a16:creationId xmlns:a16="http://schemas.microsoft.com/office/drawing/2014/main" id="{6370C702-FD1C-A92B-3CB5-5B03550C6E1A}"/>
                </a:ext>
              </a:extLst>
            </p:cNvPr>
            <p:cNvGrpSpPr/>
            <p:nvPr/>
          </p:nvGrpSpPr>
          <p:grpSpPr>
            <a:xfrm>
              <a:off x="1049663" y="1509089"/>
              <a:ext cx="3084043" cy="1104915"/>
              <a:chOff x="0" y="0"/>
              <a:chExt cx="1127934" cy="307105"/>
            </a:xfrm>
          </p:grpSpPr>
          <p:sp>
            <p:nvSpPr>
              <p:cNvPr id="82" name="Freeform 25">
                <a:extLst>
                  <a:ext uri="{FF2B5EF4-FFF2-40B4-BE49-F238E27FC236}">
                    <a16:creationId xmlns:a16="http://schemas.microsoft.com/office/drawing/2014/main" id="{75ED80FC-DCA5-E61B-EDB8-B4F1E05DB734}"/>
                  </a:ext>
                </a:extLst>
              </p:cNvPr>
              <p:cNvSpPr/>
              <p:nvPr/>
            </p:nvSpPr>
            <p:spPr>
              <a:xfrm>
                <a:off x="0" y="0"/>
                <a:ext cx="1127934" cy="307105"/>
              </a:xfrm>
              <a:custGeom>
                <a:avLst/>
                <a:gdLst/>
                <a:ahLst/>
                <a:cxnLst/>
                <a:rect l="l" t="t" r="r" b="b"/>
                <a:pathLst>
                  <a:path w="1127934" h="307105">
                    <a:moveTo>
                      <a:pt x="153553" y="0"/>
                    </a:moveTo>
                    <a:lnTo>
                      <a:pt x="974381" y="0"/>
                    </a:lnTo>
                    <a:cubicBezTo>
                      <a:pt x="1015106" y="0"/>
                      <a:pt x="1054162" y="16178"/>
                      <a:pt x="1082959" y="44975"/>
                    </a:cubicBezTo>
                    <a:cubicBezTo>
                      <a:pt x="1111756" y="73771"/>
                      <a:pt x="1127934" y="112828"/>
                      <a:pt x="1127934" y="153553"/>
                    </a:cubicBezTo>
                    <a:lnTo>
                      <a:pt x="1127934" y="153553"/>
                    </a:lnTo>
                    <a:cubicBezTo>
                      <a:pt x="1127934" y="238357"/>
                      <a:pt x="1059186" y="307105"/>
                      <a:pt x="974381" y="307105"/>
                    </a:cubicBezTo>
                    <a:lnTo>
                      <a:pt x="153553" y="307105"/>
                    </a:lnTo>
                    <a:cubicBezTo>
                      <a:pt x="68748" y="307105"/>
                      <a:pt x="0" y="238357"/>
                      <a:pt x="0" y="153553"/>
                    </a:cubicBezTo>
                    <a:lnTo>
                      <a:pt x="0" y="153553"/>
                    </a:lnTo>
                    <a:cubicBezTo>
                      <a:pt x="0" y="68748"/>
                      <a:pt x="68748" y="0"/>
                      <a:pt x="153553" y="0"/>
                    </a:cubicBezTo>
                    <a:close/>
                  </a:path>
                </a:pathLst>
              </a:custGeom>
              <a:solidFill>
                <a:srgbClr val="E9EDED"/>
              </a:solidFill>
            </p:spPr>
            <p:txBody>
              <a:bodyPr/>
              <a:lstStyle/>
              <a:p>
                <a:endParaRPr lang="en-US"/>
              </a:p>
            </p:txBody>
          </p:sp>
          <p:sp>
            <p:nvSpPr>
              <p:cNvPr id="83" name="TextBox 26">
                <a:extLst>
                  <a:ext uri="{FF2B5EF4-FFF2-40B4-BE49-F238E27FC236}">
                    <a16:creationId xmlns:a16="http://schemas.microsoft.com/office/drawing/2014/main" id="{BAD57456-8666-25EB-F222-92DC58AD8477}"/>
                  </a:ext>
                </a:extLst>
              </p:cNvPr>
              <p:cNvSpPr txBox="1"/>
              <p:nvPr/>
            </p:nvSpPr>
            <p:spPr>
              <a:xfrm>
                <a:off x="0" y="0"/>
                <a:ext cx="1127934" cy="30710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920"/>
                  </a:lnSpc>
                </a:pPr>
                <a:endParaRPr/>
              </a:p>
            </p:txBody>
          </p:sp>
        </p:grpSp>
        <p:grpSp>
          <p:nvGrpSpPr>
            <p:cNvPr id="48" name="Group 47">
              <a:extLst>
                <a:ext uri="{FF2B5EF4-FFF2-40B4-BE49-F238E27FC236}">
                  <a16:creationId xmlns:a16="http://schemas.microsoft.com/office/drawing/2014/main" id="{B23D4130-0D60-2BFD-F73B-84DC1A1081FE}"/>
                </a:ext>
              </a:extLst>
            </p:cNvPr>
            <p:cNvGrpSpPr/>
            <p:nvPr/>
          </p:nvGrpSpPr>
          <p:grpSpPr>
            <a:xfrm>
              <a:off x="7774512" y="1509089"/>
              <a:ext cx="3084043" cy="1104915"/>
              <a:chOff x="0" y="0"/>
              <a:chExt cx="1127934" cy="307105"/>
            </a:xfrm>
          </p:grpSpPr>
          <p:sp>
            <p:nvSpPr>
              <p:cNvPr id="74" name="Freeform 25">
                <a:extLst>
                  <a:ext uri="{FF2B5EF4-FFF2-40B4-BE49-F238E27FC236}">
                    <a16:creationId xmlns:a16="http://schemas.microsoft.com/office/drawing/2014/main" id="{23D4962E-8008-B955-A5FD-ED588ACC4FB1}"/>
                  </a:ext>
                </a:extLst>
              </p:cNvPr>
              <p:cNvSpPr/>
              <p:nvPr/>
            </p:nvSpPr>
            <p:spPr>
              <a:xfrm>
                <a:off x="0" y="0"/>
                <a:ext cx="1127934" cy="307105"/>
              </a:xfrm>
              <a:custGeom>
                <a:avLst/>
                <a:gdLst/>
                <a:ahLst/>
                <a:cxnLst/>
                <a:rect l="l" t="t" r="r" b="b"/>
                <a:pathLst>
                  <a:path w="1127934" h="307105">
                    <a:moveTo>
                      <a:pt x="153553" y="0"/>
                    </a:moveTo>
                    <a:lnTo>
                      <a:pt x="974381" y="0"/>
                    </a:lnTo>
                    <a:cubicBezTo>
                      <a:pt x="1015106" y="0"/>
                      <a:pt x="1054162" y="16178"/>
                      <a:pt x="1082959" y="44975"/>
                    </a:cubicBezTo>
                    <a:cubicBezTo>
                      <a:pt x="1111756" y="73771"/>
                      <a:pt x="1127934" y="112828"/>
                      <a:pt x="1127934" y="153553"/>
                    </a:cubicBezTo>
                    <a:lnTo>
                      <a:pt x="1127934" y="153553"/>
                    </a:lnTo>
                    <a:cubicBezTo>
                      <a:pt x="1127934" y="238357"/>
                      <a:pt x="1059186" y="307105"/>
                      <a:pt x="974381" y="307105"/>
                    </a:cubicBezTo>
                    <a:lnTo>
                      <a:pt x="153553" y="307105"/>
                    </a:lnTo>
                    <a:cubicBezTo>
                      <a:pt x="68748" y="307105"/>
                      <a:pt x="0" y="238357"/>
                      <a:pt x="0" y="153553"/>
                    </a:cubicBezTo>
                    <a:lnTo>
                      <a:pt x="0" y="153553"/>
                    </a:lnTo>
                    <a:cubicBezTo>
                      <a:pt x="0" y="68748"/>
                      <a:pt x="68748" y="0"/>
                      <a:pt x="153553" y="0"/>
                    </a:cubicBezTo>
                    <a:close/>
                  </a:path>
                </a:pathLst>
              </a:custGeom>
              <a:solidFill>
                <a:srgbClr val="E9EDED"/>
              </a:solidFill>
            </p:spPr>
            <p:txBody>
              <a:bodyPr/>
              <a:lstStyle/>
              <a:p>
                <a:endParaRPr lang="en-US"/>
              </a:p>
            </p:txBody>
          </p:sp>
          <p:sp>
            <p:nvSpPr>
              <p:cNvPr id="75" name="TextBox 26">
                <a:extLst>
                  <a:ext uri="{FF2B5EF4-FFF2-40B4-BE49-F238E27FC236}">
                    <a16:creationId xmlns:a16="http://schemas.microsoft.com/office/drawing/2014/main" id="{271F6488-1B19-649F-AA18-2ECC4378F45D}"/>
                  </a:ext>
                </a:extLst>
              </p:cNvPr>
              <p:cNvSpPr txBox="1"/>
              <p:nvPr/>
            </p:nvSpPr>
            <p:spPr>
              <a:xfrm>
                <a:off x="0" y="0"/>
                <a:ext cx="1127934" cy="30710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920"/>
                  </a:lnSpc>
                </a:pPr>
                <a:endParaRPr/>
              </a:p>
            </p:txBody>
          </p:sp>
        </p:grpSp>
        <p:grpSp>
          <p:nvGrpSpPr>
            <p:cNvPr id="50" name="Group 49">
              <a:extLst>
                <a:ext uri="{FF2B5EF4-FFF2-40B4-BE49-F238E27FC236}">
                  <a16:creationId xmlns:a16="http://schemas.microsoft.com/office/drawing/2014/main" id="{9E45B79E-2279-8994-2243-8CA5CBB5D8C6}"/>
                </a:ext>
              </a:extLst>
            </p:cNvPr>
            <p:cNvGrpSpPr/>
            <p:nvPr/>
          </p:nvGrpSpPr>
          <p:grpSpPr>
            <a:xfrm>
              <a:off x="8942056" y="3467400"/>
              <a:ext cx="3084043" cy="1104915"/>
              <a:chOff x="0" y="0"/>
              <a:chExt cx="1127934" cy="307105"/>
            </a:xfrm>
          </p:grpSpPr>
          <p:sp>
            <p:nvSpPr>
              <p:cNvPr id="70" name="Freeform 31">
                <a:extLst>
                  <a:ext uri="{FF2B5EF4-FFF2-40B4-BE49-F238E27FC236}">
                    <a16:creationId xmlns:a16="http://schemas.microsoft.com/office/drawing/2014/main" id="{5C3F7BF1-36C8-93C7-2A8E-E4DE0AFE86A7}"/>
                  </a:ext>
                </a:extLst>
              </p:cNvPr>
              <p:cNvSpPr/>
              <p:nvPr/>
            </p:nvSpPr>
            <p:spPr>
              <a:xfrm>
                <a:off x="0" y="0"/>
                <a:ext cx="1127934" cy="307105"/>
              </a:xfrm>
              <a:custGeom>
                <a:avLst/>
                <a:gdLst/>
                <a:ahLst/>
                <a:cxnLst/>
                <a:rect l="l" t="t" r="r" b="b"/>
                <a:pathLst>
                  <a:path w="1127934" h="307105">
                    <a:moveTo>
                      <a:pt x="153553" y="0"/>
                    </a:moveTo>
                    <a:lnTo>
                      <a:pt x="974381" y="0"/>
                    </a:lnTo>
                    <a:cubicBezTo>
                      <a:pt x="1015106" y="0"/>
                      <a:pt x="1054162" y="16178"/>
                      <a:pt x="1082959" y="44975"/>
                    </a:cubicBezTo>
                    <a:cubicBezTo>
                      <a:pt x="1111756" y="73771"/>
                      <a:pt x="1127934" y="112828"/>
                      <a:pt x="1127934" y="153553"/>
                    </a:cubicBezTo>
                    <a:lnTo>
                      <a:pt x="1127934" y="153553"/>
                    </a:lnTo>
                    <a:cubicBezTo>
                      <a:pt x="1127934" y="238357"/>
                      <a:pt x="1059186" y="307105"/>
                      <a:pt x="974381" y="307105"/>
                    </a:cubicBezTo>
                    <a:lnTo>
                      <a:pt x="153553" y="307105"/>
                    </a:lnTo>
                    <a:cubicBezTo>
                      <a:pt x="68748" y="307105"/>
                      <a:pt x="0" y="238357"/>
                      <a:pt x="0" y="153553"/>
                    </a:cubicBezTo>
                    <a:lnTo>
                      <a:pt x="0" y="153553"/>
                    </a:lnTo>
                    <a:cubicBezTo>
                      <a:pt x="0" y="68748"/>
                      <a:pt x="68748" y="0"/>
                      <a:pt x="153553" y="0"/>
                    </a:cubicBezTo>
                    <a:close/>
                  </a:path>
                </a:pathLst>
              </a:custGeom>
              <a:solidFill>
                <a:srgbClr val="E9EDED"/>
              </a:solidFill>
            </p:spPr>
            <p:txBody>
              <a:bodyPr/>
              <a:lstStyle/>
              <a:p>
                <a:endParaRPr lang="en-US"/>
              </a:p>
            </p:txBody>
          </p:sp>
          <p:sp>
            <p:nvSpPr>
              <p:cNvPr id="71" name="TextBox 32">
                <a:extLst>
                  <a:ext uri="{FF2B5EF4-FFF2-40B4-BE49-F238E27FC236}">
                    <a16:creationId xmlns:a16="http://schemas.microsoft.com/office/drawing/2014/main" id="{BA5BE5B9-CB11-89E2-8BF6-20E7AC3B5E5A}"/>
                  </a:ext>
                </a:extLst>
              </p:cNvPr>
              <p:cNvSpPr txBox="1"/>
              <p:nvPr/>
            </p:nvSpPr>
            <p:spPr>
              <a:xfrm>
                <a:off x="0" y="0"/>
                <a:ext cx="1127934" cy="30710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920"/>
                  </a:lnSpc>
                </a:pPr>
                <a:endParaRPr/>
              </a:p>
            </p:txBody>
          </p:sp>
        </p:grpSp>
        <p:grpSp>
          <p:nvGrpSpPr>
            <p:cNvPr id="51" name="Group 50">
              <a:extLst>
                <a:ext uri="{FF2B5EF4-FFF2-40B4-BE49-F238E27FC236}">
                  <a16:creationId xmlns:a16="http://schemas.microsoft.com/office/drawing/2014/main" id="{F59F330B-C538-092D-D9B6-CC6DDB15C4D4}"/>
                </a:ext>
              </a:extLst>
            </p:cNvPr>
            <p:cNvGrpSpPr/>
            <p:nvPr/>
          </p:nvGrpSpPr>
          <p:grpSpPr>
            <a:xfrm>
              <a:off x="122982" y="3467400"/>
              <a:ext cx="3084043" cy="1104915"/>
              <a:chOff x="0" y="0"/>
              <a:chExt cx="1127934" cy="307105"/>
            </a:xfrm>
          </p:grpSpPr>
          <p:sp>
            <p:nvSpPr>
              <p:cNvPr id="68" name="Freeform 34">
                <a:extLst>
                  <a:ext uri="{FF2B5EF4-FFF2-40B4-BE49-F238E27FC236}">
                    <a16:creationId xmlns:a16="http://schemas.microsoft.com/office/drawing/2014/main" id="{C6BA392A-922C-760A-1E9A-C435BB3DD1A3}"/>
                  </a:ext>
                </a:extLst>
              </p:cNvPr>
              <p:cNvSpPr/>
              <p:nvPr/>
            </p:nvSpPr>
            <p:spPr>
              <a:xfrm>
                <a:off x="0" y="0"/>
                <a:ext cx="1127934" cy="307105"/>
              </a:xfrm>
              <a:custGeom>
                <a:avLst/>
                <a:gdLst/>
                <a:ahLst/>
                <a:cxnLst/>
                <a:rect l="l" t="t" r="r" b="b"/>
                <a:pathLst>
                  <a:path w="1127934" h="307105">
                    <a:moveTo>
                      <a:pt x="153553" y="0"/>
                    </a:moveTo>
                    <a:lnTo>
                      <a:pt x="974381" y="0"/>
                    </a:lnTo>
                    <a:cubicBezTo>
                      <a:pt x="1015106" y="0"/>
                      <a:pt x="1054162" y="16178"/>
                      <a:pt x="1082959" y="44975"/>
                    </a:cubicBezTo>
                    <a:cubicBezTo>
                      <a:pt x="1111756" y="73771"/>
                      <a:pt x="1127934" y="112828"/>
                      <a:pt x="1127934" y="153553"/>
                    </a:cubicBezTo>
                    <a:lnTo>
                      <a:pt x="1127934" y="153553"/>
                    </a:lnTo>
                    <a:cubicBezTo>
                      <a:pt x="1127934" y="238357"/>
                      <a:pt x="1059186" y="307105"/>
                      <a:pt x="974381" y="307105"/>
                    </a:cubicBezTo>
                    <a:lnTo>
                      <a:pt x="153553" y="307105"/>
                    </a:lnTo>
                    <a:cubicBezTo>
                      <a:pt x="68748" y="307105"/>
                      <a:pt x="0" y="238357"/>
                      <a:pt x="0" y="153553"/>
                    </a:cubicBezTo>
                    <a:lnTo>
                      <a:pt x="0" y="153553"/>
                    </a:lnTo>
                    <a:cubicBezTo>
                      <a:pt x="0" y="68748"/>
                      <a:pt x="68748" y="0"/>
                      <a:pt x="153553" y="0"/>
                    </a:cubicBezTo>
                    <a:close/>
                  </a:path>
                </a:pathLst>
              </a:custGeom>
              <a:solidFill>
                <a:srgbClr val="E9EDED"/>
              </a:solidFill>
            </p:spPr>
            <p:txBody>
              <a:bodyPr/>
              <a:lstStyle/>
              <a:p>
                <a:endParaRPr lang="en-US"/>
              </a:p>
            </p:txBody>
          </p:sp>
          <p:sp>
            <p:nvSpPr>
              <p:cNvPr id="69" name="TextBox 35">
                <a:extLst>
                  <a:ext uri="{FF2B5EF4-FFF2-40B4-BE49-F238E27FC236}">
                    <a16:creationId xmlns:a16="http://schemas.microsoft.com/office/drawing/2014/main" id="{EB676B2E-15AD-7E83-B3F3-5A1DCE8F7E93}"/>
                  </a:ext>
                </a:extLst>
              </p:cNvPr>
              <p:cNvSpPr txBox="1"/>
              <p:nvPr/>
            </p:nvSpPr>
            <p:spPr>
              <a:xfrm>
                <a:off x="0" y="0"/>
                <a:ext cx="1127934" cy="30710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920"/>
                  </a:lnSpc>
                </a:pPr>
                <a:endParaRPr/>
              </a:p>
            </p:txBody>
          </p:sp>
        </p:grpSp>
        <p:grpSp>
          <p:nvGrpSpPr>
            <p:cNvPr id="52" name="Group 51">
              <a:extLst>
                <a:ext uri="{FF2B5EF4-FFF2-40B4-BE49-F238E27FC236}">
                  <a16:creationId xmlns:a16="http://schemas.microsoft.com/office/drawing/2014/main" id="{D8487D41-DFBE-F437-3262-C7D2CBB4C7D9}"/>
                </a:ext>
              </a:extLst>
            </p:cNvPr>
            <p:cNvGrpSpPr/>
            <p:nvPr/>
          </p:nvGrpSpPr>
          <p:grpSpPr>
            <a:xfrm>
              <a:off x="7774512" y="5425710"/>
              <a:ext cx="3084043" cy="1104915"/>
              <a:chOff x="0" y="0"/>
              <a:chExt cx="1127934" cy="307105"/>
            </a:xfrm>
          </p:grpSpPr>
          <p:sp>
            <p:nvSpPr>
              <p:cNvPr id="66" name="Freeform 37">
                <a:extLst>
                  <a:ext uri="{FF2B5EF4-FFF2-40B4-BE49-F238E27FC236}">
                    <a16:creationId xmlns:a16="http://schemas.microsoft.com/office/drawing/2014/main" id="{A8483BB1-C5A4-63DD-2C7F-5A236931C35A}"/>
                  </a:ext>
                </a:extLst>
              </p:cNvPr>
              <p:cNvSpPr/>
              <p:nvPr/>
            </p:nvSpPr>
            <p:spPr>
              <a:xfrm>
                <a:off x="0" y="0"/>
                <a:ext cx="1127934" cy="307105"/>
              </a:xfrm>
              <a:custGeom>
                <a:avLst/>
                <a:gdLst/>
                <a:ahLst/>
                <a:cxnLst/>
                <a:rect l="l" t="t" r="r" b="b"/>
                <a:pathLst>
                  <a:path w="1127934" h="307105">
                    <a:moveTo>
                      <a:pt x="153553" y="0"/>
                    </a:moveTo>
                    <a:lnTo>
                      <a:pt x="974381" y="0"/>
                    </a:lnTo>
                    <a:cubicBezTo>
                      <a:pt x="1015106" y="0"/>
                      <a:pt x="1054162" y="16178"/>
                      <a:pt x="1082959" y="44975"/>
                    </a:cubicBezTo>
                    <a:cubicBezTo>
                      <a:pt x="1111756" y="73771"/>
                      <a:pt x="1127934" y="112828"/>
                      <a:pt x="1127934" y="153553"/>
                    </a:cubicBezTo>
                    <a:lnTo>
                      <a:pt x="1127934" y="153553"/>
                    </a:lnTo>
                    <a:cubicBezTo>
                      <a:pt x="1127934" y="238357"/>
                      <a:pt x="1059186" y="307105"/>
                      <a:pt x="974381" y="307105"/>
                    </a:cubicBezTo>
                    <a:lnTo>
                      <a:pt x="153553" y="307105"/>
                    </a:lnTo>
                    <a:cubicBezTo>
                      <a:pt x="68748" y="307105"/>
                      <a:pt x="0" y="238357"/>
                      <a:pt x="0" y="153553"/>
                    </a:cubicBezTo>
                    <a:lnTo>
                      <a:pt x="0" y="153553"/>
                    </a:lnTo>
                    <a:cubicBezTo>
                      <a:pt x="0" y="68748"/>
                      <a:pt x="68748" y="0"/>
                      <a:pt x="153553" y="0"/>
                    </a:cubicBezTo>
                    <a:close/>
                  </a:path>
                </a:pathLst>
              </a:custGeom>
              <a:solidFill>
                <a:srgbClr val="E9EDED"/>
              </a:solidFill>
            </p:spPr>
            <p:txBody>
              <a:bodyPr/>
              <a:lstStyle/>
              <a:p>
                <a:endParaRPr lang="en-US"/>
              </a:p>
            </p:txBody>
          </p:sp>
          <p:sp>
            <p:nvSpPr>
              <p:cNvPr id="67" name="TextBox 38">
                <a:extLst>
                  <a:ext uri="{FF2B5EF4-FFF2-40B4-BE49-F238E27FC236}">
                    <a16:creationId xmlns:a16="http://schemas.microsoft.com/office/drawing/2014/main" id="{1142FECA-AD7B-AD9B-683C-CB9DF792C749}"/>
                  </a:ext>
                </a:extLst>
              </p:cNvPr>
              <p:cNvSpPr txBox="1"/>
              <p:nvPr/>
            </p:nvSpPr>
            <p:spPr>
              <a:xfrm>
                <a:off x="0" y="0"/>
                <a:ext cx="1127934" cy="30710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920"/>
                  </a:lnSpc>
                </a:pPr>
                <a:endParaRPr/>
              </a:p>
            </p:txBody>
          </p:sp>
        </p:grpSp>
        <p:grpSp>
          <p:nvGrpSpPr>
            <p:cNvPr id="53" name="Group 52">
              <a:extLst>
                <a:ext uri="{FF2B5EF4-FFF2-40B4-BE49-F238E27FC236}">
                  <a16:creationId xmlns:a16="http://schemas.microsoft.com/office/drawing/2014/main" id="{1722EA8E-BECB-D49A-7BE4-D4967E56C926}"/>
                </a:ext>
              </a:extLst>
            </p:cNvPr>
            <p:cNvGrpSpPr/>
            <p:nvPr/>
          </p:nvGrpSpPr>
          <p:grpSpPr>
            <a:xfrm>
              <a:off x="1290527" y="5425710"/>
              <a:ext cx="3084043" cy="1104915"/>
              <a:chOff x="0" y="0"/>
              <a:chExt cx="1127934" cy="307105"/>
            </a:xfrm>
          </p:grpSpPr>
          <p:sp>
            <p:nvSpPr>
              <p:cNvPr id="64" name="Freeform 40">
                <a:extLst>
                  <a:ext uri="{FF2B5EF4-FFF2-40B4-BE49-F238E27FC236}">
                    <a16:creationId xmlns:a16="http://schemas.microsoft.com/office/drawing/2014/main" id="{2D8B3F48-EE5E-E5D7-2F78-DDAE0CC88D91}"/>
                  </a:ext>
                </a:extLst>
              </p:cNvPr>
              <p:cNvSpPr/>
              <p:nvPr/>
            </p:nvSpPr>
            <p:spPr>
              <a:xfrm>
                <a:off x="0" y="0"/>
                <a:ext cx="1127934" cy="307105"/>
              </a:xfrm>
              <a:custGeom>
                <a:avLst/>
                <a:gdLst/>
                <a:ahLst/>
                <a:cxnLst/>
                <a:rect l="l" t="t" r="r" b="b"/>
                <a:pathLst>
                  <a:path w="1127934" h="307105">
                    <a:moveTo>
                      <a:pt x="153553" y="0"/>
                    </a:moveTo>
                    <a:lnTo>
                      <a:pt x="974381" y="0"/>
                    </a:lnTo>
                    <a:cubicBezTo>
                      <a:pt x="1015106" y="0"/>
                      <a:pt x="1054162" y="16178"/>
                      <a:pt x="1082959" y="44975"/>
                    </a:cubicBezTo>
                    <a:cubicBezTo>
                      <a:pt x="1111756" y="73771"/>
                      <a:pt x="1127934" y="112828"/>
                      <a:pt x="1127934" y="153553"/>
                    </a:cubicBezTo>
                    <a:lnTo>
                      <a:pt x="1127934" y="153553"/>
                    </a:lnTo>
                    <a:cubicBezTo>
                      <a:pt x="1127934" y="238357"/>
                      <a:pt x="1059186" y="307105"/>
                      <a:pt x="974381" y="307105"/>
                    </a:cubicBezTo>
                    <a:lnTo>
                      <a:pt x="153553" y="307105"/>
                    </a:lnTo>
                    <a:cubicBezTo>
                      <a:pt x="68748" y="307105"/>
                      <a:pt x="0" y="238357"/>
                      <a:pt x="0" y="153553"/>
                    </a:cubicBezTo>
                    <a:lnTo>
                      <a:pt x="0" y="153553"/>
                    </a:lnTo>
                    <a:cubicBezTo>
                      <a:pt x="0" y="68748"/>
                      <a:pt x="68748" y="0"/>
                      <a:pt x="153553" y="0"/>
                    </a:cubicBezTo>
                    <a:close/>
                  </a:path>
                </a:pathLst>
              </a:custGeom>
              <a:solidFill>
                <a:srgbClr val="E9EDED"/>
              </a:solidFill>
            </p:spPr>
            <p:txBody>
              <a:bodyPr/>
              <a:lstStyle/>
              <a:p>
                <a:endParaRPr lang="en-US"/>
              </a:p>
            </p:txBody>
          </p:sp>
          <p:sp>
            <p:nvSpPr>
              <p:cNvPr id="65" name="TextBox 41">
                <a:extLst>
                  <a:ext uri="{FF2B5EF4-FFF2-40B4-BE49-F238E27FC236}">
                    <a16:creationId xmlns:a16="http://schemas.microsoft.com/office/drawing/2014/main" id="{A6F76BB2-12A8-E02A-4DB6-340C8161FB62}"/>
                  </a:ext>
                </a:extLst>
              </p:cNvPr>
              <p:cNvSpPr txBox="1"/>
              <p:nvPr/>
            </p:nvSpPr>
            <p:spPr>
              <a:xfrm>
                <a:off x="0" y="0"/>
                <a:ext cx="1127934" cy="30710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920"/>
                  </a:lnSpc>
                </a:pPr>
                <a:endParaRPr/>
              </a:p>
            </p:txBody>
          </p:sp>
        </p:grpSp>
        <p:sp>
          <p:nvSpPr>
            <p:cNvPr id="54" name="TextBox 42">
              <a:extLst>
                <a:ext uri="{FF2B5EF4-FFF2-40B4-BE49-F238E27FC236}">
                  <a16:creationId xmlns:a16="http://schemas.microsoft.com/office/drawing/2014/main" id="{A645BA8B-D21F-8143-3C41-080252660959}"/>
                </a:ext>
              </a:extLst>
            </p:cNvPr>
            <p:cNvSpPr txBox="1"/>
            <p:nvPr/>
          </p:nvSpPr>
          <p:spPr>
            <a:xfrm>
              <a:off x="1221230" y="1676040"/>
              <a:ext cx="2696189" cy="74789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b="1" i="0" u="none" strike="noStrike" kern="1200" cap="none" spc="-50" normalizeH="0" baseline="0" noProof="0" dirty="0">
                  <a:ln>
                    <a:noFill/>
                  </a:ln>
                  <a:solidFill>
                    <a:srgbClr val="44546A"/>
                  </a:solidFill>
                  <a:effectLst/>
                  <a:uLnTx/>
                  <a:uFillTx/>
                  <a:ea typeface="+mn-ea"/>
                  <a:cs typeface="Calibri" panose="020F0502020204030204" pitchFamily="34" charset="0"/>
                </a:rPr>
                <a:t>Resort Pass &amp; Cabana Rentals</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b="0" i="0" u="none" strike="noStrike" kern="1200" cap="none" spc="-50" normalizeH="0" baseline="0" noProof="0" dirty="0">
                  <a:ln>
                    <a:noFill/>
                  </a:ln>
                  <a:solidFill>
                    <a:srgbClr val="44546A"/>
                  </a:solidFill>
                  <a:effectLst/>
                  <a:uLnTx/>
                  <a:uFillTx/>
                  <a:ea typeface="+mn-ea"/>
                  <a:cs typeface="Calibri" panose="020F0502020204030204" pitchFamily="34" charset="0"/>
                </a:rPr>
                <a:t>Pass purchasing by local residents to use resort pools</a:t>
              </a:r>
            </a:p>
          </p:txBody>
        </p:sp>
        <p:sp>
          <p:nvSpPr>
            <p:cNvPr id="55" name="TextBox 43">
              <a:extLst>
                <a:ext uri="{FF2B5EF4-FFF2-40B4-BE49-F238E27FC236}">
                  <a16:creationId xmlns:a16="http://schemas.microsoft.com/office/drawing/2014/main" id="{179B6A9A-18C3-CE1A-ADE8-07FBD191674F}"/>
                </a:ext>
              </a:extLst>
            </p:cNvPr>
            <p:cNvSpPr txBox="1"/>
            <p:nvPr/>
          </p:nvSpPr>
          <p:spPr>
            <a:xfrm>
              <a:off x="294856" y="3518269"/>
              <a:ext cx="2709985" cy="997196"/>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b="1" i="0" u="none" strike="noStrike" kern="1200" cap="none" spc="-50" normalizeH="0" baseline="0" noProof="0" dirty="0">
                  <a:ln>
                    <a:noFill/>
                  </a:ln>
                  <a:solidFill>
                    <a:srgbClr val="44546A"/>
                  </a:solidFill>
                  <a:effectLst/>
                  <a:uLnTx/>
                  <a:uFillTx/>
                  <a:ea typeface="+mn-ea"/>
                  <a:cs typeface="Calibri" panose="020F0502020204030204" pitchFamily="34" charset="0"/>
                </a:rPr>
                <a:t>Room Service Efficiency at</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b="1" i="0" u="none" strike="noStrike" kern="1200" cap="none" spc="-50" normalizeH="0" baseline="0" noProof="0" dirty="0">
                  <a:ln>
                    <a:noFill/>
                  </a:ln>
                  <a:solidFill>
                    <a:srgbClr val="44546A"/>
                  </a:solidFill>
                  <a:effectLst/>
                  <a:uLnTx/>
                  <a:uFillTx/>
                  <a:ea typeface="+mn-ea"/>
                  <a:cs typeface="Calibri" panose="020F0502020204030204" pitchFamily="34" charset="0"/>
                </a:rPr>
                <a:t>Full –Service Hotels</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i="0" u="none" strike="noStrike" kern="1200" cap="none" spc="-50" normalizeH="0" baseline="0" noProof="0" dirty="0">
                  <a:ln>
                    <a:noFill/>
                  </a:ln>
                  <a:solidFill>
                    <a:srgbClr val="44546A"/>
                  </a:solidFill>
                  <a:effectLst/>
                  <a:uLnTx/>
                  <a:uFillTx/>
                  <a:ea typeface="+mn-ea"/>
                  <a:cs typeface="Calibri" panose="020F0502020204030204" pitchFamily="34" charset="0"/>
                </a:rPr>
                <a:t>To‑go boxes are now standard in F&amp;B delivery</a:t>
              </a:r>
            </a:p>
          </p:txBody>
        </p:sp>
        <p:sp>
          <p:nvSpPr>
            <p:cNvPr id="56" name="TextBox 44">
              <a:extLst>
                <a:ext uri="{FF2B5EF4-FFF2-40B4-BE49-F238E27FC236}">
                  <a16:creationId xmlns:a16="http://schemas.microsoft.com/office/drawing/2014/main" id="{E4C1A24E-1CF4-BCB8-9E6F-C7EBE42CCAD4}"/>
                </a:ext>
              </a:extLst>
            </p:cNvPr>
            <p:cNvSpPr txBox="1"/>
            <p:nvPr/>
          </p:nvSpPr>
          <p:spPr>
            <a:xfrm>
              <a:off x="1461714" y="5482984"/>
              <a:ext cx="2733189" cy="997196"/>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defRPr/>
              </a:pPr>
              <a:r>
                <a:rPr lang="en-US" b="1" spc="-50" dirty="0">
                  <a:solidFill>
                    <a:srgbClr val="44546A"/>
                  </a:solidFill>
                  <a:cs typeface="Calibri" panose="020F0502020204030204" pitchFamily="34" charset="0"/>
                  <a:sym typeface="Canva Sans"/>
                </a:rPr>
                <a:t>Market Pantry and/or Bar Synergy with Front Desk</a:t>
              </a:r>
            </a:p>
            <a:p>
              <a:pPr algn="ctr">
                <a:lnSpc>
                  <a:spcPct val="90000"/>
                </a:lnSpc>
                <a:defRPr/>
              </a:pPr>
              <a:r>
                <a:rPr lang="en-US" spc="-50" dirty="0">
                  <a:solidFill>
                    <a:srgbClr val="44546A"/>
                  </a:solidFill>
                  <a:cs typeface="Calibri" panose="020F0502020204030204" pitchFamily="34" charset="0"/>
                  <a:sym typeface="Canva Sans"/>
                </a:rPr>
                <a:t>Select‑service hotels pair front desk with F&amp;B</a:t>
              </a:r>
            </a:p>
          </p:txBody>
        </p:sp>
        <p:sp>
          <p:nvSpPr>
            <p:cNvPr id="57" name="TextBox 45">
              <a:extLst>
                <a:ext uri="{FF2B5EF4-FFF2-40B4-BE49-F238E27FC236}">
                  <a16:creationId xmlns:a16="http://schemas.microsoft.com/office/drawing/2014/main" id="{33C9E82F-142A-116B-0A3A-F0453E3BD438}"/>
                </a:ext>
              </a:extLst>
            </p:cNvPr>
            <p:cNvSpPr txBox="1"/>
            <p:nvPr/>
          </p:nvSpPr>
          <p:spPr>
            <a:xfrm>
              <a:off x="7918072" y="5554960"/>
              <a:ext cx="2779057" cy="83099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0"/>
                </a:spcBef>
              </a:pPr>
              <a:r>
                <a:rPr lang="en-US" b="1" spc="-50" dirty="0">
                  <a:latin typeface="Calibri" panose="020F0502020204030204" pitchFamily="34" charset="0"/>
                  <a:cs typeface="Calibri" panose="020F0502020204030204" pitchFamily="34" charset="0"/>
                </a:rPr>
                <a:t>Activated Lobby &amp; Rooftops</a:t>
              </a:r>
            </a:p>
            <a:p>
              <a:pPr algn="ctr">
                <a:spcBef>
                  <a:spcPts val="0"/>
                </a:spcBef>
              </a:pPr>
              <a:r>
                <a:rPr lang="en-US" spc="-50" dirty="0">
                  <a:latin typeface="Calibri" panose="020F0502020204030204" pitchFamily="34" charset="0"/>
                  <a:cs typeface="Calibri" panose="020F0502020204030204" pitchFamily="34" charset="0"/>
                </a:rPr>
                <a:t>Lobbies and rooftops drive revenue in the right markets</a:t>
              </a:r>
            </a:p>
          </p:txBody>
        </p:sp>
        <p:sp>
          <p:nvSpPr>
            <p:cNvPr id="58" name="TextBox 46">
              <a:extLst>
                <a:ext uri="{FF2B5EF4-FFF2-40B4-BE49-F238E27FC236}">
                  <a16:creationId xmlns:a16="http://schemas.microsoft.com/office/drawing/2014/main" id="{D056091A-9EA6-78E5-7825-315C269C63F4}"/>
                </a:ext>
              </a:extLst>
            </p:cNvPr>
            <p:cNvSpPr txBox="1"/>
            <p:nvPr/>
          </p:nvSpPr>
          <p:spPr>
            <a:xfrm>
              <a:off x="9068427" y="3569374"/>
              <a:ext cx="2831299" cy="807913"/>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2079"/>
                </a:lnSpc>
              </a:pPr>
              <a:r>
                <a:rPr lang="en-US" b="1" dirty="0">
                  <a:solidFill>
                    <a:srgbClr val="3C4C59"/>
                  </a:solidFill>
                  <a:ea typeface="Canva Sans"/>
                  <a:cs typeface="Canva Sans"/>
                  <a:sym typeface="Canva Sans"/>
                </a:rPr>
                <a:t>Evolution of Menus</a:t>
              </a:r>
            </a:p>
            <a:p>
              <a:pPr lvl="0" algn="ctr">
                <a:lnSpc>
                  <a:spcPts val="2079"/>
                </a:lnSpc>
              </a:pPr>
              <a:r>
                <a:rPr lang="en-US" dirty="0">
                  <a:solidFill>
                    <a:srgbClr val="3C4C59"/>
                  </a:solidFill>
                  <a:ea typeface="Canva Sans"/>
                  <a:cs typeface="Canva Sans"/>
                  <a:sym typeface="Canva Sans"/>
                </a:rPr>
                <a:t>Wellness-based, organic farm-to-table &amp; mocktail offerings </a:t>
              </a:r>
            </a:p>
          </p:txBody>
        </p:sp>
        <p:sp>
          <p:nvSpPr>
            <p:cNvPr id="59" name="TextBox 47">
              <a:extLst>
                <a:ext uri="{FF2B5EF4-FFF2-40B4-BE49-F238E27FC236}">
                  <a16:creationId xmlns:a16="http://schemas.microsoft.com/office/drawing/2014/main" id="{7DB5BB31-83AC-56EE-048D-1CC400466F51}"/>
                </a:ext>
              </a:extLst>
            </p:cNvPr>
            <p:cNvSpPr txBox="1"/>
            <p:nvPr/>
          </p:nvSpPr>
          <p:spPr>
            <a:xfrm>
              <a:off x="7918072" y="1624273"/>
              <a:ext cx="2774984" cy="807913"/>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2079"/>
                </a:lnSpc>
              </a:pPr>
              <a:r>
                <a:rPr lang="en-US" b="1" dirty="0">
                  <a:solidFill>
                    <a:srgbClr val="3C4C59"/>
                  </a:solidFill>
                  <a:ea typeface="Canva Sans"/>
                  <a:cs typeface="Canva Sans"/>
                  <a:sym typeface="Canva Sans"/>
                </a:rPr>
                <a:t>Resort Fees</a:t>
              </a:r>
            </a:p>
            <a:p>
              <a:pPr marL="0" lvl="0" indent="0" algn="ctr">
                <a:lnSpc>
                  <a:spcPts val="2079"/>
                </a:lnSpc>
              </a:pPr>
              <a:r>
                <a:rPr lang="en-US" dirty="0">
                  <a:solidFill>
                    <a:srgbClr val="3C4C59"/>
                  </a:solidFill>
                  <a:ea typeface="Canva Sans"/>
                  <a:cs typeface="Canva Sans"/>
                  <a:sym typeface="Canva Sans"/>
                </a:rPr>
                <a:t>More hotels are adopting percentage‑based resort fees</a:t>
              </a:r>
            </a:p>
          </p:txBody>
        </p:sp>
        <p:pic>
          <p:nvPicPr>
            <p:cNvPr id="80" name="Picture 79">
              <a:extLst>
                <a:ext uri="{FF2B5EF4-FFF2-40B4-BE49-F238E27FC236}">
                  <a16:creationId xmlns:a16="http://schemas.microsoft.com/office/drawing/2014/main" id="{90A5D4EF-15B0-9FD1-D7FD-7397A871D9B7}"/>
                </a:ext>
              </a:extLst>
            </p:cNvPr>
            <p:cNvPicPr>
              <a:picLocks noChangeAspect="1"/>
            </p:cNvPicPr>
            <p:nvPr/>
          </p:nvPicPr>
          <p:blipFill>
            <a:blip r:embed="rId11"/>
            <a:stretch>
              <a:fillRect/>
            </a:stretch>
          </p:blipFill>
          <p:spPr>
            <a:xfrm>
              <a:off x="5344632" y="3511304"/>
              <a:ext cx="1333686" cy="924054"/>
            </a:xfrm>
            <a:prstGeom prst="rect">
              <a:avLst/>
            </a:prstGeom>
          </p:spPr>
        </p:pic>
        <p:pic>
          <p:nvPicPr>
            <p:cNvPr id="84" name="Picture 83" descr="Shape&#10;&#10;Description automatically generated with low confidence">
              <a:extLst>
                <a:ext uri="{FF2B5EF4-FFF2-40B4-BE49-F238E27FC236}">
                  <a16:creationId xmlns:a16="http://schemas.microsoft.com/office/drawing/2014/main" id="{F501E053-9A44-FE65-E826-D589CBFDD06A}"/>
                </a:ext>
              </a:extLst>
            </p:cNvPr>
            <p:cNvPicPr>
              <a:picLocks noChangeAspect="1"/>
            </p:cNvPicPr>
            <p:nvPr/>
          </p:nvPicPr>
          <p:blipFill>
            <a:blip r:embed="rId12">
              <a:duotone>
                <a:schemeClr val="accent1">
                  <a:shade val="45000"/>
                  <a:satMod val="135000"/>
                </a:schemeClr>
                <a:prstClr val="white"/>
              </a:duotone>
              <a:extLst>
                <a:ext uri="{BEBA8EAE-BF5A-486C-A8C5-ECC9F3942E4B}">
                  <a14:imgProps xmlns:a14="http://schemas.microsoft.com/office/drawing/2010/main">
                    <a14:imgLayer r:embed="rId13">
                      <a14:imgEffect>
                        <a14:brightnessContrast bright="100000" contrast="-10000"/>
                      </a14:imgEffect>
                    </a14:imgLayer>
                  </a14:imgProps>
                </a:ext>
                <a:ext uri="{28A0092B-C50C-407E-A947-70E740481C1C}">
                  <a14:useLocalDpi xmlns:a14="http://schemas.microsoft.com/office/drawing/2010/main"/>
                </a:ext>
              </a:extLst>
            </a:blip>
            <a:stretch>
              <a:fillRect/>
            </a:stretch>
          </p:blipFill>
          <p:spPr>
            <a:xfrm>
              <a:off x="4688776" y="1732506"/>
              <a:ext cx="425638" cy="469715"/>
            </a:xfrm>
            <a:prstGeom prst="rect">
              <a:avLst/>
            </a:prstGeom>
          </p:spPr>
        </p:pic>
        <p:pic>
          <p:nvPicPr>
            <p:cNvPr id="152" name="Picture 151">
              <a:extLst>
                <a:ext uri="{FF2B5EF4-FFF2-40B4-BE49-F238E27FC236}">
                  <a16:creationId xmlns:a16="http://schemas.microsoft.com/office/drawing/2014/main" id="{7BD05220-8F84-B18E-8D6C-A030B3CEBE1D}"/>
                </a:ext>
              </a:extLst>
            </p:cNvPr>
            <p:cNvPicPr>
              <a:picLocks noChangeAspect="1"/>
            </p:cNvPicPr>
            <p:nvPr/>
          </p:nvPicPr>
          <p:blipFill>
            <a:blip r:embed="rId14">
              <a:extLst>
                <a:ext uri="{BEBA8EAE-BF5A-486C-A8C5-ECC9F3942E4B}">
                  <a14:imgProps xmlns:a14="http://schemas.microsoft.com/office/drawing/2010/main">
                    <a14:imgLayer r:embed="rId15">
                      <a14:imgEffect>
                        <a14:brightnessContrast bright="100000"/>
                      </a14:imgEffect>
                    </a14:imgLayer>
                  </a14:imgProps>
                </a:ext>
              </a:extLst>
            </a:blip>
            <a:stretch>
              <a:fillRect/>
            </a:stretch>
          </p:blipFill>
          <p:spPr>
            <a:xfrm>
              <a:off x="3424304" y="3675933"/>
              <a:ext cx="492951" cy="518702"/>
            </a:xfrm>
            <a:prstGeom prst="rect">
              <a:avLst/>
            </a:prstGeom>
          </p:spPr>
        </p:pic>
        <p:pic>
          <p:nvPicPr>
            <p:cNvPr id="153" name="Picture 152">
              <a:extLst>
                <a:ext uri="{FF2B5EF4-FFF2-40B4-BE49-F238E27FC236}">
                  <a16:creationId xmlns:a16="http://schemas.microsoft.com/office/drawing/2014/main" id="{2AB1DE3A-C1EE-2CA8-31E1-E8AA7F85DE1F}"/>
                </a:ext>
              </a:extLst>
            </p:cNvPr>
            <p:cNvPicPr>
              <a:picLocks noChangeAspect="1"/>
            </p:cNvPicPr>
            <p:nvPr/>
          </p:nvPicPr>
          <p:blipFill>
            <a:blip r:embed="rId16">
              <a:extLst>
                <a:ext uri="{BEBA8EAE-BF5A-486C-A8C5-ECC9F3942E4B}">
                  <a14:imgProps xmlns:a14="http://schemas.microsoft.com/office/drawing/2010/main">
                    <a14:imgLayer r:embed="rId17">
                      <a14:imgEffect>
                        <a14:brightnessContrast bright="100000"/>
                      </a14:imgEffect>
                    </a14:imgLayer>
                  </a14:imgProps>
                </a:ext>
                <a:ext uri="{28A0092B-C50C-407E-A947-70E740481C1C}">
                  <a14:useLocalDpi xmlns:a14="http://schemas.microsoft.com/office/drawing/2010/main" val="0"/>
                </a:ext>
              </a:extLst>
            </a:blip>
            <a:srcRect l="33871" t="3573" r="42240" b="71433"/>
            <a:stretch>
              <a:fillRect/>
            </a:stretch>
          </p:blipFill>
          <p:spPr>
            <a:xfrm>
              <a:off x="4657167" y="5628148"/>
              <a:ext cx="542068" cy="567130"/>
            </a:xfrm>
            <a:prstGeom prst="rect">
              <a:avLst/>
            </a:prstGeom>
          </p:spPr>
        </p:pic>
        <p:pic>
          <p:nvPicPr>
            <p:cNvPr id="154" name="Picture 153">
              <a:extLst>
                <a:ext uri="{FF2B5EF4-FFF2-40B4-BE49-F238E27FC236}">
                  <a16:creationId xmlns:a16="http://schemas.microsoft.com/office/drawing/2014/main" id="{938E625F-4DD7-4289-19F9-38D6CE67927D}"/>
                </a:ext>
              </a:extLst>
            </p:cNvPr>
            <p:cNvPicPr>
              <a:picLocks noChangeAspect="1"/>
            </p:cNvPicPr>
            <p:nvPr/>
          </p:nvPicPr>
          <p:blipFill>
            <a:blip r:embed="rId16">
              <a:extLst>
                <a:ext uri="{BEBA8EAE-BF5A-486C-A8C5-ECC9F3942E4B}">
                  <a14:imgProps xmlns:a14="http://schemas.microsoft.com/office/drawing/2010/main">
                    <a14:imgLayer r:embed="rId17">
                      <a14:imgEffect>
                        <a14:brightnessContrast bright="100000"/>
                      </a14:imgEffect>
                    </a14:imgLayer>
                  </a14:imgProps>
                </a:ext>
                <a:ext uri="{28A0092B-C50C-407E-A947-70E740481C1C}">
                  <a14:useLocalDpi xmlns:a14="http://schemas.microsoft.com/office/drawing/2010/main" val="0"/>
                </a:ext>
              </a:extLst>
            </a:blip>
            <a:srcRect l="63395" t="3573" r="12716" b="71433"/>
            <a:stretch>
              <a:fillRect/>
            </a:stretch>
          </p:blipFill>
          <p:spPr>
            <a:xfrm>
              <a:off x="7017076" y="1691618"/>
              <a:ext cx="484910" cy="507329"/>
            </a:xfrm>
            <a:prstGeom prst="rect">
              <a:avLst/>
            </a:prstGeom>
          </p:spPr>
        </p:pic>
        <p:pic>
          <p:nvPicPr>
            <p:cNvPr id="156" name="Picture 155">
              <a:extLst>
                <a:ext uri="{FF2B5EF4-FFF2-40B4-BE49-F238E27FC236}">
                  <a16:creationId xmlns:a16="http://schemas.microsoft.com/office/drawing/2014/main" id="{B58BDFD0-A0FA-CA7F-4BDC-9E4F91EBE75C}"/>
                </a:ext>
              </a:extLst>
            </p:cNvPr>
            <p:cNvPicPr>
              <a:picLocks noChangeAspect="1"/>
            </p:cNvPicPr>
            <p:nvPr/>
          </p:nvPicPr>
          <p:blipFill>
            <a:blip r:embed="rId18">
              <a:extLst>
                <a:ext uri="{BEBA8EAE-BF5A-486C-A8C5-ECC9F3942E4B}">
                  <a14:imgProps xmlns:a14="http://schemas.microsoft.com/office/drawing/2010/main">
                    <a14:imgLayer r:embed="rId19">
                      <a14:imgEffect>
                        <a14:brightnessContrast bright="100000"/>
                      </a14:imgEffect>
                    </a14:imgLayer>
                  </a14:imgProps>
                </a:ext>
              </a:extLst>
            </a:blip>
            <a:stretch>
              <a:fillRect/>
            </a:stretch>
          </p:blipFill>
          <p:spPr>
            <a:xfrm>
              <a:off x="8202334" y="3619115"/>
              <a:ext cx="600944" cy="632337"/>
            </a:xfrm>
            <a:prstGeom prst="rect">
              <a:avLst/>
            </a:prstGeom>
          </p:spPr>
        </p:pic>
        <p:grpSp>
          <p:nvGrpSpPr>
            <p:cNvPr id="161" name="Group 160">
              <a:extLst>
                <a:ext uri="{FF2B5EF4-FFF2-40B4-BE49-F238E27FC236}">
                  <a16:creationId xmlns:a16="http://schemas.microsoft.com/office/drawing/2014/main" id="{9DA91C50-3A61-6593-B76A-DC05911C5870}"/>
                </a:ext>
              </a:extLst>
            </p:cNvPr>
            <p:cNvGrpSpPr/>
            <p:nvPr/>
          </p:nvGrpSpPr>
          <p:grpSpPr>
            <a:xfrm>
              <a:off x="7004265" y="5618613"/>
              <a:ext cx="570627" cy="598382"/>
              <a:chOff x="7004265" y="5618613"/>
              <a:chExt cx="570627" cy="598382"/>
            </a:xfrm>
          </p:grpSpPr>
          <p:pic>
            <p:nvPicPr>
              <p:cNvPr id="158" name="Picture 157">
                <a:extLst>
                  <a:ext uri="{FF2B5EF4-FFF2-40B4-BE49-F238E27FC236}">
                    <a16:creationId xmlns:a16="http://schemas.microsoft.com/office/drawing/2014/main" id="{004812E4-C4F0-3D4D-73FA-9F83CC699F2D}"/>
                  </a:ext>
                </a:extLst>
              </p:cNvPr>
              <p:cNvPicPr>
                <a:picLocks noChangeAspect="1"/>
              </p:cNvPicPr>
              <p:nvPr/>
            </p:nvPicPr>
            <p:blipFill>
              <a:blip r:embed="rId20">
                <a:extLst>
                  <a:ext uri="{BEBA8EAE-BF5A-486C-A8C5-ECC9F3942E4B}">
                    <a14:imgProps xmlns:a14="http://schemas.microsoft.com/office/drawing/2010/main">
                      <a14:imgLayer r:embed="rId21">
                        <a14:imgEffect>
                          <a14:brightnessContrast bright="100000"/>
                        </a14:imgEffect>
                      </a14:imgLayer>
                    </a14:imgProps>
                  </a:ext>
                </a:extLst>
              </a:blip>
              <a:stretch>
                <a:fillRect/>
              </a:stretch>
            </p:blipFill>
            <p:spPr>
              <a:xfrm>
                <a:off x="7004265" y="5618614"/>
                <a:ext cx="568674" cy="598381"/>
              </a:xfrm>
              <a:prstGeom prst="rect">
                <a:avLst/>
              </a:prstGeom>
            </p:spPr>
          </p:pic>
          <p:pic>
            <p:nvPicPr>
              <p:cNvPr id="159" name="Picture 158">
                <a:extLst>
                  <a:ext uri="{FF2B5EF4-FFF2-40B4-BE49-F238E27FC236}">
                    <a16:creationId xmlns:a16="http://schemas.microsoft.com/office/drawing/2014/main" id="{7FD32527-D179-88E1-9C15-679BC30153D4}"/>
                  </a:ext>
                </a:extLst>
              </p:cNvPr>
              <p:cNvPicPr>
                <a:picLocks noChangeAspect="1"/>
              </p:cNvPicPr>
              <p:nvPr/>
            </p:nvPicPr>
            <p:blipFill>
              <a:blip r:embed="rId20">
                <a:extLst>
                  <a:ext uri="{BEBA8EAE-BF5A-486C-A8C5-ECC9F3942E4B}">
                    <a14:imgProps xmlns:a14="http://schemas.microsoft.com/office/drawing/2010/main">
                      <a14:imgLayer r:embed="rId21">
                        <a14:imgEffect>
                          <a14:brightnessContrast bright="100000"/>
                        </a14:imgEffect>
                      </a14:imgLayer>
                    </a14:imgProps>
                  </a:ext>
                </a:extLst>
              </a:blip>
              <a:stretch>
                <a:fillRect/>
              </a:stretch>
            </p:blipFill>
            <p:spPr>
              <a:xfrm>
                <a:off x="7006218" y="5618613"/>
                <a:ext cx="568674" cy="598381"/>
              </a:xfrm>
              <a:prstGeom prst="rect">
                <a:avLst/>
              </a:prstGeom>
            </p:spPr>
          </p:pic>
          <p:pic>
            <p:nvPicPr>
              <p:cNvPr id="160" name="Picture 159">
                <a:extLst>
                  <a:ext uri="{FF2B5EF4-FFF2-40B4-BE49-F238E27FC236}">
                    <a16:creationId xmlns:a16="http://schemas.microsoft.com/office/drawing/2014/main" id="{A1CD9D8B-D7AA-6F50-EF09-80BA6055678A}"/>
                  </a:ext>
                </a:extLst>
              </p:cNvPr>
              <p:cNvPicPr>
                <a:picLocks noChangeAspect="1"/>
              </p:cNvPicPr>
              <p:nvPr/>
            </p:nvPicPr>
            <p:blipFill>
              <a:blip r:embed="rId20">
                <a:extLst>
                  <a:ext uri="{BEBA8EAE-BF5A-486C-A8C5-ECC9F3942E4B}">
                    <a14:imgProps xmlns:a14="http://schemas.microsoft.com/office/drawing/2010/main">
                      <a14:imgLayer r:embed="rId21">
                        <a14:imgEffect>
                          <a14:brightnessContrast bright="100000"/>
                        </a14:imgEffect>
                      </a14:imgLayer>
                    </a14:imgProps>
                  </a:ext>
                </a:extLst>
              </a:blip>
              <a:stretch>
                <a:fillRect/>
              </a:stretch>
            </p:blipFill>
            <p:spPr>
              <a:xfrm>
                <a:off x="7004265" y="5618613"/>
                <a:ext cx="568674" cy="598381"/>
              </a:xfrm>
              <a:prstGeom prst="rect">
                <a:avLst/>
              </a:prstGeom>
            </p:spPr>
          </p:pic>
        </p:grpSp>
      </p:grpSp>
    </p:spTree>
    <p:extLst>
      <p:ext uri="{BB962C8B-B14F-4D97-AF65-F5344CB8AC3E}">
        <p14:creationId xmlns:p14="http://schemas.microsoft.com/office/powerpoint/2010/main" val="61599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4B655-FED8-ECB4-CB9F-90C2114BBC4D}"/>
              </a:ext>
            </a:extLst>
          </p:cNvPr>
          <p:cNvSpPr>
            <a:spLocks noGrp="1"/>
          </p:cNvSpPr>
          <p:nvPr>
            <p:ph type="title"/>
          </p:nvPr>
        </p:nvSpPr>
        <p:spPr>
          <a:xfrm>
            <a:off x="822960" y="969264"/>
            <a:ext cx="10515600" cy="591728"/>
          </a:xfrm>
        </p:spPr>
        <p:txBody>
          <a:bodyPr>
            <a:normAutofit/>
          </a:bodyPr>
          <a:lstStyle/>
          <a:p>
            <a:r>
              <a:rPr lang="en-US" dirty="0"/>
              <a:t>Key submarkets may support new construction at this time</a:t>
            </a:r>
          </a:p>
        </p:txBody>
      </p:sp>
      <p:sp>
        <p:nvSpPr>
          <p:cNvPr id="3" name="Text Placeholder 2">
            <a:extLst>
              <a:ext uri="{FF2B5EF4-FFF2-40B4-BE49-F238E27FC236}">
                <a16:creationId xmlns:a16="http://schemas.microsoft.com/office/drawing/2014/main" id="{D75EA21E-3CF1-C6CA-C15B-AC7F7C326BFB}"/>
              </a:ext>
            </a:extLst>
          </p:cNvPr>
          <p:cNvSpPr>
            <a:spLocks noGrp="1"/>
          </p:cNvSpPr>
          <p:nvPr>
            <p:ph type="body" idx="11"/>
          </p:nvPr>
        </p:nvSpPr>
        <p:spPr>
          <a:xfrm>
            <a:off x="740664" y="201168"/>
            <a:ext cx="10161016" cy="697515"/>
          </a:xfrm>
        </p:spPr>
        <p:txBody>
          <a:bodyPr/>
          <a:lstStyle/>
          <a:p>
            <a:r>
              <a:rPr lang="en-US" dirty="0"/>
              <a:t>Higher Construction Costs Limit New Supply</a:t>
            </a:r>
          </a:p>
        </p:txBody>
      </p:sp>
      <p:grpSp>
        <p:nvGrpSpPr>
          <p:cNvPr id="5" name="Group 4">
            <a:extLst>
              <a:ext uri="{FF2B5EF4-FFF2-40B4-BE49-F238E27FC236}">
                <a16:creationId xmlns:a16="http://schemas.microsoft.com/office/drawing/2014/main" id="{3850AA20-5B92-4FD5-4100-C8769A4553D2}"/>
              </a:ext>
            </a:extLst>
          </p:cNvPr>
          <p:cNvGrpSpPr/>
          <p:nvPr/>
        </p:nvGrpSpPr>
        <p:grpSpPr>
          <a:xfrm>
            <a:off x="964657" y="2117602"/>
            <a:ext cx="8126770" cy="3456300"/>
            <a:chOff x="2032614" y="1840705"/>
            <a:chExt cx="8126770" cy="3456300"/>
          </a:xfrm>
        </p:grpSpPr>
        <p:sp>
          <p:nvSpPr>
            <p:cNvPr id="6" name="Freeform: Shape 5">
              <a:extLst>
                <a:ext uri="{FF2B5EF4-FFF2-40B4-BE49-F238E27FC236}">
                  <a16:creationId xmlns:a16="http://schemas.microsoft.com/office/drawing/2014/main" id="{05F64305-1BAB-C544-F993-5777134F01BB}"/>
                </a:ext>
              </a:extLst>
            </p:cNvPr>
            <p:cNvSpPr/>
            <p:nvPr/>
          </p:nvSpPr>
          <p:spPr>
            <a:xfrm rot="16200000">
              <a:off x="1767899" y="2105420"/>
              <a:ext cx="3176588" cy="2647157"/>
            </a:xfrm>
            <a:custGeom>
              <a:avLst/>
              <a:gdLst>
                <a:gd name="connsiteX0" fmla="*/ 0 w 2647156"/>
                <a:gd name="connsiteY0" fmla="*/ 132358 h 3176587"/>
                <a:gd name="connsiteX1" fmla="*/ 132358 w 2647156"/>
                <a:gd name="connsiteY1" fmla="*/ 0 h 3176587"/>
                <a:gd name="connsiteX2" fmla="*/ 2514798 w 2647156"/>
                <a:gd name="connsiteY2" fmla="*/ 0 h 3176587"/>
                <a:gd name="connsiteX3" fmla="*/ 2647156 w 2647156"/>
                <a:gd name="connsiteY3" fmla="*/ 132358 h 3176587"/>
                <a:gd name="connsiteX4" fmla="*/ 2647156 w 2647156"/>
                <a:gd name="connsiteY4" fmla="*/ 3044229 h 3176587"/>
                <a:gd name="connsiteX5" fmla="*/ 2514798 w 2647156"/>
                <a:gd name="connsiteY5" fmla="*/ 3176587 h 3176587"/>
                <a:gd name="connsiteX6" fmla="*/ 132358 w 2647156"/>
                <a:gd name="connsiteY6" fmla="*/ 3176587 h 3176587"/>
                <a:gd name="connsiteX7" fmla="*/ 0 w 2647156"/>
                <a:gd name="connsiteY7" fmla="*/ 3044229 h 3176587"/>
                <a:gd name="connsiteX8" fmla="*/ 0 w 2647156"/>
                <a:gd name="connsiteY8" fmla="*/ 132358 h 317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7156" h="3176587">
                  <a:moveTo>
                    <a:pt x="2536857" y="1"/>
                  </a:moveTo>
                  <a:cubicBezTo>
                    <a:pt x="2597773" y="1"/>
                    <a:pt x="2647156" y="71111"/>
                    <a:pt x="2647156" y="158830"/>
                  </a:cubicBezTo>
                  <a:lnTo>
                    <a:pt x="2647156" y="3017757"/>
                  </a:lnTo>
                  <a:cubicBezTo>
                    <a:pt x="2647156" y="3105476"/>
                    <a:pt x="2597773" y="3176586"/>
                    <a:pt x="2536857" y="3176586"/>
                  </a:cubicBezTo>
                  <a:lnTo>
                    <a:pt x="110299" y="3176586"/>
                  </a:lnTo>
                  <a:cubicBezTo>
                    <a:pt x="49383" y="3176586"/>
                    <a:pt x="0" y="3105476"/>
                    <a:pt x="0" y="3017757"/>
                  </a:cubicBezTo>
                  <a:lnTo>
                    <a:pt x="0" y="158830"/>
                  </a:lnTo>
                  <a:cubicBezTo>
                    <a:pt x="0" y="71111"/>
                    <a:pt x="49383" y="1"/>
                    <a:pt x="110299" y="1"/>
                  </a:cubicBezTo>
                  <a:lnTo>
                    <a:pt x="2536857" y="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785" tIns="102869" rIns="133351" bIns="2117726" numCol="1" spcCol="1270" anchor="t" anchorCtr="0">
              <a:noAutofit/>
            </a:bodyPr>
            <a:lstStyle/>
            <a:p>
              <a:pPr marL="0" lvl="0" indent="0" algn="r" defTabSz="1333500">
                <a:lnSpc>
                  <a:spcPct val="90000"/>
                </a:lnSpc>
                <a:spcBef>
                  <a:spcPct val="0"/>
                </a:spcBef>
                <a:spcAft>
                  <a:spcPct val="35000"/>
                </a:spcAft>
                <a:buNone/>
              </a:pPr>
              <a:r>
                <a:rPr lang="en-US" sz="3000" kern="1200" dirty="0"/>
                <a:t>All Hotels</a:t>
              </a:r>
            </a:p>
          </p:txBody>
        </p:sp>
        <p:sp>
          <p:nvSpPr>
            <p:cNvPr id="8" name="Freeform: Shape 7">
              <a:extLst>
                <a:ext uri="{FF2B5EF4-FFF2-40B4-BE49-F238E27FC236}">
                  <a16:creationId xmlns:a16="http://schemas.microsoft.com/office/drawing/2014/main" id="{86EB1283-B33D-D416-DEFA-5CA8B78E8862}"/>
                </a:ext>
              </a:extLst>
            </p:cNvPr>
            <p:cNvSpPr/>
            <p:nvPr/>
          </p:nvSpPr>
          <p:spPr>
            <a:xfrm>
              <a:off x="2562046" y="2120418"/>
              <a:ext cx="1972131" cy="3176587"/>
            </a:xfrm>
            <a:custGeom>
              <a:avLst/>
              <a:gdLst>
                <a:gd name="connsiteX0" fmla="*/ 0 w 1972131"/>
                <a:gd name="connsiteY0" fmla="*/ 0 h 3176587"/>
                <a:gd name="connsiteX1" fmla="*/ 1972131 w 1972131"/>
                <a:gd name="connsiteY1" fmla="*/ 0 h 3176587"/>
                <a:gd name="connsiteX2" fmla="*/ 1972131 w 1972131"/>
                <a:gd name="connsiteY2" fmla="*/ 3176587 h 3176587"/>
                <a:gd name="connsiteX3" fmla="*/ 0 w 1972131"/>
                <a:gd name="connsiteY3" fmla="*/ 3176587 h 3176587"/>
                <a:gd name="connsiteX4" fmla="*/ 0 w 1972131"/>
                <a:gd name="connsiteY4" fmla="*/ 0 h 317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131" h="3176587">
                  <a:moveTo>
                    <a:pt x="0" y="0"/>
                  </a:moveTo>
                  <a:lnTo>
                    <a:pt x="1972131" y="0"/>
                  </a:lnTo>
                  <a:lnTo>
                    <a:pt x="1972131" y="3176587"/>
                  </a:lnTo>
                  <a:lnTo>
                    <a:pt x="0" y="3176587"/>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72009" rIns="0" bIns="0" numCol="1" spcCol="1270" anchor="t" anchorCtr="0">
              <a:noAutofit/>
            </a:bodyPr>
            <a:lstStyle/>
            <a:p>
              <a:pPr algn="ctr" defTabSz="933450">
                <a:lnSpc>
                  <a:spcPct val="90000"/>
                </a:lnSpc>
                <a:spcBef>
                  <a:spcPct val="0"/>
                </a:spcBef>
                <a:spcAft>
                  <a:spcPct val="35000"/>
                </a:spcAft>
              </a:pPr>
              <a:endParaRPr lang="en-US" sz="2100" b="1" kern="1200" dirty="0"/>
            </a:p>
            <a:p>
              <a:pPr algn="ctr" defTabSz="933450">
                <a:lnSpc>
                  <a:spcPct val="90000"/>
                </a:lnSpc>
                <a:spcBef>
                  <a:spcPct val="0"/>
                </a:spcBef>
                <a:spcAft>
                  <a:spcPct val="35000"/>
                </a:spcAft>
              </a:pPr>
              <a:r>
                <a:rPr lang="en-US" sz="2100" b="1" kern="1200" dirty="0"/>
                <a:t>Average </a:t>
              </a:r>
              <a:r>
                <a:rPr lang="en-US" sz="2100" b="1" dirty="0"/>
                <a:t>PPK</a:t>
              </a:r>
            </a:p>
            <a:p>
              <a:pPr marL="0" lvl="0" indent="0" algn="ctr" defTabSz="933450">
                <a:lnSpc>
                  <a:spcPct val="90000"/>
                </a:lnSpc>
                <a:spcBef>
                  <a:spcPct val="0"/>
                </a:spcBef>
                <a:spcAft>
                  <a:spcPts val="1800"/>
                </a:spcAft>
                <a:buNone/>
              </a:pPr>
              <a:r>
                <a:rPr lang="en-US" sz="2100" kern="1200" dirty="0"/>
                <a:t>$408,000</a:t>
              </a:r>
              <a:endParaRPr lang="en-US" sz="2100" dirty="0"/>
            </a:p>
            <a:p>
              <a:pPr marL="0" lvl="0" indent="0" algn="ctr" defTabSz="933450">
                <a:lnSpc>
                  <a:spcPct val="90000"/>
                </a:lnSpc>
                <a:spcBef>
                  <a:spcPct val="0"/>
                </a:spcBef>
                <a:spcAft>
                  <a:spcPct val="35000"/>
                </a:spcAft>
                <a:buNone/>
              </a:pPr>
              <a:r>
                <a:rPr lang="en-US" sz="2100" b="1" kern="1200" dirty="0"/>
                <a:t>Median Cost to Build</a:t>
              </a:r>
            </a:p>
            <a:p>
              <a:pPr marL="0" lvl="0" indent="0" algn="ctr" defTabSz="933450">
                <a:lnSpc>
                  <a:spcPct val="90000"/>
                </a:lnSpc>
                <a:spcBef>
                  <a:spcPct val="0"/>
                </a:spcBef>
                <a:spcAft>
                  <a:spcPct val="35000"/>
                </a:spcAft>
                <a:buNone/>
              </a:pPr>
              <a:r>
                <a:rPr lang="en-US" sz="2100" dirty="0"/>
                <a:t>$219,000</a:t>
              </a:r>
              <a:endParaRPr lang="en-US" sz="2100" kern="1200" dirty="0"/>
            </a:p>
            <a:p>
              <a:pPr marL="0" lvl="0" indent="0" algn="ctr" defTabSz="933450">
                <a:lnSpc>
                  <a:spcPct val="90000"/>
                </a:lnSpc>
                <a:spcBef>
                  <a:spcPct val="0"/>
                </a:spcBef>
                <a:spcAft>
                  <a:spcPct val="35000"/>
                </a:spcAft>
                <a:buNone/>
              </a:pPr>
              <a:endParaRPr lang="en-US" sz="2100" kern="1200" dirty="0"/>
            </a:p>
            <a:p>
              <a:pPr marL="0" lvl="0" indent="0" algn="ctr" defTabSz="933450">
                <a:lnSpc>
                  <a:spcPct val="90000"/>
                </a:lnSpc>
                <a:spcBef>
                  <a:spcPct val="0"/>
                </a:spcBef>
                <a:spcAft>
                  <a:spcPct val="35000"/>
                </a:spcAft>
                <a:buNone/>
              </a:pPr>
              <a:endParaRPr lang="en-US" sz="2100" kern="1200" dirty="0"/>
            </a:p>
          </p:txBody>
        </p:sp>
        <p:sp>
          <p:nvSpPr>
            <p:cNvPr id="10" name="Freeform: Shape 9">
              <a:extLst>
                <a:ext uri="{FF2B5EF4-FFF2-40B4-BE49-F238E27FC236}">
                  <a16:creationId xmlns:a16="http://schemas.microsoft.com/office/drawing/2014/main" id="{02934DB1-BF8B-BD53-285A-EA479B12A075}"/>
                </a:ext>
              </a:extLst>
            </p:cNvPr>
            <p:cNvSpPr/>
            <p:nvPr/>
          </p:nvSpPr>
          <p:spPr>
            <a:xfrm rot="16200000">
              <a:off x="4507705" y="2105420"/>
              <a:ext cx="3176588" cy="2647157"/>
            </a:xfrm>
            <a:custGeom>
              <a:avLst/>
              <a:gdLst>
                <a:gd name="connsiteX0" fmla="*/ 0 w 2647156"/>
                <a:gd name="connsiteY0" fmla="*/ 132358 h 3176587"/>
                <a:gd name="connsiteX1" fmla="*/ 132358 w 2647156"/>
                <a:gd name="connsiteY1" fmla="*/ 0 h 3176587"/>
                <a:gd name="connsiteX2" fmla="*/ 2514798 w 2647156"/>
                <a:gd name="connsiteY2" fmla="*/ 0 h 3176587"/>
                <a:gd name="connsiteX3" fmla="*/ 2647156 w 2647156"/>
                <a:gd name="connsiteY3" fmla="*/ 132358 h 3176587"/>
                <a:gd name="connsiteX4" fmla="*/ 2647156 w 2647156"/>
                <a:gd name="connsiteY4" fmla="*/ 3044229 h 3176587"/>
                <a:gd name="connsiteX5" fmla="*/ 2514798 w 2647156"/>
                <a:gd name="connsiteY5" fmla="*/ 3176587 h 3176587"/>
                <a:gd name="connsiteX6" fmla="*/ 132358 w 2647156"/>
                <a:gd name="connsiteY6" fmla="*/ 3176587 h 3176587"/>
                <a:gd name="connsiteX7" fmla="*/ 0 w 2647156"/>
                <a:gd name="connsiteY7" fmla="*/ 3044229 h 3176587"/>
                <a:gd name="connsiteX8" fmla="*/ 0 w 2647156"/>
                <a:gd name="connsiteY8" fmla="*/ 132358 h 317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7156" h="3176587">
                  <a:moveTo>
                    <a:pt x="2536857" y="1"/>
                  </a:moveTo>
                  <a:cubicBezTo>
                    <a:pt x="2597773" y="1"/>
                    <a:pt x="2647156" y="71111"/>
                    <a:pt x="2647156" y="158830"/>
                  </a:cubicBezTo>
                  <a:lnTo>
                    <a:pt x="2647156" y="3017757"/>
                  </a:lnTo>
                  <a:cubicBezTo>
                    <a:pt x="2647156" y="3105476"/>
                    <a:pt x="2597773" y="3176586"/>
                    <a:pt x="2536857" y="3176586"/>
                  </a:cubicBezTo>
                  <a:lnTo>
                    <a:pt x="110299" y="3176586"/>
                  </a:lnTo>
                  <a:cubicBezTo>
                    <a:pt x="49383" y="3176586"/>
                    <a:pt x="0" y="3105476"/>
                    <a:pt x="0" y="3017757"/>
                  </a:cubicBezTo>
                  <a:lnTo>
                    <a:pt x="0" y="158830"/>
                  </a:lnTo>
                  <a:cubicBezTo>
                    <a:pt x="0" y="71111"/>
                    <a:pt x="49383" y="1"/>
                    <a:pt x="110299" y="1"/>
                  </a:cubicBezTo>
                  <a:lnTo>
                    <a:pt x="2536857" y="1"/>
                  </a:lnTo>
                  <a:close/>
                </a:path>
              </a:pathLst>
            </a:custGeom>
            <a:solidFill>
              <a:schemeClr val="accent4">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785" tIns="102870" rIns="133351" bIns="2117726" numCol="1" spcCol="1270" anchor="t" anchorCtr="0">
              <a:noAutofit/>
            </a:bodyPr>
            <a:lstStyle/>
            <a:p>
              <a:pPr marL="0" lvl="0" indent="0" algn="r" defTabSz="1333500">
                <a:lnSpc>
                  <a:spcPct val="90000"/>
                </a:lnSpc>
                <a:spcBef>
                  <a:spcPct val="0"/>
                </a:spcBef>
                <a:spcAft>
                  <a:spcPct val="35000"/>
                </a:spcAft>
                <a:buNone/>
              </a:pPr>
              <a:r>
                <a:rPr lang="en-US" sz="3000" kern="1200" dirty="0"/>
                <a:t>Full-Service</a:t>
              </a:r>
            </a:p>
          </p:txBody>
        </p:sp>
        <p:sp>
          <p:nvSpPr>
            <p:cNvPr id="11" name="Flowchart: Extract 10">
              <a:extLst>
                <a:ext uri="{FF2B5EF4-FFF2-40B4-BE49-F238E27FC236}">
                  <a16:creationId xmlns:a16="http://schemas.microsoft.com/office/drawing/2014/main" id="{7F87FCCB-30A9-83A8-A91E-158D70A85238}"/>
                </a:ext>
              </a:extLst>
            </p:cNvPr>
            <p:cNvSpPr/>
            <p:nvPr/>
          </p:nvSpPr>
          <p:spPr>
            <a:xfrm rot="5400000">
              <a:off x="4552299" y="4364677"/>
              <a:ext cx="466715" cy="397073"/>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2" name="Freeform: Shape 11">
              <a:extLst>
                <a:ext uri="{FF2B5EF4-FFF2-40B4-BE49-F238E27FC236}">
                  <a16:creationId xmlns:a16="http://schemas.microsoft.com/office/drawing/2014/main" id="{D9D5CBFD-DED6-CD8E-108A-E5F69B5E8C66}"/>
                </a:ext>
              </a:extLst>
            </p:cNvPr>
            <p:cNvSpPr/>
            <p:nvPr/>
          </p:nvSpPr>
          <p:spPr>
            <a:xfrm>
              <a:off x="5301853" y="1840705"/>
              <a:ext cx="1972131" cy="3176587"/>
            </a:xfrm>
            <a:custGeom>
              <a:avLst/>
              <a:gdLst>
                <a:gd name="connsiteX0" fmla="*/ 0 w 1972131"/>
                <a:gd name="connsiteY0" fmla="*/ 0 h 3176587"/>
                <a:gd name="connsiteX1" fmla="*/ 1972131 w 1972131"/>
                <a:gd name="connsiteY1" fmla="*/ 0 h 3176587"/>
                <a:gd name="connsiteX2" fmla="*/ 1972131 w 1972131"/>
                <a:gd name="connsiteY2" fmla="*/ 3176587 h 3176587"/>
                <a:gd name="connsiteX3" fmla="*/ 0 w 1972131"/>
                <a:gd name="connsiteY3" fmla="*/ 3176587 h 3176587"/>
                <a:gd name="connsiteX4" fmla="*/ 0 w 1972131"/>
                <a:gd name="connsiteY4" fmla="*/ 0 h 317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131" h="3176587">
                  <a:moveTo>
                    <a:pt x="0" y="0"/>
                  </a:moveTo>
                  <a:lnTo>
                    <a:pt x="1972131" y="0"/>
                  </a:lnTo>
                  <a:lnTo>
                    <a:pt x="1972131" y="3176587"/>
                  </a:lnTo>
                  <a:lnTo>
                    <a:pt x="0" y="3176587"/>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72009" rIns="0" bIns="0" numCol="1" spcCol="1270" anchor="t" anchorCtr="0">
              <a:noAutofit/>
            </a:bodyPr>
            <a:lstStyle/>
            <a:p>
              <a:pPr marL="0" lvl="0" indent="0" algn="l" defTabSz="933450">
                <a:lnSpc>
                  <a:spcPct val="90000"/>
                </a:lnSpc>
                <a:spcBef>
                  <a:spcPct val="0"/>
                </a:spcBef>
                <a:spcAft>
                  <a:spcPct val="35000"/>
                </a:spcAft>
                <a:buNone/>
              </a:pPr>
              <a:endParaRPr lang="en-US" sz="2100" kern="1200" dirty="0"/>
            </a:p>
          </p:txBody>
        </p:sp>
        <p:sp>
          <p:nvSpPr>
            <p:cNvPr id="13" name="Freeform: Shape 12">
              <a:extLst>
                <a:ext uri="{FF2B5EF4-FFF2-40B4-BE49-F238E27FC236}">
                  <a16:creationId xmlns:a16="http://schemas.microsoft.com/office/drawing/2014/main" id="{B28EC7B3-CD57-099A-D167-C637172DE5BF}"/>
                </a:ext>
              </a:extLst>
            </p:cNvPr>
            <p:cNvSpPr/>
            <p:nvPr/>
          </p:nvSpPr>
          <p:spPr>
            <a:xfrm rot="16200000">
              <a:off x="7247512" y="2105420"/>
              <a:ext cx="3176588" cy="2647157"/>
            </a:xfrm>
            <a:custGeom>
              <a:avLst/>
              <a:gdLst>
                <a:gd name="connsiteX0" fmla="*/ 0 w 2647156"/>
                <a:gd name="connsiteY0" fmla="*/ 132358 h 3176587"/>
                <a:gd name="connsiteX1" fmla="*/ 132358 w 2647156"/>
                <a:gd name="connsiteY1" fmla="*/ 0 h 3176587"/>
                <a:gd name="connsiteX2" fmla="*/ 2514798 w 2647156"/>
                <a:gd name="connsiteY2" fmla="*/ 0 h 3176587"/>
                <a:gd name="connsiteX3" fmla="*/ 2647156 w 2647156"/>
                <a:gd name="connsiteY3" fmla="*/ 132358 h 3176587"/>
                <a:gd name="connsiteX4" fmla="*/ 2647156 w 2647156"/>
                <a:gd name="connsiteY4" fmla="*/ 3044229 h 3176587"/>
                <a:gd name="connsiteX5" fmla="*/ 2514798 w 2647156"/>
                <a:gd name="connsiteY5" fmla="*/ 3176587 h 3176587"/>
                <a:gd name="connsiteX6" fmla="*/ 132358 w 2647156"/>
                <a:gd name="connsiteY6" fmla="*/ 3176587 h 3176587"/>
                <a:gd name="connsiteX7" fmla="*/ 0 w 2647156"/>
                <a:gd name="connsiteY7" fmla="*/ 3044229 h 3176587"/>
                <a:gd name="connsiteX8" fmla="*/ 0 w 2647156"/>
                <a:gd name="connsiteY8" fmla="*/ 132358 h 317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7156" h="3176587">
                  <a:moveTo>
                    <a:pt x="2536857" y="1"/>
                  </a:moveTo>
                  <a:cubicBezTo>
                    <a:pt x="2597773" y="1"/>
                    <a:pt x="2647156" y="71111"/>
                    <a:pt x="2647156" y="158830"/>
                  </a:cubicBezTo>
                  <a:lnTo>
                    <a:pt x="2647156" y="3017757"/>
                  </a:lnTo>
                  <a:cubicBezTo>
                    <a:pt x="2647156" y="3105476"/>
                    <a:pt x="2597773" y="3176586"/>
                    <a:pt x="2536857" y="3176586"/>
                  </a:cubicBezTo>
                  <a:lnTo>
                    <a:pt x="110299" y="3176586"/>
                  </a:lnTo>
                  <a:cubicBezTo>
                    <a:pt x="49383" y="3176586"/>
                    <a:pt x="0" y="3105476"/>
                    <a:pt x="0" y="3017757"/>
                  </a:cubicBezTo>
                  <a:lnTo>
                    <a:pt x="0" y="158830"/>
                  </a:lnTo>
                  <a:cubicBezTo>
                    <a:pt x="0" y="71111"/>
                    <a:pt x="49383" y="1"/>
                    <a:pt x="110299" y="1"/>
                  </a:cubicBezTo>
                  <a:lnTo>
                    <a:pt x="2536857" y="1"/>
                  </a:lnTo>
                  <a:close/>
                </a:path>
              </a:pathLst>
            </a:custGeom>
            <a:solidFill>
              <a:schemeClr val="tx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785" tIns="102870" rIns="133351" bIns="2117725" numCol="1" spcCol="1270" anchor="t" anchorCtr="0">
              <a:noAutofit/>
            </a:bodyPr>
            <a:lstStyle/>
            <a:p>
              <a:pPr marL="0" lvl="0" indent="0" algn="r" defTabSz="1333500">
                <a:lnSpc>
                  <a:spcPct val="90000"/>
                </a:lnSpc>
                <a:spcBef>
                  <a:spcPct val="0"/>
                </a:spcBef>
                <a:spcAft>
                  <a:spcPct val="35000"/>
                </a:spcAft>
                <a:buNone/>
              </a:pPr>
              <a:r>
                <a:rPr lang="en-US" sz="3000" kern="1200" dirty="0"/>
                <a:t>Select-Service</a:t>
              </a:r>
            </a:p>
          </p:txBody>
        </p:sp>
        <p:sp>
          <p:nvSpPr>
            <p:cNvPr id="14" name="Flowchart: Extract 13">
              <a:extLst>
                <a:ext uri="{FF2B5EF4-FFF2-40B4-BE49-F238E27FC236}">
                  <a16:creationId xmlns:a16="http://schemas.microsoft.com/office/drawing/2014/main" id="{4F98D6E5-76B4-26CE-CEEA-0EB539FB8E89}"/>
                </a:ext>
              </a:extLst>
            </p:cNvPr>
            <p:cNvSpPr/>
            <p:nvPr/>
          </p:nvSpPr>
          <p:spPr>
            <a:xfrm rot="5400000">
              <a:off x="7292106" y="4364677"/>
              <a:ext cx="466715" cy="397073"/>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5" name="Freeform: Shape 14">
              <a:extLst>
                <a:ext uri="{FF2B5EF4-FFF2-40B4-BE49-F238E27FC236}">
                  <a16:creationId xmlns:a16="http://schemas.microsoft.com/office/drawing/2014/main" id="{E04A78EE-C8BE-9CD3-891F-7D5E0C115040}"/>
                </a:ext>
              </a:extLst>
            </p:cNvPr>
            <p:cNvSpPr/>
            <p:nvPr/>
          </p:nvSpPr>
          <p:spPr>
            <a:xfrm>
              <a:off x="8041659" y="1840705"/>
              <a:ext cx="1972131" cy="3176587"/>
            </a:xfrm>
            <a:custGeom>
              <a:avLst/>
              <a:gdLst>
                <a:gd name="connsiteX0" fmla="*/ 0 w 1972131"/>
                <a:gd name="connsiteY0" fmla="*/ 0 h 3176587"/>
                <a:gd name="connsiteX1" fmla="*/ 1972131 w 1972131"/>
                <a:gd name="connsiteY1" fmla="*/ 0 h 3176587"/>
                <a:gd name="connsiteX2" fmla="*/ 1972131 w 1972131"/>
                <a:gd name="connsiteY2" fmla="*/ 3176587 h 3176587"/>
                <a:gd name="connsiteX3" fmla="*/ 0 w 1972131"/>
                <a:gd name="connsiteY3" fmla="*/ 3176587 h 3176587"/>
                <a:gd name="connsiteX4" fmla="*/ 0 w 1972131"/>
                <a:gd name="connsiteY4" fmla="*/ 0 h 317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131" h="3176587">
                  <a:moveTo>
                    <a:pt x="0" y="0"/>
                  </a:moveTo>
                  <a:lnTo>
                    <a:pt x="1972131" y="0"/>
                  </a:lnTo>
                  <a:lnTo>
                    <a:pt x="1972131" y="3176587"/>
                  </a:lnTo>
                  <a:lnTo>
                    <a:pt x="0" y="3176587"/>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72009" rIns="0" bIns="0" numCol="1" spcCol="1270" anchor="t" anchorCtr="0">
              <a:noAutofit/>
            </a:bodyPr>
            <a:lstStyle/>
            <a:p>
              <a:pPr marL="0" lvl="0" indent="0" algn="l" defTabSz="933450">
                <a:lnSpc>
                  <a:spcPct val="90000"/>
                </a:lnSpc>
                <a:spcBef>
                  <a:spcPct val="0"/>
                </a:spcBef>
                <a:spcAft>
                  <a:spcPct val="35000"/>
                </a:spcAft>
                <a:buNone/>
              </a:pPr>
              <a:endParaRPr lang="en-US" sz="2100" kern="1200" dirty="0"/>
            </a:p>
          </p:txBody>
        </p:sp>
        <p:sp>
          <p:nvSpPr>
            <p:cNvPr id="16" name="Freeform: Shape 15">
              <a:extLst>
                <a:ext uri="{FF2B5EF4-FFF2-40B4-BE49-F238E27FC236}">
                  <a16:creationId xmlns:a16="http://schemas.microsoft.com/office/drawing/2014/main" id="{3E9E4F9D-D8E1-0977-6E71-A170986A3A2A}"/>
                </a:ext>
              </a:extLst>
            </p:cNvPr>
            <p:cNvSpPr/>
            <p:nvPr/>
          </p:nvSpPr>
          <p:spPr>
            <a:xfrm>
              <a:off x="5328324" y="2120417"/>
              <a:ext cx="1972131" cy="3176587"/>
            </a:xfrm>
            <a:custGeom>
              <a:avLst/>
              <a:gdLst>
                <a:gd name="connsiteX0" fmla="*/ 0 w 1972131"/>
                <a:gd name="connsiteY0" fmla="*/ 0 h 3176587"/>
                <a:gd name="connsiteX1" fmla="*/ 1972131 w 1972131"/>
                <a:gd name="connsiteY1" fmla="*/ 0 h 3176587"/>
                <a:gd name="connsiteX2" fmla="*/ 1972131 w 1972131"/>
                <a:gd name="connsiteY2" fmla="*/ 3176587 h 3176587"/>
                <a:gd name="connsiteX3" fmla="*/ 0 w 1972131"/>
                <a:gd name="connsiteY3" fmla="*/ 3176587 h 3176587"/>
                <a:gd name="connsiteX4" fmla="*/ 0 w 1972131"/>
                <a:gd name="connsiteY4" fmla="*/ 0 h 317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131" h="3176587">
                  <a:moveTo>
                    <a:pt x="0" y="0"/>
                  </a:moveTo>
                  <a:lnTo>
                    <a:pt x="1972131" y="0"/>
                  </a:lnTo>
                  <a:lnTo>
                    <a:pt x="1972131" y="3176587"/>
                  </a:lnTo>
                  <a:lnTo>
                    <a:pt x="0" y="3176587"/>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72009" rIns="0" bIns="0" numCol="1" spcCol="1270" anchor="t" anchorCtr="0">
              <a:noAutofit/>
            </a:bodyPr>
            <a:lstStyle/>
            <a:p>
              <a:pPr algn="ctr" defTabSz="933450">
                <a:lnSpc>
                  <a:spcPct val="90000"/>
                </a:lnSpc>
                <a:spcBef>
                  <a:spcPct val="0"/>
                </a:spcBef>
                <a:spcAft>
                  <a:spcPct val="35000"/>
                </a:spcAft>
              </a:pPr>
              <a:endParaRPr lang="en-US" sz="2100" b="1" kern="1200" dirty="0"/>
            </a:p>
            <a:p>
              <a:pPr algn="ctr" defTabSz="933450">
                <a:lnSpc>
                  <a:spcPct val="90000"/>
                </a:lnSpc>
                <a:spcBef>
                  <a:spcPct val="0"/>
                </a:spcBef>
                <a:spcAft>
                  <a:spcPct val="35000"/>
                </a:spcAft>
              </a:pPr>
              <a:r>
                <a:rPr lang="en-US" sz="2100" b="1" kern="1200" dirty="0"/>
                <a:t>Average </a:t>
              </a:r>
              <a:r>
                <a:rPr lang="en-US" sz="2100" b="1" dirty="0"/>
                <a:t>PPK</a:t>
              </a:r>
            </a:p>
            <a:p>
              <a:pPr marL="0" lvl="0" indent="0" algn="ctr" defTabSz="933450">
                <a:lnSpc>
                  <a:spcPct val="90000"/>
                </a:lnSpc>
                <a:spcBef>
                  <a:spcPct val="0"/>
                </a:spcBef>
                <a:spcAft>
                  <a:spcPts val="1800"/>
                </a:spcAft>
                <a:buNone/>
              </a:pPr>
              <a:r>
                <a:rPr lang="en-US" sz="2100" kern="1200" dirty="0"/>
                <a:t>$504,000</a:t>
              </a:r>
              <a:endParaRPr lang="en-US" sz="2100" dirty="0"/>
            </a:p>
            <a:p>
              <a:pPr marL="0" lvl="0" indent="0" algn="ctr" defTabSz="933450">
                <a:lnSpc>
                  <a:spcPct val="90000"/>
                </a:lnSpc>
                <a:spcBef>
                  <a:spcPct val="0"/>
                </a:spcBef>
                <a:spcAft>
                  <a:spcPct val="35000"/>
                </a:spcAft>
                <a:buNone/>
              </a:pPr>
              <a:r>
                <a:rPr lang="en-US" sz="2100" b="1" kern="1200" dirty="0"/>
                <a:t>Median Cost to Build</a:t>
              </a:r>
            </a:p>
            <a:p>
              <a:pPr marL="0" lvl="0" indent="0" algn="ctr" defTabSz="933450">
                <a:lnSpc>
                  <a:spcPct val="90000"/>
                </a:lnSpc>
                <a:spcBef>
                  <a:spcPct val="0"/>
                </a:spcBef>
                <a:spcAft>
                  <a:spcPct val="35000"/>
                </a:spcAft>
                <a:buNone/>
              </a:pPr>
              <a:r>
                <a:rPr lang="en-US" sz="2100" dirty="0"/>
                <a:t>$410,000</a:t>
              </a:r>
              <a:endParaRPr lang="en-US" sz="2100" kern="1200" dirty="0"/>
            </a:p>
            <a:p>
              <a:pPr marL="0" lvl="0" indent="0" algn="ctr" defTabSz="933450">
                <a:lnSpc>
                  <a:spcPct val="90000"/>
                </a:lnSpc>
                <a:spcBef>
                  <a:spcPct val="0"/>
                </a:spcBef>
                <a:spcAft>
                  <a:spcPct val="35000"/>
                </a:spcAft>
                <a:buNone/>
              </a:pPr>
              <a:endParaRPr lang="en-US" sz="2100" kern="1200" dirty="0"/>
            </a:p>
            <a:p>
              <a:pPr marL="0" lvl="0" indent="0" algn="ctr" defTabSz="933450">
                <a:lnSpc>
                  <a:spcPct val="90000"/>
                </a:lnSpc>
                <a:spcBef>
                  <a:spcPct val="0"/>
                </a:spcBef>
                <a:spcAft>
                  <a:spcPct val="35000"/>
                </a:spcAft>
                <a:buNone/>
              </a:pPr>
              <a:endParaRPr lang="en-US" sz="2100" kern="1200" dirty="0"/>
            </a:p>
          </p:txBody>
        </p:sp>
        <p:sp>
          <p:nvSpPr>
            <p:cNvPr id="18" name="Freeform: Shape 17">
              <a:extLst>
                <a:ext uri="{FF2B5EF4-FFF2-40B4-BE49-F238E27FC236}">
                  <a16:creationId xmlns:a16="http://schemas.microsoft.com/office/drawing/2014/main" id="{A540CC83-1766-A313-A30C-31BF24E86853}"/>
                </a:ext>
              </a:extLst>
            </p:cNvPr>
            <p:cNvSpPr/>
            <p:nvPr/>
          </p:nvSpPr>
          <p:spPr>
            <a:xfrm>
              <a:off x="8028779" y="2120417"/>
              <a:ext cx="1972131" cy="3176587"/>
            </a:xfrm>
            <a:custGeom>
              <a:avLst/>
              <a:gdLst>
                <a:gd name="connsiteX0" fmla="*/ 0 w 1972131"/>
                <a:gd name="connsiteY0" fmla="*/ 0 h 3176587"/>
                <a:gd name="connsiteX1" fmla="*/ 1972131 w 1972131"/>
                <a:gd name="connsiteY1" fmla="*/ 0 h 3176587"/>
                <a:gd name="connsiteX2" fmla="*/ 1972131 w 1972131"/>
                <a:gd name="connsiteY2" fmla="*/ 3176587 h 3176587"/>
                <a:gd name="connsiteX3" fmla="*/ 0 w 1972131"/>
                <a:gd name="connsiteY3" fmla="*/ 3176587 h 3176587"/>
                <a:gd name="connsiteX4" fmla="*/ 0 w 1972131"/>
                <a:gd name="connsiteY4" fmla="*/ 0 h 317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131" h="3176587">
                  <a:moveTo>
                    <a:pt x="0" y="0"/>
                  </a:moveTo>
                  <a:lnTo>
                    <a:pt x="1972131" y="0"/>
                  </a:lnTo>
                  <a:lnTo>
                    <a:pt x="1972131" y="3176587"/>
                  </a:lnTo>
                  <a:lnTo>
                    <a:pt x="0" y="3176587"/>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72009" rIns="0" bIns="0" numCol="1" spcCol="1270" anchor="t" anchorCtr="0">
              <a:noAutofit/>
            </a:bodyPr>
            <a:lstStyle/>
            <a:p>
              <a:pPr algn="ctr" defTabSz="933450">
                <a:lnSpc>
                  <a:spcPct val="90000"/>
                </a:lnSpc>
                <a:spcBef>
                  <a:spcPct val="0"/>
                </a:spcBef>
                <a:spcAft>
                  <a:spcPct val="35000"/>
                </a:spcAft>
              </a:pPr>
              <a:endParaRPr lang="en-US" sz="2100" b="1" kern="1200" dirty="0"/>
            </a:p>
            <a:p>
              <a:pPr algn="ctr" defTabSz="933450">
                <a:lnSpc>
                  <a:spcPct val="90000"/>
                </a:lnSpc>
                <a:spcBef>
                  <a:spcPct val="0"/>
                </a:spcBef>
                <a:spcAft>
                  <a:spcPct val="35000"/>
                </a:spcAft>
              </a:pPr>
              <a:r>
                <a:rPr lang="en-US" sz="2100" b="1" kern="1200" dirty="0"/>
                <a:t>Average </a:t>
              </a:r>
              <a:r>
                <a:rPr lang="en-US" sz="2100" b="1" dirty="0"/>
                <a:t>PPK</a:t>
              </a:r>
            </a:p>
            <a:p>
              <a:pPr marL="0" lvl="0" indent="0" algn="ctr" defTabSz="933450">
                <a:lnSpc>
                  <a:spcPct val="90000"/>
                </a:lnSpc>
                <a:spcBef>
                  <a:spcPct val="0"/>
                </a:spcBef>
                <a:spcAft>
                  <a:spcPts val="1800"/>
                </a:spcAft>
                <a:buNone/>
              </a:pPr>
              <a:r>
                <a:rPr lang="en-US" sz="2100" kern="1200" dirty="0"/>
                <a:t>$245,000</a:t>
              </a:r>
              <a:endParaRPr lang="en-US" sz="2100" dirty="0"/>
            </a:p>
            <a:p>
              <a:pPr marL="0" lvl="0" indent="0" algn="ctr" defTabSz="933450">
                <a:lnSpc>
                  <a:spcPct val="90000"/>
                </a:lnSpc>
                <a:spcBef>
                  <a:spcPct val="0"/>
                </a:spcBef>
                <a:spcAft>
                  <a:spcPct val="35000"/>
                </a:spcAft>
                <a:buNone/>
              </a:pPr>
              <a:r>
                <a:rPr lang="en-US" sz="2100" b="1" kern="1200" dirty="0"/>
                <a:t>Median Cost to Build</a:t>
              </a:r>
            </a:p>
            <a:p>
              <a:pPr marL="0" lvl="0" indent="0" algn="ctr" defTabSz="933450">
                <a:lnSpc>
                  <a:spcPct val="90000"/>
                </a:lnSpc>
                <a:spcBef>
                  <a:spcPct val="0"/>
                </a:spcBef>
                <a:spcAft>
                  <a:spcPct val="35000"/>
                </a:spcAft>
                <a:buNone/>
              </a:pPr>
              <a:r>
                <a:rPr lang="en-US" sz="2100" dirty="0"/>
                <a:t>$223,000</a:t>
              </a:r>
              <a:endParaRPr lang="en-US" sz="2100" kern="1200" dirty="0"/>
            </a:p>
            <a:p>
              <a:pPr marL="0" lvl="0" indent="0" algn="ctr" defTabSz="933450">
                <a:lnSpc>
                  <a:spcPct val="90000"/>
                </a:lnSpc>
                <a:spcBef>
                  <a:spcPct val="0"/>
                </a:spcBef>
                <a:spcAft>
                  <a:spcPct val="35000"/>
                </a:spcAft>
                <a:buNone/>
              </a:pPr>
              <a:endParaRPr lang="en-US" sz="2100" kern="1200" dirty="0"/>
            </a:p>
            <a:p>
              <a:pPr marL="0" lvl="0" indent="0" algn="ctr" defTabSz="933450">
                <a:lnSpc>
                  <a:spcPct val="90000"/>
                </a:lnSpc>
                <a:spcBef>
                  <a:spcPct val="0"/>
                </a:spcBef>
                <a:spcAft>
                  <a:spcPct val="35000"/>
                </a:spcAft>
                <a:buNone/>
              </a:pPr>
              <a:endParaRPr lang="en-US" sz="2100" kern="1200" dirty="0"/>
            </a:p>
          </p:txBody>
        </p:sp>
      </p:grpSp>
      <p:sp>
        <p:nvSpPr>
          <p:cNvPr id="29" name="TextBox 28">
            <a:extLst>
              <a:ext uri="{FF2B5EF4-FFF2-40B4-BE49-F238E27FC236}">
                <a16:creationId xmlns:a16="http://schemas.microsoft.com/office/drawing/2014/main" id="{69E73C76-7B04-AEA2-9863-DCE2695A6785}"/>
              </a:ext>
            </a:extLst>
          </p:cNvPr>
          <p:cNvSpPr txBox="1"/>
          <p:nvPr/>
        </p:nvSpPr>
        <p:spPr>
          <a:xfrm>
            <a:off x="3309973" y="6130513"/>
            <a:ext cx="5629319"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Source: HVS U.S. Development Cost Survey, 2025</a:t>
            </a:r>
          </a:p>
        </p:txBody>
      </p:sp>
      <p:sp>
        <p:nvSpPr>
          <p:cNvPr id="4" name="Freeform: Shape 3">
            <a:extLst>
              <a:ext uri="{FF2B5EF4-FFF2-40B4-BE49-F238E27FC236}">
                <a16:creationId xmlns:a16="http://schemas.microsoft.com/office/drawing/2014/main" id="{7ADE17C1-205B-B668-17C0-90E893C73EFE}"/>
              </a:ext>
            </a:extLst>
          </p:cNvPr>
          <p:cNvSpPr/>
          <p:nvPr/>
        </p:nvSpPr>
        <p:spPr>
          <a:xfrm rot="16200000">
            <a:off x="8919362" y="2382317"/>
            <a:ext cx="3176588" cy="2647157"/>
          </a:xfrm>
          <a:custGeom>
            <a:avLst/>
            <a:gdLst>
              <a:gd name="connsiteX0" fmla="*/ 0 w 2647156"/>
              <a:gd name="connsiteY0" fmla="*/ 132358 h 3176587"/>
              <a:gd name="connsiteX1" fmla="*/ 132358 w 2647156"/>
              <a:gd name="connsiteY1" fmla="*/ 0 h 3176587"/>
              <a:gd name="connsiteX2" fmla="*/ 2514798 w 2647156"/>
              <a:gd name="connsiteY2" fmla="*/ 0 h 3176587"/>
              <a:gd name="connsiteX3" fmla="*/ 2647156 w 2647156"/>
              <a:gd name="connsiteY3" fmla="*/ 132358 h 3176587"/>
              <a:gd name="connsiteX4" fmla="*/ 2647156 w 2647156"/>
              <a:gd name="connsiteY4" fmla="*/ 3044229 h 3176587"/>
              <a:gd name="connsiteX5" fmla="*/ 2514798 w 2647156"/>
              <a:gd name="connsiteY5" fmla="*/ 3176587 h 3176587"/>
              <a:gd name="connsiteX6" fmla="*/ 132358 w 2647156"/>
              <a:gd name="connsiteY6" fmla="*/ 3176587 h 3176587"/>
              <a:gd name="connsiteX7" fmla="*/ 0 w 2647156"/>
              <a:gd name="connsiteY7" fmla="*/ 3044229 h 3176587"/>
              <a:gd name="connsiteX8" fmla="*/ 0 w 2647156"/>
              <a:gd name="connsiteY8" fmla="*/ 132358 h 317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7156" h="3176587">
                <a:moveTo>
                  <a:pt x="2536857" y="1"/>
                </a:moveTo>
                <a:cubicBezTo>
                  <a:pt x="2597773" y="1"/>
                  <a:pt x="2647156" y="71111"/>
                  <a:pt x="2647156" y="158830"/>
                </a:cubicBezTo>
                <a:lnTo>
                  <a:pt x="2647156" y="3017757"/>
                </a:lnTo>
                <a:cubicBezTo>
                  <a:pt x="2647156" y="3105476"/>
                  <a:pt x="2597773" y="3176586"/>
                  <a:pt x="2536857" y="3176586"/>
                </a:cubicBezTo>
                <a:lnTo>
                  <a:pt x="110299" y="3176586"/>
                </a:lnTo>
                <a:cubicBezTo>
                  <a:pt x="49383" y="3176586"/>
                  <a:pt x="0" y="3105476"/>
                  <a:pt x="0" y="3017757"/>
                </a:cubicBezTo>
                <a:lnTo>
                  <a:pt x="0" y="158830"/>
                </a:lnTo>
                <a:cubicBezTo>
                  <a:pt x="0" y="71111"/>
                  <a:pt x="49383" y="1"/>
                  <a:pt x="110299" y="1"/>
                </a:cubicBezTo>
                <a:lnTo>
                  <a:pt x="2536857" y="1"/>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785" tIns="102870" rIns="133351" bIns="2117725" numCol="1" spcCol="1270" anchor="t" anchorCtr="0">
            <a:noAutofit/>
          </a:bodyPr>
          <a:lstStyle/>
          <a:p>
            <a:pPr marL="0" lvl="0" indent="0" algn="r" defTabSz="1333500">
              <a:lnSpc>
                <a:spcPct val="90000"/>
              </a:lnSpc>
              <a:spcBef>
                <a:spcPct val="0"/>
              </a:spcBef>
              <a:spcAft>
                <a:spcPct val="35000"/>
              </a:spcAft>
              <a:buNone/>
            </a:pPr>
            <a:r>
              <a:rPr lang="en-US" sz="3000" kern="1200" dirty="0"/>
              <a:t>Limited-Service</a:t>
            </a:r>
          </a:p>
        </p:txBody>
      </p:sp>
      <p:sp>
        <p:nvSpPr>
          <p:cNvPr id="7" name="Freeform: Shape 6">
            <a:extLst>
              <a:ext uri="{FF2B5EF4-FFF2-40B4-BE49-F238E27FC236}">
                <a16:creationId xmlns:a16="http://schemas.microsoft.com/office/drawing/2014/main" id="{A7D35F0D-62E5-943C-EC7F-6740E15EC448}"/>
              </a:ext>
            </a:extLst>
          </p:cNvPr>
          <p:cNvSpPr/>
          <p:nvPr/>
        </p:nvSpPr>
        <p:spPr>
          <a:xfrm>
            <a:off x="9819752" y="2481620"/>
            <a:ext cx="1972131" cy="3176587"/>
          </a:xfrm>
          <a:custGeom>
            <a:avLst/>
            <a:gdLst>
              <a:gd name="connsiteX0" fmla="*/ 0 w 1972131"/>
              <a:gd name="connsiteY0" fmla="*/ 0 h 3176587"/>
              <a:gd name="connsiteX1" fmla="*/ 1972131 w 1972131"/>
              <a:gd name="connsiteY1" fmla="*/ 0 h 3176587"/>
              <a:gd name="connsiteX2" fmla="*/ 1972131 w 1972131"/>
              <a:gd name="connsiteY2" fmla="*/ 3176587 h 3176587"/>
              <a:gd name="connsiteX3" fmla="*/ 0 w 1972131"/>
              <a:gd name="connsiteY3" fmla="*/ 3176587 h 3176587"/>
              <a:gd name="connsiteX4" fmla="*/ 0 w 1972131"/>
              <a:gd name="connsiteY4" fmla="*/ 0 h 317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131" h="3176587">
                <a:moveTo>
                  <a:pt x="0" y="0"/>
                </a:moveTo>
                <a:lnTo>
                  <a:pt x="1972131" y="0"/>
                </a:lnTo>
                <a:lnTo>
                  <a:pt x="1972131" y="3176587"/>
                </a:lnTo>
                <a:lnTo>
                  <a:pt x="0" y="3176587"/>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72009" rIns="0" bIns="0" numCol="1" spcCol="1270" anchor="t" anchorCtr="0">
            <a:noAutofit/>
          </a:bodyPr>
          <a:lstStyle/>
          <a:p>
            <a:pPr algn="ctr" defTabSz="933450">
              <a:lnSpc>
                <a:spcPct val="90000"/>
              </a:lnSpc>
              <a:spcBef>
                <a:spcPct val="0"/>
              </a:spcBef>
              <a:spcAft>
                <a:spcPct val="35000"/>
              </a:spcAft>
            </a:pPr>
            <a:endParaRPr lang="en-US" sz="2100" b="1" kern="1200" dirty="0"/>
          </a:p>
          <a:p>
            <a:pPr algn="ctr" defTabSz="933450">
              <a:lnSpc>
                <a:spcPct val="90000"/>
              </a:lnSpc>
              <a:spcBef>
                <a:spcPct val="0"/>
              </a:spcBef>
              <a:spcAft>
                <a:spcPct val="35000"/>
              </a:spcAft>
            </a:pPr>
            <a:r>
              <a:rPr lang="en-US" sz="2100" b="1" kern="1200" dirty="0"/>
              <a:t>Average </a:t>
            </a:r>
            <a:r>
              <a:rPr lang="en-US" sz="2100" b="1" dirty="0"/>
              <a:t>PPK</a:t>
            </a:r>
          </a:p>
          <a:p>
            <a:pPr marL="0" lvl="0" indent="0" algn="ctr" defTabSz="933450">
              <a:lnSpc>
                <a:spcPct val="90000"/>
              </a:lnSpc>
              <a:spcBef>
                <a:spcPct val="0"/>
              </a:spcBef>
              <a:spcAft>
                <a:spcPts val="1800"/>
              </a:spcAft>
              <a:buNone/>
            </a:pPr>
            <a:r>
              <a:rPr lang="en-US" sz="2100" kern="1200" dirty="0"/>
              <a:t>$163,000</a:t>
            </a:r>
            <a:endParaRPr lang="en-US" sz="2100" dirty="0"/>
          </a:p>
          <a:p>
            <a:pPr marL="0" lvl="0" indent="0" algn="ctr" defTabSz="933450">
              <a:lnSpc>
                <a:spcPct val="90000"/>
              </a:lnSpc>
              <a:spcBef>
                <a:spcPct val="0"/>
              </a:spcBef>
              <a:spcAft>
                <a:spcPct val="35000"/>
              </a:spcAft>
              <a:buNone/>
            </a:pPr>
            <a:r>
              <a:rPr lang="en-US" sz="2100" b="1" kern="1200" dirty="0"/>
              <a:t>Median Cost to Build</a:t>
            </a:r>
          </a:p>
          <a:p>
            <a:pPr marL="0" lvl="0" indent="0" algn="ctr" defTabSz="933450">
              <a:lnSpc>
                <a:spcPct val="90000"/>
              </a:lnSpc>
              <a:spcBef>
                <a:spcPct val="0"/>
              </a:spcBef>
              <a:spcAft>
                <a:spcPct val="35000"/>
              </a:spcAft>
              <a:buNone/>
            </a:pPr>
            <a:r>
              <a:rPr lang="en-US" sz="2100" dirty="0"/>
              <a:t>$167,000</a:t>
            </a:r>
            <a:endParaRPr lang="en-US" sz="2100" kern="1200" dirty="0"/>
          </a:p>
          <a:p>
            <a:pPr marL="0" lvl="0" indent="0" algn="ctr" defTabSz="933450">
              <a:lnSpc>
                <a:spcPct val="90000"/>
              </a:lnSpc>
              <a:spcBef>
                <a:spcPct val="0"/>
              </a:spcBef>
              <a:spcAft>
                <a:spcPct val="35000"/>
              </a:spcAft>
              <a:buNone/>
            </a:pPr>
            <a:endParaRPr lang="en-US" sz="2100" kern="1200" dirty="0"/>
          </a:p>
          <a:p>
            <a:pPr marL="0" lvl="0" indent="0" algn="ctr" defTabSz="933450">
              <a:lnSpc>
                <a:spcPct val="90000"/>
              </a:lnSpc>
              <a:spcBef>
                <a:spcPct val="0"/>
              </a:spcBef>
              <a:spcAft>
                <a:spcPct val="35000"/>
              </a:spcAft>
              <a:buNone/>
            </a:pPr>
            <a:endParaRPr lang="en-US" sz="2100" kern="1200" dirty="0"/>
          </a:p>
        </p:txBody>
      </p:sp>
    </p:spTree>
    <p:extLst>
      <p:ext uri="{BB962C8B-B14F-4D97-AF65-F5344CB8AC3E}">
        <p14:creationId xmlns:p14="http://schemas.microsoft.com/office/powerpoint/2010/main" val="2283912284"/>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A31E1-67C4-6E7C-9FD7-64DCB5DE6796}"/>
              </a:ext>
            </a:extLst>
          </p:cNvPr>
          <p:cNvSpPr>
            <a:spLocks noGrp="1"/>
          </p:cNvSpPr>
          <p:nvPr>
            <p:ph type="title"/>
          </p:nvPr>
        </p:nvSpPr>
        <p:spPr>
          <a:xfrm>
            <a:off x="789431" y="333994"/>
            <a:ext cx="9863879" cy="580405"/>
          </a:xfrm>
        </p:spPr>
        <p:txBody>
          <a:bodyPr/>
          <a:lstStyle/>
          <a:p>
            <a:r>
              <a:rPr lang="en-US" dirty="0"/>
              <a:t>Construction Cost Inflation Stabilizing</a:t>
            </a:r>
          </a:p>
        </p:txBody>
      </p:sp>
      <p:sp>
        <p:nvSpPr>
          <p:cNvPr id="3" name="Text Placeholder 2">
            <a:extLst>
              <a:ext uri="{FF2B5EF4-FFF2-40B4-BE49-F238E27FC236}">
                <a16:creationId xmlns:a16="http://schemas.microsoft.com/office/drawing/2014/main" id="{5F2DAFE7-DAFA-0C5B-525E-85C3148AD32E}"/>
              </a:ext>
            </a:extLst>
          </p:cNvPr>
          <p:cNvSpPr>
            <a:spLocks noGrp="1"/>
          </p:cNvSpPr>
          <p:nvPr>
            <p:ph type="body" sz="quarter" idx="14"/>
          </p:nvPr>
        </p:nvSpPr>
        <p:spPr/>
        <p:txBody>
          <a:bodyPr/>
          <a:lstStyle/>
          <a:p>
            <a:r>
              <a:rPr lang="en-US" dirty="0"/>
              <a:t>Construction costs inflation significantly increased in 2022, cost increases are now waning</a:t>
            </a:r>
          </a:p>
        </p:txBody>
      </p:sp>
      <p:sp>
        <p:nvSpPr>
          <p:cNvPr id="4" name="Rectangle 3">
            <a:extLst>
              <a:ext uri="{FF2B5EF4-FFF2-40B4-BE49-F238E27FC236}">
                <a16:creationId xmlns:a16="http://schemas.microsoft.com/office/drawing/2014/main" id="{5564D45F-A080-B498-CCEA-00C2A493B79D}"/>
              </a:ext>
            </a:extLst>
          </p:cNvPr>
          <p:cNvSpPr/>
          <p:nvPr/>
        </p:nvSpPr>
        <p:spPr>
          <a:xfrm>
            <a:off x="884981" y="1634190"/>
            <a:ext cx="10440359" cy="435133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aphicFrame>
        <p:nvGraphicFramePr>
          <p:cNvPr id="5" name="Content Placeholder 4">
            <a:extLst>
              <a:ext uri="{FF2B5EF4-FFF2-40B4-BE49-F238E27FC236}">
                <a16:creationId xmlns:a16="http://schemas.microsoft.com/office/drawing/2014/main" id="{4AFC647F-092F-3E00-2FC8-CAE1ACB8BBF7}"/>
              </a:ext>
            </a:extLst>
          </p:cNvPr>
          <p:cNvGraphicFramePr>
            <a:graphicFrameLocks/>
          </p:cNvGraphicFramePr>
          <p:nvPr>
            <p:extLst>
              <p:ext uri="{D42A27DB-BD31-4B8C-83A1-F6EECF244321}">
                <p14:modId xmlns:p14="http://schemas.microsoft.com/office/powerpoint/2010/main" val="432566063"/>
              </p:ext>
            </p:extLst>
          </p:nvPr>
        </p:nvGraphicFramePr>
        <p:xfrm>
          <a:off x="1002535" y="1634190"/>
          <a:ext cx="10201619" cy="435133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D352393-B440-A581-9FC8-D314CAC414DB}"/>
              </a:ext>
            </a:extLst>
          </p:cNvPr>
          <p:cNvSpPr txBox="1"/>
          <p:nvPr/>
        </p:nvSpPr>
        <p:spPr>
          <a:xfrm>
            <a:off x="3463756" y="6242634"/>
            <a:ext cx="5264486" cy="307777"/>
          </a:xfrm>
          <a:prstGeom prst="rect">
            <a:avLst/>
          </a:prstGeom>
          <a:noFill/>
        </p:spPr>
        <p:txBody>
          <a:bodyPr wrap="square" rtlCol="0">
            <a:spAutoFit/>
          </a:bodyPr>
          <a:lstStyle/>
          <a:p>
            <a:pPr algn="ctr"/>
            <a:r>
              <a:rPr lang="en-US" sz="1400" dirty="0"/>
              <a:t>Source: Building Turner Cost Index</a:t>
            </a:r>
          </a:p>
        </p:txBody>
      </p:sp>
    </p:spTree>
    <p:extLst>
      <p:ext uri="{BB962C8B-B14F-4D97-AF65-F5344CB8AC3E}">
        <p14:creationId xmlns:p14="http://schemas.microsoft.com/office/powerpoint/2010/main" val="58895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303476-ADA1-A885-2D40-D9A8A8CE1C7A}"/>
              </a:ext>
            </a:extLst>
          </p:cNvPr>
          <p:cNvSpPr/>
          <p:nvPr/>
        </p:nvSpPr>
        <p:spPr>
          <a:xfrm>
            <a:off x="8438322" y="2216550"/>
            <a:ext cx="2739322" cy="3167129"/>
          </a:xfrm>
          <a:prstGeom prst="rect">
            <a:avLst/>
          </a:prstGeom>
          <a:solidFill>
            <a:schemeClr val="accent3">
              <a:alpha val="1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8" name="TextBox 7">
            <a:extLst>
              <a:ext uri="{FF2B5EF4-FFF2-40B4-BE49-F238E27FC236}">
                <a16:creationId xmlns:a16="http://schemas.microsoft.com/office/drawing/2014/main" id="{19564359-79C4-5C3C-2453-CFFA03540258}"/>
              </a:ext>
            </a:extLst>
          </p:cNvPr>
          <p:cNvSpPr txBox="1"/>
          <p:nvPr/>
        </p:nvSpPr>
        <p:spPr>
          <a:xfrm>
            <a:off x="8438320" y="1759934"/>
            <a:ext cx="2739323" cy="461665"/>
          </a:xfrm>
          <a:prstGeom prst="rect">
            <a:avLst/>
          </a:prstGeom>
          <a:noFill/>
        </p:spPr>
        <p:txBody>
          <a:bodyPr wrap="square" rtlCol="0">
            <a:spAutoFit/>
          </a:bodyPr>
          <a:lstStyle/>
          <a:p>
            <a:pPr algn="ctr"/>
            <a:r>
              <a:rPr lang="en-US" sz="2400" b="1" dirty="0"/>
              <a:t>Forecast</a:t>
            </a:r>
          </a:p>
        </p:txBody>
      </p:sp>
      <p:sp>
        <p:nvSpPr>
          <p:cNvPr id="2" name="Title 1">
            <a:extLst>
              <a:ext uri="{FF2B5EF4-FFF2-40B4-BE49-F238E27FC236}">
                <a16:creationId xmlns:a16="http://schemas.microsoft.com/office/drawing/2014/main" id="{5F22BE7A-7B79-49C9-D94E-C4B4145607AD}"/>
              </a:ext>
            </a:extLst>
          </p:cNvPr>
          <p:cNvSpPr>
            <a:spLocks noGrp="1"/>
          </p:cNvSpPr>
          <p:nvPr>
            <p:ph type="title"/>
          </p:nvPr>
        </p:nvSpPr>
        <p:spPr/>
        <p:txBody>
          <a:bodyPr/>
          <a:lstStyle/>
          <a:p>
            <a:r>
              <a:rPr lang="en-US" dirty="0"/>
              <a:t>Supply Growth Moderating</a:t>
            </a:r>
          </a:p>
        </p:txBody>
      </p:sp>
      <p:sp>
        <p:nvSpPr>
          <p:cNvPr id="3" name="Text Placeholder 2">
            <a:extLst>
              <a:ext uri="{FF2B5EF4-FFF2-40B4-BE49-F238E27FC236}">
                <a16:creationId xmlns:a16="http://schemas.microsoft.com/office/drawing/2014/main" id="{4E6D1D43-88DB-33B3-A8B5-6DDF3E2A063E}"/>
              </a:ext>
            </a:extLst>
          </p:cNvPr>
          <p:cNvSpPr>
            <a:spLocks noGrp="1"/>
          </p:cNvSpPr>
          <p:nvPr>
            <p:ph type="body" sz="quarter" idx="14"/>
          </p:nvPr>
        </p:nvSpPr>
        <p:spPr>
          <a:xfrm>
            <a:off x="822960" y="969264"/>
            <a:ext cx="10487427" cy="723127"/>
          </a:xfrm>
        </p:spPr>
        <p:txBody>
          <a:bodyPr/>
          <a:lstStyle/>
          <a:p>
            <a:r>
              <a:rPr lang="en-US" dirty="0"/>
              <a:t>Openings are picking up, but construction and land costs remain high and obsolete hotels removed from inventory will be a buffer. </a:t>
            </a:r>
          </a:p>
        </p:txBody>
      </p:sp>
      <p:sp>
        <p:nvSpPr>
          <p:cNvPr id="5" name="Rectangle 4">
            <a:extLst>
              <a:ext uri="{FF2B5EF4-FFF2-40B4-BE49-F238E27FC236}">
                <a16:creationId xmlns:a16="http://schemas.microsoft.com/office/drawing/2014/main" id="{048530A2-925E-2BD5-90E1-41533F831890}"/>
              </a:ext>
            </a:extLst>
          </p:cNvPr>
          <p:cNvSpPr/>
          <p:nvPr/>
        </p:nvSpPr>
        <p:spPr>
          <a:xfrm>
            <a:off x="738981" y="1692392"/>
            <a:ext cx="10658051" cy="431377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aphicFrame>
        <p:nvGraphicFramePr>
          <p:cNvPr id="4" name="Chart 3">
            <a:extLst>
              <a:ext uri="{FF2B5EF4-FFF2-40B4-BE49-F238E27FC236}">
                <a16:creationId xmlns:a16="http://schemas.microsoft.com/office/drawing/2014/main" id="{B8350F50-97D0-D9A2-50D9-6421EF02D331}"/>
              </a:ext>
            </a:extLst>
          </p:cNvPr>
          <p:cNvGraphicFramePr>
            <a:graphicFrameLocks/>
          </p:cNvGraphicFramePr>
          <p:nvPr>
            <p:extLst>
              <p:ext uri="{D42A27DB-BD31-4B8C-83A1-F6EECF244321}">
                <p14:modId xmlns:p14="http://schemas.microsoft.com/office/powerpoint/2010/main" val="328557849"/>
              </p:ext>
            </p:extLst>
          </p:nvPr>
        </p:nvGraphicFramePr>
        <p:xfrm>
          <a:off x="822960" y="2003252"/>
          <a:ext cx="10487427" cy="394640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BADCCBD2-B655-4DFF-2007-055B917050DB}"/>
              </a:ext>
            </a:extLst>
          </p:cNvPr>
          <p:cNvSpPr txBox="1"/>
          <p:nvPr/>
        </p:nvSpPr>
        <p:spPr>
          <a:xfrm>
            <a:off x="3623538" y="6349055"/>
            <a:ext cx="4944924"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Source: STR/CoStar (Historical), HVS (Forecast as of January 2026)</a:t>
            </a:r>
          </a:p>
        </p:txBody>
      </p:sp>
    </p:spTree>
    <p:extLst>
      <p:ext uri="{BB962C8B-B14F-4D97-AF65-F5344CB8AC3E}">
        <p14:creationId xmlns:p14="http://schemas.microsoft.com/office/powerpoint/2010/main" val="3430229319"/>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A529B-6227-9559-1AB3-304355C9F6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87DB6A-AB15-7FE6-091A-55C0D5817BC2}"/>
              </a:ext>
            </a:extLst>
          </p:cNvPr>
          <p:cNvSpPr>
            <a:spLocks noGrp="1"/>
          </p:cNvSpPr>
          <p:nvPr>
            <p:ph type="title"/>
          </p:nvPr>
        </p:nvSpPr>
        <p:spPr/>
        <p:txBody>
          <a:bodyPr/>
          <a:lstStyle/>
          <a:p>
            <a:r>
              <a:rPr lang="en-US" dirty="0"/>
              <a:t>A Balanced Outlook</a:t>
            </a:r>
          </a:p>
        </p:txBody>
      </p:sp>
      <p:pic>
        <p:nvPicPr>
          <p:cNvPr id="39" name="Picture 38">
            <a:extLst>
              <a:ext uri="{FF2B5EF4-FFF2-40B4-BE49-F238E27FC236}">
                <a16:creationId xmlns:a16="http://schemas.microsoft.com/office/drawing/2014/main" id="{932EC329-7BB6-4883-497D-B3DC282F510E}"/>
              </a:ext>
            </a:extLst>
          </p:cNvPr>
          <p:cNvPicPr>
            <a:picLocks noChangeAspect="1"/>
          </p:cNvPicPr>
          <p:nvPr/>
        </p:nvPicPr>
        <p:blipFill>
          <a:blip r:embed="rId3"/>
          <a:srcRect r="11146"/>
          <a:stretch>
            <a:fillRect/>
          </a:stretch>
        </p:blipFill>
        <p:spPr>
          <a:xfrm>
            <a:off x="573532" y="2872823"/>
            <a:ext cx="10833100" cy="1874354"/>
          </a:xfrm>
          <a:prstGeom prst="rect">
            <a:avLst/>
          </a:prstGeom>
        </p:spPr>
      </p:pic>
      <p:sp>
        <p:nvSpPr>
          <p:cNvPr id="40" name="Rectangle 39">
            <a:extLst>
              <a:ext uri="{FF2B5EF4-FFF2-40B4-BE49-F238E27FC236}">
                <a16:creationId xmlns:a16="http://schemas.microsoft.com/office/drawing/2014/main" id="{40B8E0FE-B56B-EA96-F059-41EE9AC34476}"/>
              </a:ext>
            </a:extLst>
          </p:cNvPr>
          <p:cNvSpPr/>
          <p:nvPr/>
        </p:nvSpPr>
        <p:spPr>
          <a:xfrm>
            <a:off x="560590" y="1464647"/>
            <a:ext cx="2635225" cy="1408176"/>
          </a:xfrm>
          <a:prstGeom prst="rect">
            <a:avLst/>
          </a:prstGeom>
          <a:noFill/>
          <a:ln w="25400">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Demand is steady, with occupancy recovering to 64%–65%</a:t>
            </a:r>
          </a:p>
        </p:txBody>
      </p:sp>
      <p:sp>
        <p:nvSpPr>
          <p:cNvPr id="41" name="Rectangle 40">
            <a:extLst>
              <a:ext uri="{FF2B5EF4-FFF2-40B4-BE49-F238E27FC236}">
                <a16:creationId xmlns:a16="http://schemas.microsoft.com/office/drawing/2014/main" id="{E9FBCB27-A701-A4E7-84BF-BC10A7EC5F24}"/>
              </a:ext>
            </a:extLst>
          </p:cNvPr>
          <p:cNvSpPr/>
          <p:nvPr/>
        </p:nvSpPr>
        <p:spPr>
          <a:xfrm>
            <a:off x="1991601" y="4947657"/>
            <a:ext cx="2289247" cy="1408176"/>
          </a:xfrm>
          <a:prstGeom prst="rect">
            <a:avLst/>
          </a:prstGeom>
          <a:noFill/>
          <a:ln w="25400">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Supply remains muted due to elevated construction costs</a:t>
            </a:r>
          </a:p>
        </p:txBody>
      </p:sp>
      <p:sp>
        <p:nvSpPr>
          <p:cNvPr id="42" name="Rectangle 41">
            <a:extLst>
              <a:ext uri="{FF2B5EF4-FFF2-40B4-BE49-F238E27FC236}">
                <a16:creationId xmlns:a16="http://schemas.microsoft.com/office/drawing/2014/main" id="{EB5A4F5C-BB05-2660-0506-2A325CDD217A}"/>
              </a:ext>
            </a:extLst>
          </p:cNvPr>
          <p:cNvSpPr/>
          <p:nvPr/>
        </p:nvSpPr>
        <p:spPr>
          <a:xfrm>
            <a:off x="3491150" y="1464647"/>
            <a:ext cx="2289247" cy="1408176"/>
          </a:xfrm>
          <a:prstGeom prst="rect">
            <a:avLst/>
          </a:prstGeom>
          <a:noFill/>
          <a:ln w="25400">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ADR growth shows no signs on slowing down</a:t>
            </a:r>
          </a:p>
        </p:txBody>
      </p:sp>
      <p:sp>
        <p:nvSpPr>
          <p:cNvPr id="43" name="Rectangle 42">
            <a:extLst>
              <a:ext uri="{FF2B5EF4-FFF2-40B4-BE49-F238E27FC236}">
                <a16:creationId xmlns:a16="http://schemas.microsoft.com/office/drawing/2014/main" id="{9982A113-B380-6518-B7B2-4B69B993DE76}"/>
              </a:ext>
            </a:extLst>
          </p:cNvPr>
          <p:cNvSpPr/>
          <p:nvPr/>
        </p:nvSpPr>
        <p:spPr>
          <a:xfrm>
            <a:off x="8759254" y="1464647"/>
            <a:ext cx="2800858" cy="1408176"/>
          </a:xfrm>
          <a:prstGeom prst="rect">
            <a:avLst/>
          </a:prstGeom>
          <a:noFill/>
          <a:ln w="25400">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Geopolitical factors, inflation, and employment remain concerns</a:t>
            </a:r>
          </a:p>
        </p:txBody>
      </p:sp>
      <p:sp>
        <p:nvSpPr>
          <p:cNvPr id="44" name="Rectangle 43">
            <a:extLst>
              <a:ext uri="{FF2B5EF4-FFF2-40B4-BE49-F238E27FC236}">
                <a16:creationId xmlns:a16="http://schemas.microsoft.com/office/drawing/2014/main" id="{9DD3AF89-A2CD-93F1-C38B-26BD64398A43}"/>
              </a:ext>
            </a:extLst>
          </p:cNvPr>
          <p:cNvSpPr/>
          <p:nvPr/>
        </p:nvSpPr>
        <p:spPr>
          <a:xfrm>
            <a:off x="4508918" y="4947657"/>
            <a:ext cx="2742362" cy="1408176"/>
          </a:xfrm>
          <a:prstGeom prst="rect">
            <a:avLst/>
          </a:prstGeom>
          <a:noFill/>
          <a:ln w="25400">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Hotel transaction volume remains muted by capital costs, with interest rate relief expected to help</a:t>
            </a:r>
          </a:p>
        </p:txBody>
      </p:sp>
      <p:sp>
        <p:nvSpPr>
          <p:cNvPr id="45" name="Rectangle 44">
            <a:extLst>
              <a:ext uri="{FF2B5EF4-FFF2-40B4-BE49-F238E27FC236}">
                <a16:creationId xmlns:a16="http://schemas.microsoft.com/office/drawing/2014/main" id="{D3AC3D96-4BFC-7E58-D18A-1848E559467F}"/>
              </a:ext>
            </a:extLst>
          </p:cNvPr>
          <p:cNvSpPr/>
          <p:nvPr/>
        </p:nvSpPr>
        <p:spPr>
          <a:xfrm>
            <a:off x="6087357" y="1464647"/>
            <a:ext cx="2584582" cy="1408176"/>
          </a:xfrm>
          <a:prstGeom prst="rect">
            <a:avLst/>
          </a:prstGeom>
          <a:noFill/>
          <a:ln w="25400">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Hotel valuations (price per key) have also been affected by both cost of capital and lower activity</a:t>
            </a:r>
            <a:endParaRPr lang="en-US" sz="1800" dirty="0">
              <a:solidFill>
                <a:schemeClr val="tx1"/>
              </a:solidFill>
            </a:endParaRPr>
          </a:p>
        </p:txBody>
      </p:sp>
      <p:sp>
        <p:nvSpPr>
          <p:cNvPr id="46" name="Rectangle 45">
            <a:extLst>
              <a:ext uri="{FF2B5EF4-FFF2-40B4-BE49-F238E27FC236}">
                <a16:creationId xmlns:a16="http://schemas.microsoft.com/office/drawing/2014/main" id="{EE951F01-C157-73C5-9508-C05C46727DED}"/>
              </a:ext>
            </a:extLst>
          </p:cNvPr>
          <p:cNvSpPr/>
          <p:nvPr/>
        </p:nvSpPr>
        <p:spPr>
          <a:xfrm>
            <a:off x="7479351" y="4949219"/>
            <a:ext cx="2426650" cy="1405053"/>
          </a:xfrm>
          <a:prstGeom prst="rect">
            <a:avLst/>
          </a:prstGeom>
          <a:noFill/>
          <a:ln w="25400">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Hotels remain attractive to investors, with stable cap rates and pricing per key</a:t>
            </a:r>
          </a:p>
        </p:txBody>
      </p:sp>
      <p:sp>
        <p:nvSpPr>
          <p:cNvPr id="47" name="Oval 46">
            <a:extLst>
              <a:ext uri="{FF2B5EF4-FFF2-40B4-BE49-F238E27FC236}">
                <a16:creationId xmlns:a16="http://schemas.microsoft.com/office/drawing/2014/main" id="{43FC5507-03E1-3C02-4F43-AF8991B762DD}"/>
              </a:ext>
            </a:extLst>
          </p:cNvPr>
          <p:cNvSpPr/>
          <p:nvPr/>
        </p:nvSpPr>
        <p:spPr>
          <a:xfrm>
            <a:off x="1421002" y="2895600"/>
            <a:ext cx="914400" cy="9144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3E1D4A6D-68CF-81B0-E307-3FA888BBD768}"/>
              </a:ext>
            </a:extLst>
          </p:cNvPr>
          <p:cNvSpPr/>
          <p:nvPr/>
        </p:nvSpPr>
        <p:spPr>
          <a:xfrm>
            <a:off x="2738615" y="3926466"/>
            <a:ext cx="914400" cy="914400"/>
          </a:xfrm>
          <a:prstGeom prst="ellips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3BEE5EC1-2F82-959F-A8EC-70683FF1C9AB}"/>
              </a:ext>
            </a:extLst>
          </p:cNvPr>
          <p:cNvSpPr/>
          <p:nvPr/>
        </p:nvSpPr>
        <p:spPr>
          <a:xfrm>
            <a:off x="4178573" y="2872823"/>
            <a:ext cx="914400" cy="914400"/>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E6645F6C-152D-3751-0AB0-A48353196DC0}"/>
              </a:ext>
            </a:extLst>
          </p:cNvPr>
          <p:cNvSpPr/>
          <p:nvPr/>
        </p:nvSpPr>
        <p:spPr>
          <a:xfrm>
            <a:off x="6878202" y="2872823"/>
            <a:ext cx="914400" cy="914400"/>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8CEB682A-0ADA-1261-84B3-099976244DD9}"/>
              </a:ext>
            </a:extLst>
          </p:cNvPr>
          <p:cNvSpPr/>
          <p:nvPr/>
        </p:nvSpPr>
        <p:spPr>
          <a:xfrm>
            <a:off x="9615168" y="2872823"/>
            <a:ext cx="914400" cy="914400"/>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CF4CC9E4-83C8-91B9-C363-C43980F75DDB}"/>
              </a:ext>
            </a:extLst>
          </p:cNvPr>
          <p:cNvSpPr/>
          <p:nvPr/>
        </p:nvSpPr>
        <p:spPr>
          <a:xfrm>
            <a:off x="5532882" y="3926466"/>
            <a:ext cx="914400" cy="914400"/>
          </a:xfrm>
          <a:prstGeom prst="ellipse">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8DA37B4-1C43-F244-410C-06F668531B0D}"/>
              </a:ext>
            </a:extLst>
          </p:cNvPr>
          <p:cNvSpPr/>
          <p:nvPr/>
        </p:nvSpPr>
        <p:spPr>
          <a:xfrm>
            <a:off x="8285303" y="3926466"/>
            <a:ext cx="914400" cy="914400"/>
          </a:xfrm>
          <a:prstGeom prst="ellipse">
            <a:avLst/>
          </a:prstGeom>
          <a:solidFill>
            <a:schemeClr val="tx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99A0EFC1-5B02-692F-899D-9A17255D5A9D}"/>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1561127" y="3003050"/>
            <a:ext cx="634149" cy="699500"/>
          </a:xfrm>
          <a:prstGeom prst="rect">
            <a:avLst/>
          </a:prstGeom>
        </p:spPr>
      </p:pic>
      <p:pic>
        <p:nvPicPr>
          <p:cNvPr id="57" name="Picture 56">
            <a:extLst>
              <a:ext uri="{FF2B5EF4-FFF2-40B4-BE49-F238E27FC236}">
                <a16:creationId xmlns:a16="http://schemas.microsoft.com/office/drawing/2014/main" id="{DEA98564-8E90-A138-6E05-AF78F31FF933}"/>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a:xfrm>
            <a:off x="2883623" y="4078334"/>
            <a:ext cx="624384" cy="607509"/>
          </a:xfrm>
          <a:prstGeom prst="rect">
            <a:avLst/>
          </a:prstGeom>
        </p:spPr>
      </p:pic>
      <p:pic>
        <p:nvPicPr>
          <p:cNvPr id="60" name="Picture 59">
            <a:extLst>
              <a:ext uri="{FF2B5EF4-FFF2-40B4-BE49-F238E27FC236}">
                <a16:creationId xmlns:a16="http://schemas.microsoft.com/office/drawing/2014/main" id="{C42E5FEB-8E50-6D55-6DB7-7E47EF634163}"/>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Lst>
          </a:blip>
          <a:stretch>
            <a:fillRect/>
          </a:stretch>
        </p:blipFill>
        <p:spPr>
          <a:xfrm>
            <a:off x="4295451" y="2966511"/>
            <a:ext cx="680644" cy="662249"/>
          </a:xfrm>
          <a:prstGeom prst="rect">
            <a:avLst/>
          </a:prstGeom>
        </p:spPr>
      </p:pic>
      <p:pic>
        <p:nvPicPr>
          <p:cNvPr id="62" name="Picture 61">
            <a:extLst>
              <a:ext uri="{FF2B5EF4-FFF2-40B4-BE49-F238E27FC236}">
                <a16:creationId xmlns:a16="http://schemas.microsoft.com/office/drawing/2014/main" id="{A9981147-D592-F114-E807-F93B0887487E}"/>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Lst>
          </a:blip>
          <a:stretch>
            <a:fillRect/>
          </a:stretch>
        </p:blipFill>
        <p:spPr>
          <a:xfrm>
            <a:off x="5645030" y="4046361"/>
            <a:ext cx="690104" cy="671453"/>
          </a:xfrm>
          <a:prstGeom prst="rect">
            <a:avLst/>
          </a:prstGeom>
        </p:spPr>
      </p:pic>
      <p:pic>
        <p:nvPicPr>
          <p:cNvPr id="64" name="Picture 63">
            <a:extLst>
              <a:ext uri="{FF2B5EF4-FFF2-40B4-BE49-F238E27FC236}">
                <a16:creationId xmlns:a16="http://schemas.microsoft.com/office/drawing/2014/main" id="{C68717EF-0189-235A-EE22-D31BC768EA72}"/>
              </a:ext>
            </a:extLst>
          </p:cNvPr>
          <p:cNvPicPr>
            <a:picLocks noChangeAspect="1"/>
          </p:cNvPicPr>
          <p:nvPr/>
        </p:nvPicPr>
        <p:blipFill>
          <a:blip r:embed="rId12">
            <a:extLst>
              <a:ext uri="{BEBA8EAE-BF5A-486C-A8C5-ECC9F3942E4B}">
                <a14:imgProps xmlns:a14="http://schemas.microsoft.com/office/drawing/2010/main">
                  <a14:imgLayer r:embed="rId13">
                    <a14:imgEffect>
                      <a14:brightnessContrast bright="100000"/>
                    </a14:imgEffect>
                  </a14:imgLayer>
                </a14:imgProps>
              </a:ext>
            </a:extLst>
          </a:blip>
          <a:stretch>
            <a:fillRect/>
          </a:stretch>
        </p:blipFill>
        <p:spPr>
          <a:xfrm>
            <a:off x="7023210" y="3049045"/>
            <a:ext cx="624384" cy="607509"/>
          </a:xfrm>
          <a:prstGeom prst="rect">
            <a:avLst/>
          </a:prstGeom>
        </p:spPr>
      </p:pic>
      <p:pic>
        <p:nvPicPr>
          <p:cNvPr id="66" name="Picture 65">
            <a:extLst>
              <a:ext uri="{FF2B5EF4-FFF2-40B4-BE49-F238E27FC236}">
                <a16:creationId xmlns:a16="http://schemas.microsoft.com/office/drawing/2014/main" id="{C6C1B276-2C13-9E89-A096-0649AEF9498B}"/>
              </a:ext>
            </a:extLst>
          </p:cNvPr>
          <p:cNvPicPr>
            <a:picLocks noChangeAspect="1"/>
          </p:cNvPicPr>
          <p:nvPr/>
        </p:nvPicPr>
        <p:blipFill>
          <a:blip r:embed="rId14">
            <a:extLst>
              <a:ext uri="{BEBA8EAE-BF5A-486C-A8C5-ECC9F3942E4B}">
                <a14:imgProps xmlns:a14="http://schemas.microsoft.com/office/drawing/2010/main">
                  <a14:imgLayer r:embed="rId15">
                    <a14:imgEffect>
                      <a14:brightnessContrast bright="100000"/>
                    </a14:imgEffect>
                  </a14:imgLayer>
                </a14:imgProps>
              </a:ext>
            </a:extLst>
          </a:blip>
          <a:stretch>
            <a:fillRect/>
          </a:stretch>
        </p:blipFill>
        <p:spPr>
          <a:xfrm>
            <a:off x="8434919" y="4046361"/>
            <a:ext cx="615168" cy="661306"/>
          </a:xfrm>
          <a:prstGeom prst="rect">
            <a:avLst/>
          </a:prstGeom>
        </p:spPr>
      </p:pic>
      <p:pic>
        <p:nvPicPr>
          <p:cNvPr id="70" name="Picture 69">
            <a:extLst>
              <a:ext uri="{FF2B5EF4-FFF2-40B4-BE49-F238E27FC236}">
                <a16:creationId xmlns:a16="http://schemas.microsoft.com/office/drawing/2014/main" id="{45EF33FF-010C-7687-C9DC-104603935BAC}"/>
              </a:ext>
            </a:extLst>
          </p:cNvPr>
          <p:cNvPicPr>
            <a:picLocks noChangeAspect="1"/>
          </p:cNvPicPr>
          <p:nvPr/>
        </p:nvPicPr>
        <p:blipFill>
          <a:blip r:embed="rId16">
            <a:extLst>
              <a:ext uri="{BEBA8EAE-BF5A-486C-A8C5-ECC9F3942E4B}">
                <a14:imgProps xmlns:a14="http://schemas.microsoft.com/office/drawing/2010/main">
                  <a14:imgLayer r:embed="rId17">
                    <a14:imgEffect>
                      <a14:brightnessContrast bright="100000"/>
                    </a14:imgEffect>
                  </a14:imgLayer>
                </a14:imgProps>
              </a:ext>
            </a:extLst>
          </a:blip>
          <a:stretch>
            <a:fillRect/>
          </a:stretch>
        </p:blipFill>
        <p:spPr>
          <a:xfrm>
            <a:off x="9753252" y="3013208"/>
            <a:ext cx="638272" cy="594253"/>
          </a:xfrm>
          <a:prstGeom prst="rect">
            <a:avLst/>
          </a:prstGeom>
        </p:spPr>
      </p:pic>
    </p:spTree>
    <p:extLst>
      <p:ext uri="{BB962C8B-B14F-4D97-AF65-F5344CB8AC3E}">
        <p14:creationId xmlns:p14="http://schemas.microsoft.com/office/powerpoint/2010/main" val="40402943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FF286-A0DE-5504-3144-0A8A63006F52}"/>
              </a:ext>
            </a:extLst>
          </p:cNvPr>
          <p:cNvSpPr>
            <a:spLocks noGrp="1"/>
          </p:cNvSpPr>
          <p:nvPr>
            <p:ph type="title"/>
          </p:nvPr>
        </p:nvSpPr>
        <p:spPr/>
        <p:txBody>
          <a:bodyPr>
            <a:normAutofit/>
          </a:bodyPr>
          <a:lstStyle/>
          <a:p>
            <a:r>
              <a:rPr lang="en-US" sz="4000" dirty="0">
                <a:latin typeface="Calibri" panose="020F0502020204030204" pitchFamily="34" charset="0"/>
                <a:cs typeface="Calibri" panose="020F0502020204030204" pitchFamily="34" charset="0"/>
              </a:rPr>
              <a:t>Thank you! </a:t>
            </a:r>
          </a:p>
        </p:txBody>
      </p:sp>
      <p:sp>
        <p:nvSpPr>
          <p:cNvPr id="32" name="Text Placeholder 31">
            <a:extLst>
              <a:ext uri="{FF2B5EF4-FFF2-40B4-BE49-F238E27FC236}">
                <a16:creationId xmlns:a16="http://schemas.microsoft.com/office/drawing/2014/main" id="{914D46C2-585E-043B-412D-4E3E5580D0FD}"/>
              </a:ext>
            </a:extLst>
          </p:cNvPr>
          <p:cNvSpPr>
            <a:spLocks noGrp="1"/>
          </p:cNvSpPr>
          <p:nvPr>
            <p:ph type="body" idx="1"/>
          </p:nvPr>
        </p:nvSpPr>
        <p:spPr>
          <a:xfrm>
            <a:off x="1144948" y="4543312"/>
            <a:ext cx="6364217" cy="1416054"/>
          </a:xfrm>
        </p:spPr>
        <p:txBody>
          <a:bodyPr>
            <a:normAutofit fontScale="77500" lnSpcReduction="20000"/>
          </a:bodyPr>
          <a:lstStyle/>
          <a:p>
            <a:pPr>
              <a:lnSpc>
                <a:spcPct val="100000"/>
              </a:lnSpc>
              <a:spcBef>
                <a:spcPts val="0"/>
              </a:spcBef>
              <a:spcAft>
                <a:spcPts val="600"/>
              </a:spcAft>
            </a:pPr>
            <a:r>
              <a:rPr lang="en-US" sz="2800" dirty="0">
                <a:latin typeface="Calibri" panose="020F0502020204030204" pitchFamily="34" charset="0"/>
                <a:cs typeface="Calibri" panose="020F0502020204030204" pitchFamily="34" charset="0"/>
              </a:rPr>
              <a:t>Luigi Major, MAI</a:t>
            </a:r>
          </a:p>
          <a:p>
            <a:pPr>
              <a:lnSpc>
                <a:spcPct val="100000"/>
              </a:lnSpc>
              <a:spcBef>
                <a:spcPts val="0"/>
              </a:spcBef>
              <a:spcAft>
                <a:spcPts val="600"/>
              </a:spcAft>
            </a:pPr>
            <a:r>
              <a:rPr lang="en-US" sz="2800" dirty="0">
                <a:solidFill>
                  <a:schemeClr val="accent6"/>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LMajor@hvs.com  </a:t>
            </a:r>
            <a:endParaRPr lang="en-US" sz="2800" dirty="0">
              <a:solidFill>
                <a:schemeClr val="accent6"/>
              </a:solidFill>
              <a:latin typeface="Calibri" panose="020F0502020204030204" pitchFamily="34" charset="0"/>
              <a:cs typeface="Calibri" panose="020F0502020204030204" pitchFamily="34" charset="0"/>
            </a:endParaRPr>
          </a:p>
          <a:p>
            <a:pPr>
              <a:lnSpc>
                <a:spcPct val="100000"/>
              </a:lnSpc>
              <a:spcBef>
                <a:spcPts val="0"/>
              </a:spcBef>
              <a:spcAft>
                <a:spcPts val="600"/>
              </a:spcAft>
            </a:pPr>
            <a:r>
              <a:rPr lang="en-US" sz="2800" dirty="0">
                <a:latin typeface="Calibri" panose="020F0502020204030204" pitchFamily="34" charset="0"/>
                <a:cs typeface="Calibri" panose="020F0502020204030204" pitchFamily="34" charset="0"/>
              </a:rPr>
              <a:t>+1 (310) 270-3240</a:t>
            </a:r>
          </a:p>
          <a:p>
            <a:pPr>
              <a:lnSpc>
                <a:spcPct val="100000"/>
              </a:lnSpc>
              <a:spcBef>
                <a:spcPts val="0"/>
              </a:spcBef>
              <a:spcAft>
                <a:spcPts val="600"/>
              </a:spcAft>
            </a:pPr>
            <a:r>
              <a:rPr lang="en-US" sz="2800" dirty="0">
                <a:latin typeface="Calibri" panose="020F0502020204030204" pitchFamily="34" charset="0"/>
                <a:cs typeface="Calibri" panose="020F0502020204030204" pitchFamily="34" charset="0"/>
              </a:rPr>
              <a:t>LinkedIn: </a:t>
            </a:r>
            <a:r>
              <a:rPr lang="en-US" sz="2800" dirty="0">
                <a:solidFill>
                  <a:schemeClr val="accent6"/>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linkedin.com/in/</a:t>
            </a:r>
            <a:r>
              <a:rPr lang="en-US" sz="2800" dirty="0" err="1">
                <a:solidFill>
                  <a:schemeClr val="accent6"/>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luigimajor</a:t>
            </a:r>
            <a:endParaRPr lang="en-US" sz="2800" dirty="0">
              <a:solidFill>
                <a:schemeClr val="accent6"/>
              </a:solidFill>
              <a:latin typeface="Calibri" panose="020F0502020204030204" pitchFamily="34" charset="0"/>
              <a:cs typeface="Calibri" panose="020F0502020204030204" pitchFamily="34" charset="0"/>
            </a:endParaRPr>
          </a:p>
        </p:txBody>
      </p:sp>
      <p:pic>
        <p:nvPicPr>
          <p:cNvPr id="7" name="Picture Placeholder 6" descr="A close-up of a person smiling&#10;&#10;Description automatically generated with medium confidence">
            <a:extLst>
              <a:ext uri="{FF2B5EF4-FFF2-40B4-BE49-F238E27FC236}">
                <a16:creationId xmlns:a16="http://schemas.microsoft.com/office/drawing/2014/main" id="{BEF0C693-FBFF-48FE-B4FF-78F4F3B54247}"/>
              </a:ext>
            </a:extLst>
          </p:cNvPr>
          <p:cNvPicPr>
            <a:picLocks noGrp="1" noChangeAspect="1"/>
          </p:cNvPicPr>
          <p:nvPr>
            <p:ph type="pic" sz="quarter" idx="10"/>
          </p:nvPr>
        </p:nvPicPr>
        <p:blipFill rotWithShape="1">
          <a:blip r:embed="rId5">
            <a:extLst>
              <a:ext uri="{28A0092B-C50C-407E-A947-70E740481C1C}">
                <a14:useLocalDpi xmlns:a14="http://schemas.microsoft.com/office/drawing/2010/main" val="0"/>
              </a:ext>
            </a:extLst>
          </a:blip>
          <a:srcRect t="2009" b="10245"/>
          <a:stretch/>
        </p:blipFill>
        <p:spPr>
          <a:xfrm>
            <a:off x="1275576" y="957619"/>
            <a:ext cx="2391103" cy="2391103"/>
          </a:xfrm>
        </p:spPr>
      </p:pic>
      <p:pic>
        <p:nvPicPr>
          <p:cNvPr id="4" name="Picture 3" descr="Diagram, logo&#10;&#10;Description automatically generated">
            <a:extLst>
              <a:ext uri="{FF2B5EF4-FFF2-40B4-BE49-F238E27FC236}">
                <a16:creationId xmlns:a16="http://schemas.microsoft.com/office/drawing/2014/main" id="{42AF7355-3007-6867-D8BA-2EA3DC21A1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6952" y="2025439"/>
            <a:ext cx="4860444" cy="3376984"/>
          </a:xfrm>
          <a:prstGeom prst="rect">
            <a:avLst/>
          </a:prstGeom>
        </p:spPr>
      </p:pic>
    </p:spTree>
    <p:extLst>
      <p:ext uri="{BB962C8B-B14F-4D97-AF65-F5344CB8AC3E}">
        <p14:creationId xmlns:p14="http://schemas.microsoft.com/office/powerpoint/2010/main" val="3192740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6F873-BC30-F982-2ABE-754881B3E0E2}"/>
              </a:ext>
            </a:extLst>
          </p:cNvPr>
          <p:cNvSpPr>
            <a:spLocks noGrp="1"/>
          </p:cNvSpPr>
          <p:nvPr>
            <p:ph type="title"/>
          </p:nvPr>
        </p:nvSpPr>
        <p:spPr>
          <a:xfrm>
            <a:off x="789431" y="333994"/>
            <a:ext cx="9518589" cy="580405"/>
          </a:xfrm>
        </p:spPr>
        <p:txBody>
          <a:bodyPr/>
          <a:lstStyle/>
          <a:p>
            <a:r>
              <a:rPr lang="en-US" dirty="0"/>
              <a:t>A Seven‑Step, Approach to Hotel Feasibility Analysis</a:t>
            </a:r>
          </a:p>
        </p:txBody>
      </p:sp>
      <p:sp>
        <p:nvSpPr>
          <p:cNvPr id="4" name="Text Placeholder 3">
            <a:extLst>
              <a:ext uri="{FF2B5EF4-FFF2-40B4-BE49-F238E27FC236}">
                <a16:creationId xmlns:a16="http://schemas.microsoft.com/office/drawing/2014/main" id="{4E4987D7-9B98-45E3-3406-D7E7FC58A45D}"/>
              </a:ext>
            </a:extLst>
          </p:cNvPr>
          <p:cNvSpPr>
            <a:spLocks noGrp="1"/>
          </p:cNvSpPr>
          <p:nvPr>
            <p:ph type="body" sz="quarter" idx="14"/>
          </p:nvPr>
        </p:nvSpPr>
        <p:spPr/>
        <p:txBody>
          <a:bodyPr/>
          <a:lstStyle/>
          <a:p>
            <a:r>
              <a:rPr lang="en-US" dirty="0"/>
              <a:t>That Translates Market Insight into Actionable Results</a:t>
            </a:r>
          </a:p>
        </p:txBody>
      </p:sp>
      <p:grpSp>
        <p:nvGrpSpPr>
          <p:cNvPr id="3" name="Group 2">
            <a:extLst>
              <a:ext uri="{FF2B5EF4-FFF2-40B4-BE49-F238E27FC236}">
                <a16:creationId xmlns:a16="http://schemas.microsoft.com/office/drawing/2014/main" id="{82E68CB9-F629-C794-C6D9-645215B2C4EA}"/>
              </a:ext>
            </a:extLst>
          </p:cNvPr>
          <p:cNvGrpSpPr/>
          <p:nvPr/>
        </p:nvGrpSpPr>
        <p:grpSpPr>
          <a:xfrm>
            <a:off x="420913" y="1746069"/>
            <a:ext cx="11643634" cy="4903869"/>
            <a:chOff x="420913" y="1146629"/>
            <a:chExt cx="11643634" cy="4903869"/>
          </a:xfrm>
        </p:grpSpPr>
        <p:sp>
          <p:nvSpPr>
            <p:cNvPr id="185" name="Freeform 3">
              <a:extLst>
                <a:ext uri="{FF2B5EF4-FFF2-40B4-BE49-F238E27FC236}">
                  <a16:creationId xmlns:a16="http://schemas.microsoft.com/office/drawing/2014/main" id="{B8B0CE89-921A-067D-69AE-F668D98852E6}"/>
                </a:ext>
              </a:extLst>
            </p:cNvPr>
            <p:cNvSpPr/>
            <p:nvPr/>
          </p:nvSpPr>
          <p:spPr>
            <a:xfrm rot="5400000">
              <a:off x="-411607" y="2996952"/>
              <a:ext cx="3873993" cy="2208953"/>
            </a:xfrm>
            <a:custGeom>
              <a:avLst/>
              <a:gdLst/>
              <a:ahLst/>
              <a:cxnLst/>
              <a:rect l="l" t="t" r="r" b="b"/>
              <a:pathLst>
                <a:path w="1465072" h="832865">
                  <a:moveTo>
                    <a:pt x="254677" y="0"/>
                  </a:moveTo>
                  <a:lnTo>
                    <a:pt x="1210395" y="0"/>
                  </a:lnTo>
                  <a:cubicBezTo>
                    <a:pt x="1248868" y="0"/>
                    <a:pt x="1282357" y="26300"/>
                    <a:pt x="1291476" y="63678"/>
                  </a:cubicBezTo>
                  <a:lnTo>
                    <a:pt x="1463604" y="769188"/>
                  </a:lnTo>
                  <a:cubicBezTo>
                    <a:pt x="1467349" y="784537"/>
                    <a:pt x="1463837" y="800757"/>
                    <a:pt x="1454079" y="813183"/>
                  </a:cubicBezTo>
                  <a:cubicBezTo>
                    <a:pt x="1444320" y="825609"/>
                    <a:pt x="1429395" y="832865"/>
                    <a:pt x="1413595" y="832865"/>
                  </a:cubicBezTo>
                  <a:lnTo>
                    <a:pt x="51477" y="832865"/>
                  </a:lnTo>
                  <a:cubicBezTo>
                    <a:pt x="35676" y="832865"/>
                    <a:pt x="20751" y="825609"/>
                    <a:pt x="10993" y="813183"/>
                  </a:cubicBezTo>
                  <a:cubicBezTo>
                    <a:pt x="1234" y="800757"/>
                    <a:pt x="-2278" y="784537"/>
                    <a:pt x="1467" y="769188"/>
                  </a:cubicBezTo>
                  <a:lnTo>
                    <a:pt x="173595" y="63678"/>
                  </a:lnTo>
                  <a:cubicBezTo>
                    <a:pt x="182714" y="26300"/>
                    <a:pt x="216203" y="0"/>
                    <a:pt x="254677" y="0"/>
                  </a:cubicBezTo>
                  <a:close/>
                </a:path>
              </a:pathLst>
            </a:custGeom>
            <a:solidFill>
              <a:schemeClr val="accent4">
                <a:lumMod val="75000"/>
              </a:schemeClr>
            </a:solidFill>
          </p:spPr>
          <p:txBody>
            <a:bodyPr/>
            <a:lstStyle/>
            <a:p>
              <a:endParaRPr lang="en-US" dirty="0"/>
            </a:p>
          </p:txBody>
        </p:sp>
        <p:sp>
          <p:nvSpPr>
            <p:cNvPr id="186" name="TextBox 4">
              <a:extLst>
                <a:ext uri="{FF2B5EF4-FFF2-40B4-BE49-F238E27FC236}">
                  <a16:creationId xmlns:a16="http://schemas.microsoft.com/office/drawing/2014/main" id="{9211BDC6-A53E-C080-4E1A-CEA86752BC73}"/>
                </a:ext>
              </a:extLst>
            </p:cNvPr>
            <p:cNvSpPr txBox="1"/>
            <p:nvPr/>
          </p:nvSpPr>
          <p:spPr>
            <a:xfrm rot="5400000">
              <a:off x="-199302" y="3108204"/>
              <a:ext cx="3550434" cy="2310003"/>
            </a:xfrm>
            <a:prstGeom prst="rect">
              <a:avLst/>
            </a:prstGeom>
          </p:spPr>
          <p:txBody>
            <a:bodyPr lIns="50800" tIns="50800" rIns="50800" bIns="50800" rtlCol="0" anchor="ctr"/>
            <a:lstStyle/>
            <a:p>
              <a:pPr algn="ctr">
                <a:lnSpc>
                  <a:spcPts val="2659"/>
                </a:lnSpc>
              </a:pPr>
              <a:endParaRPr/>
            </a:p>
          </p:txBody>
        </p:sp>
        <p:sp>
          <p:nvSpPr>
            <p:cNvPr id="195" name="Freeform 3">
              <a:extLst>
                <a:ext uri="{FF2B5EF4-FFF2-40B4-BE49-F238E27FC236}">
                  <a16:creationId xmlns:a16="http://schemas.microsoft.com/office/drawing/2014/main" id="{DE3EDAA4-9879-17A7-768E-471EE0652E2D}"/>
                </a:ext>
              </a:extLst>
            </p:cNvPr>
            <p:cNvSpPr/>
            <p:nvPr/>
          </p:nvSpPr>
          <p:spPr>
            <a:xfrm rot="5400000">
              <a:off x="-407177" y="2990914"/>
              <a:ext cx="3886069" cy="2208953"/>
            </a:xfrm>
            <a:custGeom>
              <a:avLst/>
              <a:gdLst/>
              <a:ahLst/>
              <a:cxnLst/>
              <a:rect l="l" t="t" r="r" b="b"/>
              <a:pathLst>
                <a:path w="1465072" h="832865">
                  <a:moveTo>
                    <a:pt x="254677" y="0"/>
                  </a:moveTo>
                  <a:lnTo>
                    <a:pt x="1210395" y="0"/>
                  </a:lnTo>
                  <a:cubicBezTo>
                    <a:pt x="1248868" y="0"/>
                    <a:pt x="1282357" y="26300"/>
                    <a:pt x="1291476" y="63678"/>
                  </a:cubicBezTo>
                  <a:lnTo>
                    <a:pt x="1463604" y="769188"/>
                  </a:lnTo>
                  <a:cubicBezTo>
                    <a:pt x="1467349" y="784537"/>
                    <a:pt x="1463837" y="800757"/>
                    <a:pt x="1454079" y="813183"/>
                  </a:cubicBezTo>
                  <a:cubicBezTo>
                    <a:pt x="1444320" y="825609"/>
                    <a:pt x="1429395" y="832865"/>
                    <a:pt x="1413595" y="832865"/>
                  </a:cubicBezTo>
                  <a:lnTo>
                    <a:pt x="51477" y="832865"/>
                  </a:lnTo>
                  <a:cubicBezTo>
                    <a:pt x="35676" y="832865"/>
                    <a:pt x="20751" y="825609"/>
                    <a:pt x="10993" y="813183"/>
                  </a:cubicBezTo>
                  <a:cubicBezTo>
                    <a:pt x="1234" y="800757"/>
                    <a:pt x="-2278" y="784537"/>
                    <a:pt x="1467" y="769188"/>
                  </a:cubicBezTo>
                  <a:lnTo>
                    <a:pt x="173595" y="63678"/>
                  </a:lnTo>
                  <a:cubicBezTo>
                    <a:pt x="182714" y="26300"/>
                    <a:pt x="216203" y="0"/>
                    <a:pt x="254677" y="0"/>
                  </a:cubicBezTo>
                  <a:close/>
                </a:path>
              </a:pathLst>
            </a:custGeom>
            <a:solidFill>
              <a:schemeClr val="accent4">
                <a:lumMod val="75000"/>
              </a:schemeClr>
            </a:solidFill>
          </p:spPr>
          <p:txBody>
            <a:bodyPr/>
            <a:lstStyle/>
            <a:p>
              <a:endParaRPr lang="en-US" dirty="0"/>
            </a:p>
          </p:txBody>
        </p:sp>
        <p:sp>
          <p:nvSpPr>
            <p:cNvPr id="97" name="Freeform 5">
              <a:extLst>
                <a:ext uri="{FF2B5EF4-FFF2-40B4-BE49-F238E27FC236}">
                  <a16:creationId xmlns:a16="http://schemas.microsoft.com/office/drawing/2014/main" id="{58E915D5-0107-116D-8B83-4ECBC9CFFC03}"/>
                </a:ext>
              </a:extLst>
            </p:cNvPr>
            <p:cNvSpPr/>
            <p:nvPr/>
          </p:nvSpPr>
          <p:spPr>
            <a:xfrm rot="8100000">
              <a:off x="812885" y="2608287"/>
              <a:ext cx="799718" cy="863897"/>
            </a:xfrm>
            <a:custGeom>
              <a:avLst/>
              <a:gdLst/>
              <a:ahLst/>
              <a:cxnLst/>
              <a:rect l="l" t="t" r="r" b="b"/>
              <a:pathLst>
                <a:path w="1144857" h="1144857">
                  <a:moveTo>
                    <a:pt x="0" y="0"/>
                  </a:moveTo>
                  <a:lnTo>
                    <a:pt x="1144856" y="0"/>
                  </a:lnTo>
                  <a:lnTo>
                    <a:pt x="1144856" y="1144857"/>
                  </a:lnTo>
                  <a:lnTo>
                    <a:pt x="0" y="114485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8" name="Freeform 6">
              <a:extLst>
                <a:ext uri="{FF2B5EF4-FFF2-40B4-BE49-F238E27FC236}">
                  <a16:creationId xmlns:a16="http://schemas.microsoft.com/office/drawing/2014/main" id="{B0EB5DE2-1D74-7B20-816D-A6AD148584A0}"/>
                </a:ext>
              </a:extLst>
            </p:cNvPr>
            <p:cNvSpPr/>
            <p:nvPr/>
          </p:nvSpPr>
          <p:spPr>
            <a:xfrm>
              <a:off x="1652810" y="2635466"/>
              <a:ext cx="1032168" cy="2841409"/>
            </a:xfrm>
            <a:custGeom>
              <a:avLst/>
              <a:gdLst/>
              <a:ahLst/>
              <a:cxnLst/>
              <a:rect l="l" t="t" r="r" b="b"/>
              <a:pathLst>
                <a:path w="1477627" h="4314240">
                  <a:moveTo>
                    <a:pt x="0" y="0"/>
                  </a:moveTo>
                  <a:lnTo>
                    <a:pt x="1477627" y="0"/>
                  </a:lnTo>
                  <a:lnTo>
                    <a:pt x="1477627" y="4314241"/>
                  </a:lnTo>
                  <a:lnTo>
                    <a:pt x="0" y="431424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3" name="Freeform 8">
              <a:extLst>
                <a:ext uri="{FF2B5EF4-FFF2-40B4-BE49-F238E27FC236}">
                  <a16:creationId xmlns:a16="http://schemas.microsoft.com/office/drawing/2014/main" id="{572F3A62-FD60-3FB3-C992-6A7E9DD0F9A4}"/>
                </a:ext>
              </a:extLst>
            </p:cNvPr>
            <p:cNvSpPr/>
            <p:nvPr/>
          </p:nvSpPr>
          <p:spPr>
            <a:xfrm rot="5400000">
              <a:off x="1429579" y="2865640"/>
              <a:ext cx="3318927" cy="2142577"/>
            </a:xfrm>
            <a:custGeom>
              <a:avLst/>
              <a:gdLst/>
              <a:ahLst/>
              <a:cxnLst/>
              <a:rect l="l" t="t" r="r" b="b"/>
              <a:pathLst>
                <a:path w="1386168" h="807839">
                  <a:moveTo>
                    <a:pt x="257063" y="0"/>
                  </a:moveTo>
                  <a:lnTo>
                    <a:pt x="1129104" y="0"/>
                  </a:lnTo>
                  <a:cubicBezTo>
                    <a:pt x="1169721" y="0"/>
                    <a:pt x="1205139" y="27612"/>
                    <a:pt x="1215047" y="67002"/>
                  </a:cubicBezTo>
                  <a:lnTo>
                    <a:pt x="1384540" y="740837"/>
                  </a:lnTo>
                  <a:cubicBezTo>
                    <a:pt x="1388589" y="756935"/>
                    <a:pt x="1384990" y="774002"/>
                    <a:pt x="1374783" y="787093"/>
                  </a:cubicBezTo>
                  <a:cubicBezTo>
                    <a:pt x="1364577" y="800185"/>
                    <a:pt x="1348904" y="807839"/>
                    <a:pt x="1332304" y="807839"/>
                  </a:cubicBezTo>
                  <a:lnTo>
                    <a:pt x="53863" y="807839"/>
                  </a:lnTo>
                  <a:cubicBezTo>
                    <a:pt x="37263" y="807839"/>
                    <a:pt x="21591" y="800185"/>
                    <a:pt x="11384" y="787093"/>
                  </a:cubicBezTo>
                  <a:cubicBezTo>
                    <a:pt x="1178" y="774002"/>
                    <a:pt x="-2422" y="756935"/>
                    <a:pt x="1627" y="740837"/>
                  </a:cubicBezTo>
                  <a:lnTo>
                    <a:pt x="171121" y="67002"/>
                  </a:lnTo>
                  <a:cubicBezTo>
                    <a:pt x="181029" y="27612"/>
                    <a:pt x="216446" y="0"/>
                    <a:pt x="257063" y="0"/>
                  </a:cubicBezTo>
                  <a:close/>
                </a:path>
              </a:pathLst>
            </a:custGeom>
            <a:solidFill>
              <a:schemeClr val="accent4"/>
            </a:solidFill>
          </p:spPr>
          <p:txBody>
            <a:bodyPr/>
            <a:lstStyle/>
            <a:p>
              <a:endParaRPr lang="en-US"/>
            </a:p>
          </p:txBody>
        </p:sp>
        <p:sp>
          <p:nvSpPr>
            <p:cNvPr id="184" name="TextBox 9">
              <a:extLst>
                <a:ext uri="{FF2B5EF4-FFF2-40B4-BE49-F238E27FC236}">
                  <a16:creationId xmlns:a16="http://schemas.microsoft.com/office/drawing/2014/main" id="{9783D962-726A-1CA7-A145-9B1F24DFCD8B}"/>
                </a:ext>
              </a:extLst>
            </p:cNvPr>
            <p:cNvSpPr txBox="1"/>
            <p:nvPr/>
          </p:nvSpPr>
          <p:spPr>
            <a:xfrm rot="5400000">
              <a:off x="1474069" y="3141392"/>
              <a:ext cx="3330998" cy="2243627"/>
            </a:xfrm>
            <a:prstGeom prst="rect">
              <a:avLst/>
            </a:prstGeom>
          </p:spPr>
          <p:txBody>
            <a:bodyPr lIns="50800" tIns="50800" rIns="50800" bIns="50800" rtlCol="0" anchor="ctr"/>
            <a:lstStyle/>
            <a:p>
              <a:pPr algn="ctr">
                <a:lnSpc>
                  <a:spcPts val="2659"/>
                </a:lnSpc>
              </a:pPr>
              <a:endParaRPr/>
            </a:p>
          </p:txBody>
        </p:sp>
        <p:sp>
          <p:nvSpPr>
            <p:cNvPr id="196" name="Freeform 8">
              <a:extLst>
                <a:ext uri="{FF2B5EF4-FFF2-40B4-BE49-F238E27FC236}">
                  <a16:creationId xmlns:a16="http://schemas.microsoft.com/office/drawing/2014/main" id="{BAA31B54-A2AD-6355-C26F-1F99C3C8D499}"/>
                </a:ext>
              </a:extLst>
            </p:cNvPr>
            <p:cNvSpPr/>
            <p:nvPr/>
          </p:nvSpPr>
          <p:spPr>
            <a:xfrm rot="5400000">
              <a:off x="1338533" y="2955077"/>
              <a:ext cx="3521953" cy="2142577"/>
            </a:xfrm>
            <a:custGeom>
              <a:avLst/>
              <a:gdLst/>
              <a:ahLst/>
              <a:cxnLst/>
              <a:rect l="l" t="t" r="r" b="b"/>
              <a:pathLst>
                <a:path w="1386168" h="807839">
                  <a:moveTo>
                    <a:pt x="257063" y="0"/>
                  </a:moveTo>
                  <a:lnTo>
                    <a:pt x="1129104" y="0"/>
                  </a:lnTo>
                  <a:cubicBezTo>
                    <a:pt x="1169721" y="0"/>
                    <a:pt x="1205139" y="27612"/>
                    <a:pt x="1215047" y="67002"/>
                  </a:cubicBezTo>
                  <a:lnTo>
                    <a:pt x="1384540" y="740837"/>
                  </a:lnTo>
                  <a:cubicBezTo>
                    <a:pt x="1388589" y="756935"/>
                    <a:pt x="1384990" y="774002"/>
                    <a:pt x="1374783" y="787093"/>
                  </a:cubicBezTo>
                  <a:cubicBezTo>
                    <a:pt x="1364577" y="800185"/>
                    <a:pt x="1348904" y="807839"/>
                    <a:pt x="1332304" y="807839"/>
                  </a:cubicBezTo>
                  <a:lnTo>
                    <a:pt x="53863" y="807839"/>
                  </a:lnTo>
                  <a:cubicBezTo>
                    <a:pt x="37263" y="807839"/>
                    <a:pt x="21591" y="800185"/>
                    <a:pt x="11384" y="787093"/>
                  </a:cubicBezTo>
                  <a:cubicBezTo>
                    <a:pt x="1178" y="774002"/>
                    <a:pt x="-2422" y="756935"/>
                    <a:pt x="1627" y="740837"/>
                  </a:cubicBezTo>
                  <a:lnTo>
                    <a:pt x="171121" y="67002"/>
                  </a:lnTo>
                  <a:cubicBezTo>
                    <a:pt x="181029" y="27612"/>
                    <a:pt x="216446" y="0"/>
                    <a:pt x="257063" y="0"/>
                  </a:cubicBezTo>
                  <a:close/>
                </a:path>
              </a:pathLst>
            </a:custGeom>
            <a:solidFill>
              <a:schemeClr val="accent4"/>
            </a:solidFill>
          </p:spPr>
          <p:txBody>
            <a:bodyPr/>
            <a:lstStyle/>
            <a:p>
              <a:endParaRPr lang="en-US"/>
            </a:p>
          </p:txBody>
        </p:sp>
        <p:sp>
          <p:nvSpPr>
            <p:cNvPr id="100" name="Freeform 10">
              <a:extLst>
                <a:ext uri="{FF2B5EF4-FFF2-40B4-BE49-F238E27FC236}">
                  <a16:creationId xmlns:a16="http://schemas.microsoft.com/office/drawing/2014/main" id="{E1BB1993-EA6B-04C6-8BE0-BF78A7954CEF}"/>
                </a:ext>
              </a:extLst>
            </p:cNvPr>
            <p:cNvSpPr/>
            <p:nvPr/>
          </p:nvSpPr>
          <p:spPr>
            <a:xfrm>
              <a:off x="3230566" y="2757664"/>
              <a:ext cx="954681" cy="2719211"/>
            </a:xfrm>
            <a:custGeom>
              <a:avLst/>
              <a:gdLst/>
              <a:ahLst/>
              <a:cxnLst/>
              <a:rect l="l" t="t" r="r" b="b"/>
              <a:pathLst>
                <a:path w="1366699" h="3990363">
                  <a:moveTo>
                    <a:pt x="0" y="0"/>
                  </a:moveTo>
                  <a:lnTo>
                    <a:pt x="1366699" y="0"/>
                  </a:lnTo>
                  <a:lnTo>
                    <a:pt x="1366699" y="3990363"/>
                  </a:lnTo>
                  <a:lnTo>
                    <a:pt x="0" y="399036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1" name="AutoShape 11">
              <a:extLst>
                <a:ext uri="{FF2B5EF4-FFF2-40B4-BE49-F238E27FC236}">
                  <a16:creationId xmlns:a16="http://schemas.microsoft.com/office/drawing/2014/main" id="{DE2008DF-C6DD-2CF6-CA95-667505DF04B6}"/>
                </a:ext>
              </a:extLst>
            </p:cNvPr>
            <p:cNvSpPr/>
            <p:nvPr/>
          </p:nvSpPr>
          <p:spPr>
            <a:xfrm flipV="1">
              <a:off x="4566380" y="1935269"/>
              <a:ext cx="0" cy="700198"/>
            </a:xfrm>
            <a:prstGeom prst="line">
              <a:avLst/>
            </a:prstGeom>
            <a:ln w="19050" cap="flat">
              <a:solidFill>
                <a:schemeClr val="accent2"/>
              </a:solidFill>
              <a:prstDash val="solid"/>
              <a:headEnd type="none" w="sm" len="sm"/>
              <a:tailEnd type="none" w="sm" len="sm"/>
            </a:ln>
          </p:spPr>
          <p:txBody>
            <a:bodyPr/>
            <a:lstStyle/>
            <a:p>
              <a:endParaRPr lang="en-US"/>
            </a:p>
          </p:txBody>
        </p:sp>
        <p:sp>
          <p:nvSpPr>
            <p:cNvPr id="102" name="AutoShape 12">
              <a:extLst>
                <a:ext uri="{FF2B5EF4-FFF2-40B4-BE49-F238E27FC236}">
                  <a16:creationId xmlns:a16="http://schemas.microsoft.com/office/drawing/2014/main" id="{35FBA931-95A8-1806-B696-3AB8EB02426A}"/>
                </a:ext>
              </a:extLst>
            </p:cNvPr>
            <p:cNvSpPr/>
            <p:nvPr/>
          </p:nvSpPr>
          <p:spPr>
            <a:xfrm flipV="1">
              <a:off x="2984386" y="1813072"/>
              <a:ext cx="0" cy="705415"/>
            </a:xfrm>
            <a:prstGeom prst="line">
              <a:avLst/>
            </a:prstGeom>
            <a:ln w="19050" cap="flat">
              <a:solidFill>
                <a:schemeClr val="accent4"/>
              </a:solidFill>
              <a:prstDash val="solid"/>
              <a:headEnd type="none" w="sm" len="sm"/>
              <a:tailEnd type="none" w="sm" len="sm"/>
            </a:ln>
          </p:spPr>
          <p:txBody>
            <a:bodyPr/>
            <a:lstStyle/>
            <a:p>
              <a:endParaRPr lang="en-US"/>
            </a:p>
          </p:txBody>
        </p:sp>
        <p:sp>
          <p:nvSpPr>
            <p:cNvPr id="103" name="AutoShape 13">
              <a:extLst>
                <a:ext uri="{FF2B5EF4-FFF2-40B4-BE49-F238E27FC236}">
                  <a16:creationId xmlns:a16="http://schemas.microsoft.com/office/drawing/2014/main" id="{E3552140-7BDE-A694-CD79-3F34AD295982}"/>
                </a:ext>
              </a:extLst>
            </p:cNvPr>
            <p:cNvSpPr/>
            <p:nvPr/>
          </p:nvSpPr>
          <p:spPr>
            <a:xfrm flipV="1">
              <a:off x="1382432" y="1577877"/>
              <a:ext cx="0" cy="822396"/>
            </a:xfrm>
            <a:prstGeom prst="line">
              <a:avLst/>
            </a:prstGeom>
            <a:ln w="19050" cap="flat">
              <a:solidFill>
                <a:schemeClr val="accent4">
                  <a:lumMod val="75000"/>
                </a:schemeClr>
              </a:solidFill>
              <a:prstDash val="solid"/>
              <a:headEnd type="none" w="sm" len="sm"/>
              <a:tailEnd type="none" w="sm" len="sm"/>
            </a:ln>
          </p:spPr>
          <p:txBody>
            <a:bodyPr/>
            <a:lstStyle/>
            <a:p>
              <a:endParaRPr lang="en-US"/>
            </a:p>
          </p:txBody>
        </p:sp>
        <p:sp>
          <p:nvSpPr>
            <p:cNvPr id="181" name="Freeform 15">
              <a:extLst>
                <a:ext uri="{FF2B5EF4-FFF2-40B4-BE49-F238E27FC236}">
                  <a16:creationId xmlns:a16="http://schemas.microsoft.com/office/drawing/2014/main" id="{32A2041C-C8EF-AF5B-4534-A43A5BA9F2AF}"/>
                </a:ext>
              </a:extLst>
            </p:cNvPr>
            <p:cNvSpPr/>
            <p:nvPr/>
          </p:nvSpPr>
          <p:spPr>
            <a:xfrm rot="5400000">
              <a:off x="3134584" y="2900765"/>
              <a:ext cx="3175640" cy="2215617"/>
            </a:xfrm>
            <a:custGeom>
              <a:avLst/>
              <a:gdLst/>
              <a:ahLst/>
              <a:cxnLst/>
              <a:rect l="l" t="t" r="r" b="b"/>
              <a:pathLst>
                <a:path w="1286144" h="835378">
                  <a:moveTo>
                    <a:pt x="261564" y="0"/>
                  </a:moveTo>
                  <a:lnTo>
                    <a:pt x="1024580" y="0"/>
                  </a:lnTo>
                  <a:cubicBezTo>
                    <a:pt x="1068163" y="0"/>
                    <a:pt x="1106093" y="29809"/>
                    <a:pt x="1116394" y="72158"/>
                  </a:cubicBezTo>
                  <a:lnTo>
                    <a:pt x="1284490" y="763220"/>
                  </a:lnTo>
                  <a:cubicBezTo>
                    <a:pt x="1288722" y="780619"/>
                    <a:pt x="1284733" y="798999"/>
                    <a:pt x="1273668" y="813078"/>
                  </a:cubicBezTo>
                  <a:cubicBezTo>
                    <a:pt x="1262603" y="827157"/>
                    <a:pt x="1245687" y="835378"/>
                    <a:pt x="1227780" y="835378"/>
                  </a:cubicBezTo>
                  <a:lnTo>
                    <a:pt x="58364" y="835378"/>
                  </a:lnTo>
                  <a:cubicBezTo>
                    <a:pt x="40457" y="835378"/>
                    <a:pt x="23541" y="827157"/>
                    <a:pt x="12476" y="813078"/>
                  </a:cubicBezTo>
                  <a:cubicBezTo>
                    <a:pt x="1411" y="798999"/>
                    <a:pt x="-2578" y="780619"/>
                    <a:pt x="1654" y="763220"/>
                  </a:cubicBezTo>
                  <a:lnTo>
                    <a:pt x="169750" y="72158"/>
                  </a:lnTo>
                  <a:cubicBezTo>
                    <a:pt x="180051" y="29809"/>
                    <a:pt x="217981" y="0"/>
                    <a:pt x="261564" y="0"/>
                  </a:cubicBezTo>
                  <a:close/>
                </a:path>
              </a:pathLst>
            </a:custGeom>
            <a:solidFill>
              <a:schemeClr val="accent2">
                <a:lumMod val="60000"/>
                <a:lumOff val="40000"/>
              </a:schemeClr>
            </a:solidFill>
            <a:ln cap="rnd">
              <a:noFill/>
              <a:prstDash val="solid"/>
              <a:round/>
            </a:ln>
          </p:spPr>
          <p:txBody>
            <a:bodyPr/>
            <a:lstStyle/>
            <a:p>
              <a:endParaRPr lang="en-US" dirty="0"/>
            </a:p>
          </p:txBody>
        </p:sp>
        <p:sp>
          <p:nvSpPr>
            <p:cNvPr id="182" name="TextBox 16">
              <a:extLst>
                <a:ext uri="{FF2B5EF4-FFF2-40B4-BE49-F238E27FC236}">
                  <a16:creationId xmlns:a16="http://schemas.microsoft.com/office/drawing/2014/main" id="{364F0D6D-A7CF-3567-7CED-6FB1240D4152}"/>
                </a:ext>
              </a:extLst>
            </p:cNvPr>
            <p:cNvSpPr txBox="1"/>
            <p:nvPr/>
          </p:nvSpPr>
          <p:spPr>
            <a:xfrm rot="5400000">
              <a:off x="3248792" y="3104873"/>
              <a:ext cx="3048273" cy="2316667"/>
            </a:xfrm>
            <a:prstGeom prst="rect">
              <a:avLst/>
            </a:prstGeom>
          </p:spPr>
          <p:txBody>
            <a:bodyPr lIns="50800" tIns="50800" rIns="50800" bIns="50800" rtlCol="0" anchor="ctr"/>
            <a:lstStyle/>
            <a:p>
              <a:pPr algn="ctr">
                <a:lnSpc>
                  <a:spcPts val="2659"/>
                </a:lnSpc>
              </a:pPr>
              <a:endParaRPr/>
            </a:p>
          </p:txBody>
        </p:sp>
        <p:sp>
          <p:nvSpPr>
            <p:cNvPr id="197" name="Freeform 15">
              <a:extLst>
                <a:ext uri="{FF2B5EF4-FFF2-40B4-BE49-F238E27FC236}">
                  <a16:creationId xmlns:a16="http://schemas.microsoft.com/office/drawing/2014/main" id="{0338FBDF-F6A0-38E5-8337-5D8CB0739454}"/>
                </a:ext>
              </a:extLst>
            </p:cNvPr>
            <p:cNvSpPr/>
            <p:nvPr/>
          </p:nvSpPr>
          <p:spPr>
            <a:xfrm rot="5400000">
              <a:off x="3139014" y="2894727"/>
              <a:ext cx="3187714" cy="2215617"/>
            </a:xfrm>
            <a:custGeom>
              <a:avLst/>
              <a:gdLst/>
              <a:ahLst/>
              <a:cxnLst/>
              <a:rect l="l" t="t" r="r" b="b"/>
              <a:pathLst>
                <a:path w="1286144" h="835378">
                  <a:moveTo>
                    <a:pt x="261564" y="0"/>
                  </a:moveTo>
                  <a:lnTo>
                    <a:pt x="1024580" y="0"/>
                  </a:lnTo>
                  <a:cubicBezTo>
                    <a:pt x="1068163" y="0"/>
                    <a:pt x="1106093" y="29809"/>
                    <a:pt x="1116394" y="72158"/>
                  </a:cubicBezTo>
                  <a:lnTo>
                    <a:pt x="1284490" y="763220"/>
                  </a:lnTo>
                  <a:cubicBezTo>
                    <a:pt x="1288722" y="780619"/>
                    <a:pt x="1284733" y="798999"/>
                    <a:pt x="1273668" y="813078"/>
                  </a:cubicBezTo>
                  <a:cubicBezTo>
                    <a:pt x="1262603" y="827157"/>
                    <a:pt x="1245687" y="835378"/>
                    <a:pt x="1227780" y="835378"/>
                  </a:cubicBezTo>
                  <a:lnTo>
                    <a:pt x="58364" y="835378"/>
                  </a:lnTo>
                  <a:cubicBezTo>
                    <a:pt x="40457" y="835378"/>
                    <a:pt x="23541" y="827157"/>
                    <a:pt x="12476" y="813078"/>
                  </a:cubicBezTo>
                  <a:cubicBezTo>
                    <a:pt x="1411" y="798999"/>
                    <a:pt x="-2578" y="780619"/>
                    <a:pt x="1654" y="763220"/>
                  </a:cubicBezTo>
                  <a:lnTo>
                    <a:pt x="169750" y="72158"/>
                  </a:lnTo>
                  <a:cubicBezTo>
                    <a:pt x="180051" y="29809"/>
                    <a:pt x="217981" y="0"/>
                    <a:pt x="261564" y="0"/>
                  </a:cubicBezTo>
                  <a:close/>
                </a:path>
              </a:pathLst>
            </a:custGeom>
            <a:solidFill>
              <a:schemeClr val="accent2">
                <a:lumMod val="60000"/>
                <a:lumOff val="40000"/>
              </a:schemeClr>
            </a:solidFill>
            <a:ln cap="rnd">
              <a:noFill/>
              <a:prstDash val="solid"/>
              <a:round/>
            </a:ln>
          </p:spPr>
          <p:txBody>
            <a:bodyPr/>
            <a:lstStyle/>
            <a:p>
              <a:endParaRPr lang="en-US" dirty="0"/>
            </a:p>
          </p:txBody>
        </p:sp>
        <p:sp>
          <p:nvSpPr>
            <p:cNvPr id="105" name="Freeform 17">
              <a:extLst>
                <a:ext uri="{FF2B5EF4-FFF2-40B4-BE49-F238E27FC236}">
                  <a16:creationId xmlns:a16="http://schemas.microsoft.com/office/drawing/2014/main" id="{A9A4EAD1-DC34-6C5E-7DAB-6E8223F74290}"/>
                </a:ext>
              </a:extLst>
            </p:cNvPr>
            <p:cNvSpPr/>
            <p:nvPr/>
          </p:nvSpPr>
          <p:spPr>
            <a:xfrm>
              <a:off x="4832520" y="2899687"/>
              <a:ext cx="864623" cy="2405738"/>
            </a:xfrm>
            <a:custGeom>
              <a:avLst/>
              <a:gdLst/>
              <a:ahLst/>
              <a:cxnLst/>
              <a:rect l="l" t="t" r="r" b="b"/>
              <a:pathLst>
                <a:path w="1237774" h="3613938">
                  <a:moveTo>
                    <a:pt x="0" y="0"/>
                  </a:moveTo>
                  <a:lnTo>
                    <a:pt x="1237774" y="0"/>
                  </a:lnTo>
                  <a:lnTo>
                    <a:pt x="1237774" y="3613938"/>
                  </a:lnTo>
                  <a:lnTo>
                    <a:pt x="0" y="3613938"/>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6" name="AutoShape 18">
              <a:extLst>
                <a:ext uri="{FF2B5EF4-FFF2-40B4-BE49-F238E27FC236}">
                  <a16:creationId xmlns:a16="http://schemas.microsoft.com/office/drawing/2014/main" id="{2344820A-4124-09FD-C949-48596447EB84}"/>
                </a:ext>
              </a:extLst>
            </p:cNvPr>
            <p:cNvSpPr/>
            <p:nvPr/>
          </p:nvSpPr>
          <p:spPr>
            <a:xfrm flipV="1">
              <a:off x="6242730" y="3886197"/>
              <a:ext cx="0" cy="754018"/>
            </a:xfrm>
            <a:prstGeom prst="line">
              <a:avLst/>
            </a:prstGeom>
            <a:ln w="38100" cap="flat">
              <a:solidFill>
                <a:srgbClr val="94D327"/>
              </a:solidFill>
              <a:prstDash val="solid"/>
              <a:headEnd type="none" w="sm" len="sm"/>
              <a:tailEnd type="none" w="sm" len="sm"/>
            </a:ln>
          </p:spPr>
          <p:txBody>
            <a:bodyPr/>
            <a:lstStyle/>
            <a:p>
              <a:endParaRPr lang="en-US"/>
            </a:p>
          </p:txBody>
        </p:sp>
        <p:sp>
          <p:nvSpPr>
            <p:cNvPr id="179" name="Freeform 20">
              <a:extLst>
                <a:ext uri="{FF2B5EF4-FFF2-40B4-BE49-F238E27FC236}">
                  <a16:creationId xmlns:a16="http://schemas.microsoft.com/office/drawing/2014/main" id="{B8139092-61F6-BA17-7FCA-D32EA77C36FB}"/>
                </a:ext>
              </a:extLst>
            </p:cNvPr>
            <p:cNvSpPr/>
            <p:nvPr/>
          </p:nvSpPr>
          <p:spPr>
            <a:xfrm rot="16200000">
              <a:off x="9017035" y="3002987"/>
              <a:ext cx="3886068" cy="2208953"/>
            </a:xfrm>
            <a:custGeom>
              <a:avLst/>
              <a:gdLst/>
              <a:ahLst/>
              <a:cxnLst/>
              <a:rect l="l" t="t" r="r" b="b"/>
              <a:pathLst>
                <a:path w="1465072" h="832865">
                  <a:moveTo>
                    <a:pt x="254677" y="0"/>
                  </a:moveTo>
                  <a:lnTo>
                    <a:pt x="1210395" y="0"/>
                  </a:lnTo>
                  <a:cubicBezTo>
                    <a:pt x="1248868" y="0"/>
                    <a:pt x="1282357" y="26300"/>
                    <a:pt x="1291476" y="63678"/>
                  </a:cubicBezTo>
                  <a:lnTo>
                    <a:pt x="1463604" y="769188"/>
                  </a:lnTo>
                  <a:cubicBezTo>
                    <a:pt x="1467349" y="784537"/>
                    <a:pt x="1463837" y="800757"/>
                    <a:pt x="1454079" y="813183"/>
                  </a:cubicBezTo>
                  <a:cubicBezTo>
                    <a:pt x="1444320" y="825609"/>
                    <a:pt x="1429395" y="832865"/>
                    <a:pt x="1413595" y="832865"/>
                  </a:cubicBezTo>
                  <a:lnTo>
                    <a:pt x="51477" y="832865"/>
                  </a:lnTo>
                  <a:cubicBezTo>
                    <a:pt x="35676" y="832865"/>
                    <a:pt x="20751" y="825609"/>
                    <a:pt x="10993" y="813183"/>
                  </a:cubicBezTo>
                  <a:cubicBezTo>
                    <a:pt x="1234" y="800757"/>
                    <a:pt x="-2278" y="784537"/>
                    <a:pt x="1467" y="769188"/>
                  </a:cubicBezTo>
                  <a:lnTo>
                    <a:pt x="173595" y="63678"/>
                  </a:lnTo>
                  <a:cubicBezTo>
                    <a:pt x="182714" y="26300"/>
                    <a:pt x="216203" y="0"/>
                    <a:pt x="254677" y="0"/>
                  </a:cubicBezTo>
                  <a:close/>
                </a:path>
              </a:pathLst>
            </a:custGeom>
            <a:solidFill>
              <a:schemeClr val="tx1">
                <a:lumMod val="75000"/>
              </a:schemeClr>
            </a:solidFill>
          </p:spPr>
          <p:txBody>
            <a:bodyPr/>
            <a:lstStyle/>
            <a:p>
              <a:endParaRPr lang="en-US"/>
            </a:p>
          </p:txBody>
        </p:sp>
        <p:sp>
          <p:nvSpPr>
            <p:cNvPr id="180" name="TextBox 21">
              <a:extLst>
                <a:ext uri="{FF2B5EF4-FFF2-40B4-BE49-F238E27FC236}">
                  <a16:creationId xmlns:a16="http://schemas.microsoft.com/office/drawing/2014/main" id="{321D779F-49E2-88FC-BEA3-C0F0C80FC4E9}"/>
                </a:ext>
              </a:extLst>
            </p:cNvPr>
            <p:cNvSpPr txBox="1"/>
            <p:nvPr/>
          </p:nvSpPr>
          <p:spPr>
            <a:xfrm rot="16200000">
              <a:off x="9134329" y="3108204"/>
              <a:ext cx="3550434" cy="2310003"/>
            </a:xfrm>
            <a:prstGeom prst="rect">
              <a:avLst/>
            </a:prstGeom>
          </p:spPr>
          <p:txBody>
            <a:bodyPr lIns="50800" tIns="50800" rIns="50800" bIns="50800" rtlCol="0" anchor="ctr"/>
            <a:lstStyle/>
            <a:p>
              <a:pPr algn="ctr">
                <a:lnSpc>
                  <a:spcPts val="2659"/>
                </a:lnSpc>
              </a:pPr>
              <a:endParaRPr/>
            </a:p>
          </p:txBody>
        </p:sp>
        <p:sp>
          <p:nvSpPr>
            <p:cNvPr id="108" name="Freeform 22">
              <a:extLst>
                <a:ext uri="{FF2B5EF4-FFF2-40B4-BE49-F238E27FC236}">
                  <a16:creationId xmlns:a16="http://schemas.microsoft.com/office/drawing/2014/main" id="{230EC8CA-7549-E992-19BF-37EB9D7B75AE}"/>
                </a:ext>
              </a:extLst>
            </p:cNvPr>
            <p:cNvSpPr/>
            <p:nvPr/>
          </p:nvSpPr>
          <p:spPr>
            <a:xfrm rot="18900000">
              <a:off x="10872859" y="2608287"/>
              <a:ext cx="799718" cy="863897"/>
            </a:xfrm>
            <a:custGeom>
              <a:avLst/>
              <a:gdLst/>
              <a:ahLst/>
              <a:cxnLst/>
              <a:rect l="l" t="t" r="r" b="b"/>
              <a:pathLst>
                <a:path w="1144857" h="1144857">
                  <a:moveTo>
                    <a:pt x="0" y="0"/>
                  </a:moveTo>
                  <a:lnTo>
                    <a:pt x="1144856" y="0"/>
                  </a:lnTo>
                  <a:lnTo>
                    <a:pt x="1144856" y="1144857"/>
                  </a:lnTo>
                  <a:lnTo>
                    <a:pt x="0" y="114485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9" name="Freeform 23">
              <a:extLst>
                <a:ext uri="{FF2B5EF4-FFF2-40B4-BE49-F238E27FC236}">
                  <a16:creationId xmlns:a16="http://schemas.microsoft.com/office/drawing/2014/main" id="{7FF38A29-DC5D-5A76-6BEE-10F2FDECBF68}"/>
                </a:ext>
              </a:extLst>
            </p:cNvPr>
            <p:cNvSpPr/>
            <p:nvPr/>
          </p:nvSpPr>
          <p:spPr>
            <a:xfrm rot="10800000">
              <a:off x="9800482" y="2635466"/>
              <a:ext cx="1032168" cy="3075905"/>
            </a:xfrm>
            <a:custGeom>
              <a:avLst/>
              <a:gdLst/>
              <a:ahLst/>
              <a:cxnLst/>
              <a:rect l="l" t="t" r="r" b="b"/>
              <a:pathLst>
                <a:path w="1477627" h="4314240">
                  <a:moveTo>
                    <a:pt x="0" y="0"/>
                  </a:moveTo>
                  <a:lnTo>
                    <a:pt x="1477627" y="0"/>
                  </a:lnTo>
                  <a:lnTo>
                    <a:pt x="1477627" y="4314241"/>
                  </a:lnTo>
                  <a:lnTo>
                    <a:pt x="0" y="4314241"/>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7" name="Freeform 25">
              <a:extLst>
                <a:ext uri="{FF2B5EF4-FFF2-40B4-BE49-F238E27FC236}">
                  <a16:creationId xmlns:a16="http://schemas.microsoft.com/office/drawing/2014/main" id="{73D0C2CC-D6FE-D545-6FD3-676270BE2B1A}"/>
                </a:ext>
              </a:extLst>
            </p:cNvPr>
            <p:cNvSpPr/>
            <p:nvPr/>
          </p:nvSpPr>
          <p:spPr>
            <a:xfrm rot="16200000">
              <a:off x="7641477" y="2961114"/>
              <a:ext cx="3509879" cy="2142577"/>
            </a:xfrm>
            <a:custGeom>
              <a:avLst/>
              <a:gdLst/>
              <a:ahLst/>
              <a:cxnLst/>
              <a:rect l="l" t="t" r="r" b="b"/>
              <a:pathLst>
                <a:path w="1386168" h="807839">
                  <a:moveTo>
                    <a:pt x="257063" y="0"/>
                  </a:moveTo>
                  <a:lnTo>
                    <a:pt x="1129104" y="0"/>
                  </a:lnTo>
                  <a:cubicBezTo>
                    <a:pt x="1169721" y="0"/>
                    <a:pt x="1205139" y="27612"/>
                    <a:pt x="1215047" y="67002"/>
                  </a:cubicBezTo>
                  <a:lnTo>
                    <a:pt x="1384540" y="740837"/>
                  </a:lnTo>
                  <a:cubicBezTo>
                    <a:pt x="1388589" y="756935"/>
                    <a:pt x="1384990" y="774002"/>
                    <a:pt x="1374783" y="787093"/>
                  </a:cubicBezTo>
                  <a:cubicBezTo>
                    <a:pt x="1364577" y="800185"/>
                    <a:pt x="1348904" y="807839"/>
                    <a:pt x="1332304" y="807839"/>
                  </a:cubicBezTo>
                  <a:lnTo>
                    <a:pt x="53863" y="807839"/>
                  </a:lnTo>
                  <a:cubicBezTo>
                    <a:pt x="37263" y="807839"/>
                    <a:pt x="21591" y="800185"/>
                    <a:pt x="11384" y="787093"/>
                  </a:cubicBezTo>
                  <a:cubicBezTo>
                    <a:pt x="1178" y="774002"/>
                    <a:pt x="-2422" y="756935"/>
                    <a:pt x="1627" y="740837"/>
                  </a:cubicBezTo>
                  <a:lnTo>
                    <a:pt x="171121" y="67002"/>
                  </a:lnTo>
                  <a:cubicBezTo>
                    <a:pt x="181029" y="27612"/>
                    <a:pt x="216446" y="0"/>
                    <a:pt x="257063" y="0"/>
                  </a:cubicBezTo>
                  <a:close/>
                </a:path>
              </a:pathLst>
            </a:custGeom>
            <a:solidFill>
              <a:schemeClr val="tx1"/>
            </a:solidFill>
          </p:spPr>
          <p:txBody>
            <a:bodyPr/>
            <a:lstStyle/>
            <a:p>
              <a:endParaRPr lang="en-US"/>
            </a:p>
          </p:txBody>
        </p:sp>
        <p:sp>
          <p:nvSpPr>
            <p:cNvPr id="178" name="TextBox 26">
              <a:extLst>
                <a:ext uri="{FF2B5EF4-FFF2-40B4-BE49-F238E27FC236}">
                  <a16:creationId xmlns:a16="http://schemas.microsoft.com/office/drawing/2014/main" id="{70CB13A9-B423-6595-0072-31BFA60BD84B}"/>
                </a:ext>
              </a:extLst>
            </p:cNvPr>
            <p:cNvSpPr txBox="1"/>
            <p:nvPr/>
          </p:nvSpPr>
          <p:spPr>
            <a:xfrm rot="16200000">
              <a:off x="7680392" y="3141392"/>
              <a:ext cx="3330998" cy="2243627"/>
            </a:xfrm>
            <a:prstGeom prst="rect">
              <a:avLst/>
            </a:prstGeom>
          </p:spPr>
          <p:txBody>
            <a:bodyPr lIns="50800" tIns="50800" rIns="50800" bIns="50800" rtlCol="0" anchor="ctr"/>
            <a:lstStyle/>
            <a:p>
              <a:pPr algn="ctr">
                <a:lnSpc>
                  <a:spcPts val="2659"/>
                </a:lnSpc>
              </a:pPr>
              <a:endParaRPr/>
            </a:p>
          </p:txBody>
        </p:sp>
        <p:sp>
          <p:nvSpPr>
            <p:cNvPr id="198" name="Freeform 25">
              <a:extLst>
                <a:ext uri="{FF2B5EF4-FFF2-40B4-BE49-F238E27FC236}">
                  <a16:creationId xmlns:a16="http://schemas.microsoft.com/office/drawing/2014/main" id="{10D8038D-9378-29CD-89F0-52BD7E303E24}"/>
                </a:ext>
              </a:extLst>
            </p:cNvPr>
            <p:cNvSpPr/>
            <p:nvPr/>
          </p:nvSpPr>
          <p:spPr>
            <a:xfrm rot="16200000">
              <a:off x="7575224" y="3025757"/>
              <a:ext cx="3663318" cy="2142577"/>
            </a:xfrm>
            <a:custGeom>
              <a:avLst/>
              <a:gdLst/>
              <a:ahLst/>
              <a:cxnLst/>
              <a:rect l="l" t="t" r="r" b="b"/>
              <a:pathLst>
                <a:path w="1386168" h="807839">
                  <a:moveTo>
                    <a:pt x="257063" y="0"/>
                  </a:moveTo>
                  <a:lnTo>
                    <a:pt x="1129104" y="0"/>
                  </a:lnTo>
                  <a:cubicBezTo>
                    <a:pt x="1169721" y="0"/>
                    <a:pt x="1205139" y="27612"/>
                    <a:pt x="1215047" y="67002"/>
                  </a:cubicBezTo>
                  <a:lnTo>
                    <a:pt x="1384540" y="740837"/>
                  </a:lnTo>
                  <a:cubicBezTo>
                    <a:pt x="1388589" y="756935"/>
                    <a:pt x="1384990" y="774002"/>
                    <a:pt x="1374783" y="787093"/>
                  </a:cubicBezTo>
                  <a:cubicBezTo>
                    <a:pt x="1364577" y="800185"/>
                    <a:pt x="1348904" y="807839"/>
                    <a:pt x="1332304" y="807839"/>
                  </a:cubicBezTo>
                  <a:lnTo>
                    <a:pt x="53863" y="807839"/>
                  </a:lnTo>
                  <a:cubicBezTo>
                    <a:pt x="37263" y="807839"/>
                    <a:pt x="21591" y="800185"/>
                    <a:pt x="11384" y="787093"/>
                  </a:cubicBezTo>
                  <a:cubicBezTo>
                    <a:pt x="1178" y="774002"/>
                    <a:pt x="-2422" y="756935"/>
                    <a:pt x="1627" y="740837"/>
                  </a:cubicBezTo>
                  <a:lnTo>
                    <a:pt x="171121" y="67002"/>
                  </a:lnTo>
                  <a:cubicBezTo>
                    <a:pt x="181029" y="27612"/>
                    <a:pt x="216446" y="0"/>
                    <a:pt x="257063" y="0"/>
                  </a:cubicBezTo>
                  <a:close/>
                </a:path>
              </a:pathLst>
            </a:custGeom>
            <a:solidFill>
              <a:schemeClr val="tx1"/>
            </a:solidFill>
          </p:spPr>
          <p:txBody>
            <a:bodyPr/>
            <a:lstStyle/>
            <a:p>
              <a:endParaRPr lang="en-US"/>
            </a:p>
          </p:txBody>
        </p:sp>
        <p:sp>
          <p:nvSpPr>
            <p:cNvPr id="111" name="Freeform 27">
              <a:extLst>
                <a:ext uri="{FF2B5EF4-FFF2-40B4-BE49-F238E27FC236}">
                  <a16:creationId xmlns:a16="http://schemas.microsoft.com/office/drawing/2014/main" id="{580D3864-D548-2EDD-1545-48074351EB78}"/>
                </a:ext>
              </a:extLst>
            </p:cNvPr>
            <p:cNvSpPr/>
            <p:nvPr/>
          </p:nvSpPr>
          <p:spPr>
            <a:xfrm rot="10800000">
              <a:off x="8300212" y="2757664"/>
              <a:ext cx="954681" cy="2850804"/>
            </a:xfrm>
            <a:custGeom>
              <a:avLst/>
              <a:gdLst/>
              <a:ahLst/>
              <a:cxnLst/>
              <a:rect l="l" t="t" r="r" b="b"/>
              <a:pathLst>
                <a:path w="1366699" h="3990363">
                  <a:moveTo>
                    <a:pt x="0" y="0"/>
                  </a:moveTo>
                  <a:lnTo>
                    <a:pt x="1366699" y="0"/>
                  </a:lnTo>
                  <a:lnTo>
                    <a:pt x="1366699" y="3990363"/>
                  </a:lnTo>
                  <a:lnTo>
                    <a:pt x="0" y="399036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5" name="Freeform 29">
              <a:extLst>
                <a:ext uri="{FF2B5EF4-FFF2-40B4-BE49-F238E27FC236}">
                  <a16:creationId xmlns:a16="http://schemas.microsoft.com/office/drawing/2014/main" id="{78FC9737-6ADB-BD7F-F6F0-0C1C0329E1B8}"/>
                </a:ext>
              </a:extLst>
            </p:cNvPr>
            <p:cNvSpPr/>
            <p:nvPr/>
          </p:nvSpPr>
          <p:spPr>
            <a:xfrm rot="16200000">
              <a:off x="6089056" y="2986943"/>
              <a:ext cx="3347997" cy="2215616"/>
            </a:xfrm>
            <a:custGeom>
              <a:avLst/>
              <a:gdLst/>
              <a:ahLst/>
              <a:cxnLst/>
              <a:rect l="l" t="t" r="r" b="b"/>
              <a:pathLst>
                <a:path w="1286144" h="835378">
                  <a:moveTo>
                    <a:pt x="261564" y="0"/>
                  </a:moveTo>
                  <a:lnTo>
                    <a:pt x="1024580" y="0"/>
                  </a:lnTo>
                  <a:cubicBezTo>
                    <a:pt x="1068163" y="0"/>
                    <a:pt x="1106093" y="29809"/>
                    <a:pt x="1116394" y="72158"/>
                  </a:cubicBezTo>
                  <a:lnTo>
                    <a:pt x="1284490" y="763220"/>
                  </a:lnTo>
                  <a:cubicBezTo>
                    <a:pt x="1288722" y="780619"/>
                    <a:pt x="1284733" y="798999"/>
                    <a:pt x="1273668" y="813078"/>
                  </a:cubicBezTo>
                  <a:cubicBezTo>
                    <a:pt x="1262603" y="827157"/>
                    <a:pt x="1245687" y="835378"/>
                    <a:pt x="1227780" y="835378"/>
                  </a:cubicBezTo>
                  <a:lnTo>
                    <a:pt x="58364" y="835378"/>
                  </a:lnTo>
                  <a:cubicBezTo>
                    <a:pt x="40457" y="835378"/>
                    <a:pt x="23541" y="827157"/>
                    <a:pt x="12476" y="813078"/>
                  </a:cubicBezTo>
                  <a:cubicBezTo>
                    <a:pt x="1411" y="798999"/>
                    <a:pt x="-2578" y="780619"/>
                    <a:pt x="1654" y="763220"/>
                  </a:cubicBezTo>
                  <a:lnTo>
                    <a:pt x="169750" y="72158"/>
                  </a:lnTo>
                  <a:cubicBezTo>
                    <a:pt x="180051" y="29809"/>
                    <a:pt x="217981" y="0"/>
                    <a:pt x="261564" y="0"/>
                  </a:cubicBezTo>
                  <a:close/>
                </a:path>
              </a:pathLst>
            </a:custGeom>
            <a:solidFill>
              <a:schemeClr val="tx1">
                <a:lumMod val="60000"/>
                <a:lumOff val="40000"/>
              </a:schemeClr>
            </a:solidFill>
          </p:spPr>
          <p:txBody>
            <a:bodyPr/>
            <a:lstStyle/>
            <a:p>
              <a:endParaRPr lang="en-US"/>
            </a:p>
          </p:txBody>
        </p:sp>
        <p:sp>
          <p:nvSpPr>
            <p:cNvPr id="176" name="TextBox 30">
              <a:extLst>
                <a:ext uri="{FF2B5EF4-FFF2-40B4-BE49-F238E27FC236}">
                  <a16:creationId xmlns:a16="http://schemas.microsoft.com/office/drawing/2014/main" id="{27292F61-9219-BE4F-4431-862B06009131}"/>
                </a:ext>
              </a:extLst>
            </p:cNvPr>
            <p:cNvSpPr txBox="1"/>
            <p:nvPr/>
          </p:nvSpPr>
          <p:spPr>
            <a:xfrm rot="16200000">
              <a:off x="6188393" y="3104872"/>
              <a:ext cx="3048273" cy="2316666"/>
            </a:xfrm>
            <a:prstGeom prst="rect">
              <a:avLst/>
            </a:prstGeom>
          </p:spPr>
          <p:txBody>
            <a:bodyPr lIns="50800" tIns="50800" rIns="50800" bIns="50800" rtlCol="0" anchor="ctr"/>
            <a:lstStyle/>
            <a:p>
              <a:pPr algn="ctr">
                <a:lnSpc>
                  <a:spcPts val="2659"/>
                </a:lnSpc>
              </a:pPr>
              <a:endParaRPr/>
            </a:p>
          </p:txBody>
        </p:sp>
        <p:sp>
          <p:nvSpPr>
            <p:cNvPr id="199" name="Freeform 29">
              <a:extLst>
                <a:ext uri="{FF2B5EF4-FFF2-40B4-BE49-F238E27FC236}">
                  <a16:creationId xmlns:a16="http://schemas.microsoft.com/office/drawing/2014/main" id="{0DF397B4-D3F7-A2D3-BBD4-C85B073E391E}"/>
                </a:ext>
              </a:extLst>
            </p:cNvPr>
            <p:cNvSpPr/>
            <p:nvPr/>
          </p:nvSpPr>
          <p:spPr>
            <a:xfrm rot="16200000">
              <a:off x="6179663" y="2894726"/>
              <a:ext cx="3187716" cy="2215616"/>
            </a:xfrm>
            <a:custGeom>
              <a:avLst/>
              <a:gdLst/>
              <a:ahLst/>
              <a:cxnLst/>
              <a:rect l="l" t="t" r="r" b="b"/>
              <a:pathLst>
                <a:path w="1286144" h="835378">
                  <a:moveTo>
                    <a:pt x="261564" y="0"/>
                  </a:moveTo>
                  <a:lnTo>
                    <a:pt x="1024580" y="0"/>
                  </a:lnTo>
                  <a:cubicBezTo>
                    <a:pt x="1068163" y="0"/>
                    <a:pt x="1106093" y="29809"/>
                    <a:pt x="1116394" y="72158"/>
                  </a:cubicBezTo>
                  <a:lnTo>
                    <a:pt x="1284490" y="763220"/>
                  </a:lnTo>
                  <a:cubicBezTo>
                    <a:pt x="1288722" y="780619"/>
                    <a:pt x="1284733" y="798999"/>
                    <a:pt x="1273668" y="813078"/>
                  </a:cubicBezTo>
                  <a:cubicBezTo>
                    <a:pt x="1262603" y="827157"/>
                    <a:pt x="1245687" y="835378"/>
                    <a:pt x="1227780" y="835378"/>
                  </a:cubicBezTo>
                  <a:lnTo>
                    <a:pt x="58364" y="835378"/>
                  </a:lnTo>
                  <a:cubicBezTo>
                    <a:pt x="40457" y="835378"/>
                    <a:pt x="23541" y="827157"/>
                    <a:pt x="12476" y="813078"/>
                  </a:cubicBezTo>
                  <a:cubicBezTo>
                    <a:pt x="1411" y="798999"/>
                    <a:pt x="-2578" y="780619"/>
                    <a:pt x="1654" y="763220"/>
                  </a:cubicBezTo>
                  <a:lnTo>
                    <a:pt x="169750" y="72158"/>
                  </a:lnTo>
                  <a:cubicBezTo>
                    <a:pt x="180051" y="29809"/>
                    <a:pt x="217981" y="0"/>
                    <a:pt x="261564" y="0"/>
                  </a:cubicBezTo>
                  <a:close/>
                </a:path>
              </a:pathLst>
            </a:custGeom>
            <a:solidFill>
              <a:schemeClr val="tx1">
                <a:lumMod val="60000"/>
                <a:lumOff val="40000"/>
              </a:schemeClr>
            </a:solidFill>
          </p:spPr>
          <p:txBody>
            <a:bodyPr/>
            <a:lstStyle/>
            <a:p>
              <a:endParaRPr lang="en-US" dirty="0"/>
            </a:p>
          </p:txBody>
        </p:sp>
        <p:sp>
          <p:nvSpPr>
            <p:cNvPr id="113" name="Freeform 31">
              <a:extLst>
                <a:ext uri="{FF2B5EF4-FFF2-40B4-BE49-F238E27FC236}">
                  <a16:creationId xmlns:a16="http://schemas.microsoft.com/office/drawing/2014/main" id="{513DBDA4-1A7F-CB44-8B03-4FC1AFC12CF4}"/>
                </a:ext>
              </a:extLst>
            </p:cNvPr>
            <p:cNvSpPr/>
            <p:nvPr/>
          </p:nvSpPr>
          <p:spPr>
            <a:xfrm rot="10800000">
              <a:off x="6788315" y="2899687"/>
              <a:ext cx="864623" cy="2405738"/>
            </a:xfrm>
            <a:custGeom>
              <a:avLst/>
              <a:gdLst/>
              <a:ahLst/>
              <a:cxnLst/>
              <a:rect l="l" t="t" r="r" b="b"/>
              <a:pathLst>
                <a:path w="1237774" h="3613938">
                  <a:moveTo>
                    <a:pt x="0" y="0"/>
                  </a:moveTo>
                  <a:lnTo>
                    <a:pt x="1237774" y="0"/>
                  </a:lnTo>
                  <a:lnTo>
                    <a:pt x="1237774" y="3613938"/>
                  </a:lnTo>
                  <a:lnTo>
                    <a:pt x="0" y="3613938"/>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4" name="AutoShape 32">
              <a:extLst>
                <a:ext uri="{FF2B5EF4-FFF2-40B4-BE49-F238E27FC236}">
                  <a16:creationId xmlns:a16="http://schemas.microsoft.com/office/drawing/2014/main" id="{26FA5F24-30B2-F46E-FAAE-965A40FEF5A0}"/>
                </a:ext>
              </a:extLst>
            </p:cNvPr>
            <p:cNvSpPr/>
            <p:nvPr/>
          </p:nvSpPr>
          <p:spPr>
            <a:xfrm flipV="1">
              <a:off x="7846225" y="1930052"/>
              <a:ext cx="0" cy="705415"/>
            </a:xfrm>
            <a:prstGeom prst="line">
              <a:avLst/>
            </a:prstGeom>
            <a:ln w="19050" cap="flat">
              <a:solidFill>
                <a:schemeClr val="tx1">
                  <a:lumMod val="60000"/>
                  <a:lumOff val="40000"/>
                </a:schemeClr>
              </a:solidFill>
              <a:prstDash val="solid"/>
              <a:headEnd type="none" w="sm" len="sm"/>
              <a:tailEnd type="none" w="sm" len="sm"/>
            </a:ln>
          </p:spPr>
          <p:txBody>
            <a:bodyPr/>
            <a:lstStyle/>
            <a:p>
              <a:endParaRPr lang="en-US"/>
            </a:p>
          </p:txBody>
        </p:sp>
        <p:sp>
          <p:nvSpPr>
            <p:cNvPr id="115" name="AutoShape 33">
              <a:extLst>
                <a:ext uri="{FF2B5EF4-FFF2-40B4-BE49-F238E27FC236}">
                  <a16:creationId xmlns:a16="http://schemas.microsoft.com/office/drawing/2014/main" id="{30AA76D8-E7EC-ADD3-0DDF-04419C38D8D3}"/>
                </a:ext>
              </a:extLst>
            </p:cNvPr>
            <p:cNvSpPr/>
            <p:nvPr/>
          </p:nvSpPr>
          <p:spPr>
            <a:xfrm flipV="1">
              <a:off x="9456373" y="1813072"/>
              <a:ext cx="0" cy="705415"/>
            </a:xfrm>
            <a:prstGeom prst="line">
              <a:avLst/>
            </a:prstGeom>
            <a:ln w="19050" cap="flat">
              <a:solidFill>
                <a:schemeClr val="tx1"/>
              </a:solidFill>
              <a:prstDash val="solid"/>
              <a:headEnd type="none" w="sm" len="sm"/>
              <a:tailEnd type="none" w="sm" len="sm"/>
            </a:ln>
          </p:spPr>
          <p:txBody>
            <a:bodyPr/>
            <a:lstStyle/>
            <a:p>
              <a:endParaRPr lang="en-US"/>
            </a:p>
          </p:txBody>
        </p:sp>
        <p:sp>
          <p:nvSpPr>
            <p:cNvPr id="116" name="AutoShape 34">
              <a:extLst>
                <a:ext uri="{FF2B5EF4-FFF2-40B4-BE49-F238E27FC236}">
                  <a16:creationId xmlns:a16="http://schemas.microsoft.com/office/drawing/2014/main" id="{00A6DE57-A10D-3F2C-8A68-A742A0382D4A}"/>
                </a:ext>
              </a:extLst>
            </p:cNvPr>
            <p:cNvSpPr/>
            <p:nvPr/>
          </p:nvSpPr>
          <p:spPr>
            <a:xfrm flipH="1" flipV="1">
              <a:off x="11046560" y="1692876"/>
              <a:ext cx="0" cy="707396"/>
            </a:xfrm>
            <a:prstGeom prst="line">
              <a:avLst/>
            </a:prstGeom>
            <a:ln w="19050" cap="flat">
              <a:solidFill>
                <a:schemeClr val="tx1">
                  <a:lumMod val="75000"/>
                </a:schemeClr>
              </a:solidFill>
              <a:prstDash val="solid"/>
              <a:headEnd type="none" w="sm" len="sm"/>
              <a:tailEnd type="none" w="sm" len="sm"/>
            </a:ln>
          </p:spPr>
          <p:txBody>
            <a:bodyPr/>
            <a:lstStyle/>
            <a:p>
              <a:endParaRPr lang="en-US"/>
            </a:p>
          </p:txBody>
        </p:sp>
        <p:sp>
          <p:nvSpPr>
            <p:cNvPr id="173" name="Freeform 36">
              <a:extLst>
                <a:ext uri="{FF2B5EF4-FFF2-40B4-BE49-F238E27FC236}">
                  <a16:creationId xmlns:a16="http://schemas.microsoft.com/office/drawing/2014/main" id="{86E860F9-363C-59D4-9574-D8F387F447E6}"/>
                </a:ext>
              </a:extLst>
            </p:cNvPr>
            <p:cNvSpPr/>
            <p:nvPr/>
          </p:nvSpPr>
          <p:spPr>
            <a:xfrm>
              <a:off x="5211437" y="2595850"/>
              <a:ext cx="2062586" cy="2881026"/>
            </a:xfrm>
            <a:custGeom>
              <a:avLst/>
              <a:gdLst/>
              <a:ahLst/>
              <a:cxnLst/>
              <a:rect l="l" t="t" r="r" b="b"/>
              <a:pathLst>
                <a:path w="777679" h="1163917">
                  <a:moveTo>
                    <a:pt x="125853" y="0"/>
                  </a:moveTo>
                  <a:lnTo>
                    <a:pt x="651826" y="0"/>
                  </a:lnTo>
                  <a:cubicBezTo>
                    <a:pt x="721333" y="0"/>
                    <a:pt x="777679" y="56346"/>
                    <a:pt x="777679" y="125853"/>
                  </a:cubicBezTo>
                  <a:lnTo>
                    <a:pt x="777679" y="1038064"/>
                  </a:lnTo>
                  <a:cubicBezTo>
                    <a:pt x="777679" y="1107571"/>
                    <a:pt x="721333" y="1163917"/>
                    <a:pt x="651826" y="1163917"/>
                  </a:cubicBezTo>
                  <a:lnTo>
                    <a:pt x="125853" y="1163917"/>
                  </a:lnTo>
                  <a:cubicBezTo>
                    <a:pt x="56346" y="1163917"/>
                    <a:pt x="0" y="1107571"/>
                    <a:pt x="0" y="1038064"/>
                  </a:cubicBezTo>
                  <a:lnTo>
                    <a:pt x="0" y="125853"/>
                  </a:lnTo>
                  <a:cubicBezTo>
                    <a:pt x="0" y="56346"/>
                    <a:pt x="56346" y="0"/>
                    <a:pt x="125853" y="0"/>
                  </a:cubicBezTo>
                  <a:close/>
                </a:path>
              </a:pathLst>
            </a:custGeom>
            <a:solidFill>
              <a:schemeClr val="accent2">
                <a:lumMod val="75000"/>
              </a:schemeClr>
            </a:solidFill>
          </p:spPr>
          <p:txBody>
            <a:bodyPr/>
            <a:lstStyle/>
            <a:p>
              <a:endParaRPr lang="en-US"/>
            </a:p>
          </p:txBody>
        </p:sp>
        <p:sp>
          <p:nvSpPr>
            <p:cNvPr id="174" name="TextBox 37">
              <a:extLst>
                <a:ext uri="{FF2B5EF4-FFF2-40B4-BE49-F238E27FC236}">
                  <a16:creationId xmlns:a16="http://schemas.microsoft.com/office/drawing/2014/main" id="{B8A68BDD-18A1-6714-B74D-C9F9989C6F15}"/>
                </a:ext>
              </a:extLst>
            </p:cNvPr>
            <p:cNvSpPr txBox="1"/>
            <p:nvPr/>
          </p:nvSpPr>
          <p:spPr>
            <a:xfrm>
              <a:off x="5211437" y="2486689"/>
              <a:ext cx="2062586" cy="3443875"/>
            </a:xfrm>
            <a:prstGeom prst="rect">
              <a:avLst/>
            </a:prstGeom>
          </p:spPr>
          <p:txBody>
            <a:bodyPr lIns="50800" tIns="50800" rIns="50800" bIns="50800" rtlCol="0" anchor="ctr"/>
            <a:lstStyle/>
            <a:p>
              <a:pPr algn="ctr">
                <a:lnSpc>
                  <a:spcPts val="2659"/>
                </a:lnSpc>
              </a:pPr>
              <a:endParaRPr/>
            </a:p>
          </p:txBody>
        </p:sp>
        <p:sp>
          <p:nvSpPr>
            <p:cNvPr id="200" name="Freeform 36">
              <a:extLst>
                <a:ext uri="{FF2B5EF4-FFF2-40B4-BE49-F238E27FC236}">
                  <a16:creationId xmlns:a16="http://schemas.microsoft.com/office/drawing/2014/main" id="{7C25F3AD-F585-AC99-3DA7-3F72C74527F6}"/>
                </a:ext>
              </a:extLst>
            </p:cNvPr>
            <p:cNvSpPr/>
            <p:nvPr/>
          </p:nvSpPr>
          <p:spPr>
            <a:xfrm>
              <a:off x="5221903" y="2583772"/>
              <a:ext cx="2062586" cy="2893103"/>
            </a:xfrm>
            <a:custGeom>
              <a:avLst/>
              <a:gdLst/>
              <a:ahLst/>
              <a:cxnLst/>
              <a:rect l="l" t="t" r="r" b="b"/>
              <a:pathLst>
                <a:path w="777679" h="1163917">
                  <a:moveTo>
                    <a:pt x="125853" y="0"/>
                  </a:moveTo>
                  <a:lnTo>
                    <a:pt x="651826" y="0"/>
                  </a:lnTo>
                  <a:cubicBezTo>
                    <a:pt x="721333" y="0"/>
                    <a:pt x="777679" y="56346"/>
                    <a:pt x="777679" y="125853"/>
                  </a:cubicBezTo>
                  <a:lnTo>
                    <a:pt x="777679" y="1038064"/>
                  </a:lnTo>
                  <a:cubicBezTo>
                    <a:pt x="777679" y="1107571"/>
                    <a:pt x="721333" y="1163917"/>
                    <a:pt x="651826" y="1163917"/>
                  </a:cubicBezTo>
                  <a:lnTo>
                    <a:pt x="125853" y="1163917"/>
                  </a:lnTo>
                  <a:cubicBezTo>
                    <a:pt x="56346" y="1163917"/>
                    <a:pt x="0" y="1107571"/>
                    <a:pt x="0" y="1038064"/>
                  </a:cubicBezTo>
                  <a:lnTo>
                    <a:pt x="0" y="125853"/>
                  </a:lnTo>
                  <a:cubicBezTo>
                    <a:pt x="0" y="56346"/>
                    <a:pt x="56346" y="0"/>
                    <a:pt x="125853" y="0"/>
                  </a:cubicBezTo>
                  <a:close/>
                </a:path>
              </a:pathLst>
            </a:custGeom>
            <a:solidFill>
              <a:schemeClr val="accent2">
                <a:lumMod val="75000"/>
              </a:schemeClr>
            </a:solidFill>
          </p:spPr>
          <p:txBody>
            <a:bodyPr/>
            <a:lstStyle/>
            <a:p>
              <a:endParaRPr lang="en-US"/>
            </a:p>
          </p:txBody>
        </p:sp>
        <p:sp>
          <p:nvSpPr>
            <p:cNvPr id="118" name="AutoShape 38">
              <a:extLst>
                <a:ext uri="{FF2B5EF4-FFF2-40B4-BE49-F238E27FC236}">
                  <a16:creationId xmlns:a16="http://schemas.microsoft.com/office/drawing/2014/main" id="{6E75BF55-0B90-FC39-F4BE-8DD6A4AB91B2}"/>
                </a:ext>
              </a:extLst>
            </p:cNvPr>
            <p:cNvSpPr/>
            <p:nvPr/>
          </p:nvSpPr>
          <p:spPr>
            <a:xfrm flipV="1">
              <a:off x="6242730" y="1989075"/>
              <a:ext cx="0" cy="822396"/>
            </a:xfrm>
            <a:prstGeom prst="line">
              <a:avLst/>
            </a:prstGeom>
            <a:ln w="19050" cap="flat">
              <a:solidFill>
                <a:schemeClr val="accent2">
                  <a:lumMod val="75000"/>
                </a:schemeClr>
              </a:solidFill>
              <a:prstDash val="solid"/>
              <a:headEnd type="none" w="sm" len="sm"/>
              <a:tailEnd type="none" w="sm" len="sm"/>
            </a:ln>
          </p:spPr>
          <p:txBody>
            <a:bodyPr/>
            <a:lstStyle/>
            <a:p>
              <a:endParaRPr lang="en-US"/>
            </a:p>
          </p:txBody>
        </p:sp>
        <p:sp>
          <p:nvSpPr>
            <p:cNvPr id="119" name="Freeform 39">
              <a:extLst>
                <a:ext uri="{FF2B5EF4-FFF2-40B4-BE49-F238E27FC236}">
                  <a16:creationId xmlns:a16="http://schemas.microsoft.com/office/drawing/2014/main" id="{C93CC9D4-4208-E467-4BC0-A7A5F55401DD}"/>
                </a:ext>
              </a:extLst>
            </p:cNvPr>
            <p:cNvSpPr/>
            <p:nvPr/>
          </p:nvSpPr>
          <p:spPr>
            <a:xfrm rot="2700000">
              <a:off x="5810782" y="2935062"/>
              <a:ext cx="863897" cy="799718"/>
            </a:xfrm>
            <a:custGeom>
              <a:avLst/>
              <a:gdLst/>
              <a:ahLst/>
              <a:cxnLst/>
              <a:rect l="l" t="t" r="r" b="b"/>
              <a:pathLst>
                <a:path w="1144857" h="1144857">
                  <a:moveTo>
                    <a:pt x="0" y="0"/>
                  </a:moveTo>
                  <a:lnTo>
                    <a:pt x="1144856" y="0"/>
                  </a:lnTo>
                  <a:lnTo>
                    <a:pt x="1144856" y="1144857"/>
                  </a:lnTo>
                  <a:lnTo>
                    <a:pt x="0" y="114485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20" name="Group 40">
              <a:extLst>
                <a:ext uri="{FF2B5EF4-FFF2-40B4-BE49-F238E27FC236}">
                  <a16:creationId xmlns:a16="http://schemas.microsoft.com/office/drawing/2014/main" id="{1A3C9A17-B01B-7841-6098-2DA06493A5B8}"/>
                </a:ext>
              </a:extLst>
            </p:cNvPr>
            <p:cNvGrpSpPr/>
            <p:nvPr/>
          </p:nvGrpSpPr>
          <p:grpSpPr>
            <a:xfrm>
              <a:off x="5989897" y="1577877"/>
              <a:ext cx="505666" cy="546247"/>
              <a:chOff x="0" y="0"/>
              <a:chExt cx="812800" cy="812800"/>
            </a:xfrm>
          </p:grpSpPr>
          <p:sp>
            <p:nvSpPr>
              <p:cNvPr id="171" name="Freeform 41">
                <a:extLst>
                  <a:ext uri="{FF2B5EF4-FFF2-40B4-BE49-F238E27FC236}">
                    <a16:creationId xmlns:a16="http://schemas.microsoft.com/office/drawing/2014/main" id="{1F4EBE21-9FA8-284B-D503-8F7D8BC352B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lumMod val="75000"/>
                </a:schemeClr>
              </a:solidFill>
            </p:spPr>
            <p:txBody>
              <a:bodyPr/>
              <a:lstStyle/>
              <a:p>
                <a:endParaRPr lang="en-US"/>
              </a:p>
            </p:txBody>
          </p:sp>
          <p:sp>
            <p:nvSpPr>
              <p:cNvPr id="172" name="TextBox 42">
                <a:extLst>
                  <a:ext uri="{FF2B5EF4-FFF2-40B4-BE49-F238E27FC236}">
                    <a16:creationId xmlns:a16="http://schemas.microsoft.com/office/drawing/2014/main" id="{923CBF3C-46B1-01ED-97FD-049AFF4B7ECF}"/>
                  </a:ext>
                </a:extLst>
              </p:cNvPr>
              <p:cNvSpPr txBox="1"/>
              <p:nvPr/>
            </p:nvSpPr>
            <p:spPr>
              <a:xfrm>
                <a:off x="76200" y="28575"/>
                <a:ext cx="660400" cy="708025"/>
              </a:xfrm>
              <a:prstGeom prst="rect">
                <a:avLst/>
              </a:prstGeom>
            </p:spPr>
            <p:txBody>
              <a:bodyPr lIns="50800" tIns="50800" rIns="50800" bIns="50800" rtlCol="0" anchor="ctr"/>
              <a:lstStyle/>
              <a:p>
                <a:pPr algn="ctr">
                  <a:lnSpc>
                    <a:spcPts val="3079"/>
                  </a:lnSpc>
                </a:pPr>
                <a:r>
                  <a:rPr lang="en-US" sz="2000" b="1" dirty="0">
                    <a:solidFill>
                      <a:srgbClr val="FFFFFF"/>
                    </a:solidFill>
                    <a:ea typeface="DM Sans Bold"/>
                    <a:cs typeface="DM Sans Bold"/>
                    <a:sym typeface="DM Sans Bold"/>
                  </a:rPr>
                  <a:t>04</a:t>
                </a:r>
              </a:p>
            </p:txBody>
          </p:sp>
        </p:grpSp>
        <p:grpSp>
          <p:nvGrpSpPr>
            <p:cNvPr id="121" name="Group 43">
              <a:extLst>
                <a:ext uri="{FF2B5EF4-FFF2-40B4-BE49-F238E27FC236}">
                  <a16:creationId xmlns:a16="http://schemas.microsoft.com/office/drawing/2014/main" id="{A0FD0C01-4865-95DA-D3C0-307591978398}"/>
                </a:ext>
              </a:extLst>
            </p:cNvPr>
            <p:cNvGrpSpPr/>
            <p:nvPr/>
          </p:nvGrpSpPr>
          <p:grpSpPr>
            <a:xfrm>
              <a:off x="4326853" y="1506002"/>
              <a:ext cx="505666" cy="546247"/>
              <a:chOff x="0" y="0"/>
              <a:chExt cx="812800" cy="812800"/>
            </a:xfrm>
          </p:grpSpPr>
          <p:sp>
            <p:nvSpPr>
              <p:cNvPr id="169" name="Freeform 44">
                <a:extLst>
                  <a:ext uri="{FF2B5EF4-FFF2-40B4-BE49-F238E27FC236}">
                    <a16:creationId xmlns:a16="http://schemas.microsoft.com/office/drawing/2014/main" id="{5835EE26-F728-F9E4-782E-A6460A96B57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lumMod val="60000"/>
                  <a:lumOff val="40000"/>
                </a:schemeClr>
              </a:solidFill>
            </p:spPr>
            <p:txBody>
              <a:bodyPr/>
              <a:lstStyle/>
              <a:p>
                <a:endParaRPr lang="en-US" sz="1600"/>
              </a:p>
            </p:txBody>
          </p:sp>
          <p:sp>
            <p:nvSpPr>
              <p:cNvPr id="170" name="TextBox 45">
                <a:extLst>
                  <a:ext uri="{FF2B5EF4-FFF2-40B4-BE49-F238E27FC236}">
                    <a16:creationId xmlns:a16="http://schemas.microsoft.com/office/drawing/2014/main" id="{CB0C1641-AAB6-8741-D964-2B3F5AD1EA9C}"/>
                  </a:ext>
                </a:extLst>
              </p:cNvPr>
              <p:cNvSpPr txBox="1"/>
              <p:nvPr/>
            </p:nvSpPr>
            <p:spPr>
              <a:xfrm>
                <a:off x="76200" y="28575"/>
                <a:ext cx="660400" cy="708025"/>
              </a:xfrm>
              <a:prstGeom prst="rect">
                <a:avLst/>
              </a:prstGeom>
            </p:spPr>
            <p:txBody>
              <a:bodyPr lIns="50800" tIns="50800" rIns="50800" bIns="50800" rtlCol="0" anchor="ctr"/>
              <a:lstStyle/>
              <a:p>
                <a:pPr algn="ctr">
                  <a:lnSpc>
                    <a:spcPts val="3079"/>
                  </a:lnSpc>
                </a:pPr>
                <a:r>
                  <a:rPr lang="en-US" sz="2000" b="1" dirty="0">
                    <a:solidFill>
                      <a:srgbClr val="FFFFFF"/>
                    </a:solidFill>
                    <a:ea typeface="DM Sans Bold"/>
                    <a:cs typeface="DM Sans Bold"/>
                    <a:sym typeface="DM Sans Bold"/>
                  </a:rPr>
                  <a:t>03</a:t>
                </a:r>
              </a:p>
            </p:txBody>
          </p:sp>
        </p:grpSp>
        <p:grpSp>
          <p:nvGrpSpPr>
            <p:cNvPr id="122" name="Group 46">
              <a:extLst>
                <a:ext uri="{FF2B5EF4-FFF2-40B4-BE49-F238E27FC236}">
                  <a16:creationId xmlns:a16="http://schemas.microsoft.com/office/drawing/2014/main" id="{6F010EF1-A97F-98D3-3288-842B5D17CAE1}"/>
                </a:ext>
              </a:extLst>
            </p:cNvPr>
            <p:cNvGrpSpPr/>
            <p:nvPr/>
          </p:nvGrpSpPr>
          <p:grpSpPr>
            <a:xfrm>
              <a:off x="7593391" y="1506002"/>
              <a:ext cx="505666" cy="546247"/>
              <a:chOff x="0" y="0"/>
              <a:chExt cx="812800" cy="812800"/>
            </a:xfrm>
          </p:grpSpPr>
          <p:sp>
            <p:nvSpPr>
              <p:cNvPr id="167" name="Freeform 47">
                <a:extLst>
                  <a:ext uri="{FF2B5EF4-FFF2-40B4-BE49-F238E27FC236}">
                    <a16:creationId xmlns:a16="http://schemas.microsoft.com/office/drawing/2014/main" id="{FBC606B9-3229-431A-CE0F-82B8377DFCF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tx1">
                  <a:lumMod val="60000"/>
                  <a:lumOff val="40000"/>
                </a:schemeClr>
              </a:solidFill>
            </p:spPr>
            <p:txBody>
              <a:bodyPr/>
              <a:lstStyle/>
              <a:p>
                <a:endParaRPr lang="en-US"/>
              </a:p>
            </p:txBody>
          </p:sp>
          <p:sp>
            <p:nvSpPr>
              <p:cNvPr id="168" name="TextBox 48">
                <a:extLst>
                  <a:ext uri="{FF2B5EF4-FFF2-40B4-BE49-F238E27FC236}">
                    <a16:creationId xmlns:a16="http://schemas.microsoft.com/office/drawing/2014/main" id="{975AB0FE-8BB6-BAD4-243A-B42CE81439B6}"/>
                  </a:ext>
                </a:extLst>
              </p:cNvPr>
              <p:cNvSpPr txBox="1"/>
              <p:nvPr/>
            </p:nvSpPr>
            <p:spPr>
              <a:xfrm>
                <a:off x="76200" y="28575"/>
                <a:ext cx="660400" cy="708025"/>
              </a:xfrm>
              <a:prstGeom prst="rect">
                <a:avLst/>
              </a:prstGeom>
            </p:spPr>
            <p:txBody>
              <a:bodyPr lIns="50800" tIns="50800" rIns="50800" bIns="50800" rtlCol="0" anchor="ctr"/>
              <a:lstStyle/>
              <a:p>
                <a:pPr algn="ctr">
                  <a:lnSpc>
                    <a:spcPts val="3079"/>
                  </a:lnSpc>
                </a:pPr>
                <a:r>
                  <a:rPr lang="en-US" sz="2000" b="1">
                    <a:solidFill>
                      <a:srgbClr val="FFFFFF"/>
                    </a:solidFill>
                    <a:ea typeface="DM Sans Bold"/>
                    <a:cs typeface="DM Sans Bold"/>
                    <a:sym typeface="DM Sans Bold"/>
                  </a:rPr>
                  <a:t>05</a:t>
                </a:r>
              </a:p>
            </p:txBody>
          </p:sp>
        </p:grpSp>
        <p:grpSp>
          <p:nvGrpSpPr>
            <p:cNvPr id="123" name="Group 49">
              <a:extLst>
                <a:ext uri="{FF2B5EF4-FFF2-40B4-BE49-F238E27FC236}">
                  <a16:creationId xmlns:a16="http://schemas.microsoft.com/office/drawing/2014/main" id="{5ED98FF8-76D4-428F-0444-D333CB00E69B}"/>
                </a:ext>
              </a:extLst>
            </p:cNvPr>
            <p:cNvGrpSpPr/>
            <p:nvPr/>
          </p:nvGrpSpPr>
          <p:grpSpPr>
            <a:xfrm>
              <a:off x="2724899" y="1362253"/>
              <a:ext cx="505666" cy="546247"/>
              <a:chOff x="0" y="0"/>
              <a:chExt cx="812800" cy="812800"/>
            </a:xfrm>
          </p:grpSpPr>
          <p:sp>
            <p:nvSpPr>
              <p:cNvPr id="165" name="Freeform 50">
                <a:extLst>
                  <a:ext uri="{FF2B5EF4-FFF2-40B4-BE49-F238E27FC236}">
                    <a16:creationId xmlns:a16="http://schemas.microsoft.com/office/drawing/2014/main" id="{9B206312-A4F0-5225-B65A-F564AA8A929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solidFill>
            </p:spPr>
            <p:txBody>
              <a:bodyPr/>
              <a:lstStyle/>
              <a:p>
                <a:endParaRPr lang="en-US" sz="1600"/>
              </a:p>
            </p:txBody>
          </p:sp>
          <p:sp>
            <p:nvSpPr>
              <p:cNvPr id="166" name="TextBox 51">
                <a:extLst>
                  <a:ext uri="{FF2B5EF4-FFF2-40B4-BE49-F238E27FC236}">
                    <a16:creationId xmlns:a16="http://schemas.microsoft.com/office/drawing/2014/main" id="{2908B3EC-7010-3EE7-EBD6-D5120DC3B3D6}"/>
                  </a:ext>
                </a:extLst>
              </p:cNvPr>
              <p:cNvSpPr txBox="1"/>
              <p:nvPr/>
            </p:nvSpPr>
            <p:spPr>
              <a:xfrm>
                <a:off x="76200" y="28575"/>
                <a:ext cx="660400" cy="708025"/>
              </a:xfrm>
              <a:prstGeom prst="rect">
                <a:avLst/>
              </a:prstGeom>
            </p:spPr>
            <p:txBody>
              <a:bodyPr lIns="50800" tIns="50800" rIns="50800" bIns="50800" rtlCol="0" anchor="ctr"/>
              <a:lstStyle/>
              <a:p>
                <a:pPr algn="ctr">
                  <a:lnSpc>
                    <a:spcPts val="3079"/>
                  </a:lnSpc>
                </a:pPr>
                <a:r>
                  <a:rPr lang="en-US" sz="2000" b="1" dirty="0">
                    <a:solidFill>
                      <a:srgbClr val="FFFFFF"/>
                    </a:solidFill>
                    <a:ea typeface="DM Sans Bold"/>
                    <a:cs typeface="DM Sans Bold"/>
                    <a:sym typeface="DM Sans Bold"/>
                  </a:rPr>
                  <a:t>02</a:t>
                </a:r>
              </a:p>
            </p:txBody>
          </p:sp>
        </p:grpSp>
        <p:grpSp>
          <p:nvGrpSpPr>
            <p:cNvPr id="124" name="Group 52">
              <a:extLst>
                <a:ext uri="{FF2B5EF4-FFF2-40B4-BE49-F238E27FC236}">
                  <a16:creationId xmlns:a16="http://schemas.microsoft.com/office/drawing/2014/main" id="{B3C88FA9-4501-A889-9912-B353D7A9F2E0}"/>
                </a:ext>
              </a:extLst>
            </p:cNvPr>
            <p:cNvGrpSpPr/>
            <p:nvPr/>
          </p:nvGrpSpPr>
          <p:grpSpPr>
            <a:xfrm>
              <a:off x="9196886" y="1362253"/>
              <a:ext cx="505666" cy="546247"/>
              <a:chOff x="0" y="0"/>
              <a:chExt cx="812800" cy="812800"/>
            </a:xfrm>
          </p:grpSpPr>
          <p:sp>
            <p:nvSpPr>
              <p:cNvPr id="163" name="Freeform 53">
                <a:extLst>
                  <a:ext uri="{FF2B5EF4-FFF2-40B4-BE49-F238E27FC236}">
                    <a16:creationId xmlns:a16="http://schemas.microsoft.com/office/drawing/2014/main" id="{4930DAED-7282-148B-A8F2-8D48495CD86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tx1"/>
              </a:solidFill>
            </p:spPr>
            <p:txBody>
              <a:bodyPr/>
              <a:lstStyle/>
              <a:p>
                <a:endParaRPr lang="en-US" sz="1600"/>
              </a:p>
            </p:txBody>
          </p:sp>
          <p:sp>
            <p:nvSpPr>
              <p:cNvPr id="164" name="TextBox 54">
                <a:extLst>
                  <a:ext uri="{FF2B5EF4-FFF2-40B4-BE49-F238E27FC236}">
                    <a16:creationId xmlns:a16="http://schemas.microsoft.com/office/drawing/2014/main" id="{09AB3E77-D7C2-319C-425F-2760988DD72D}"/>
                  </a:ext>
                </a:extLst>
              </p:cNvPr>
              <p:cNvSpPr txBox="1"/>
              <p:nvPr/>
            </p:nvSpPr>
            <p:spPr>
              <a:xfrm>
                <a:off x="76200" y="28575"/>
                <a:ext cx="660400" cy="708025"/>
              </a:xfrm>
              <a:prstGeom prst="rect">
                <a:avLst/>
              </a:prstGeom>
            </p:spPr>
            <p:txBody>
              <a:bodyPr lIns="50800" tIns="50800" rIns="50800" bIns="50800" rtlCol="0" anchor="ctr"/>
              <a:lstStyle/>
              <a:p>
                <a:pPr algn="ctr">
                  <a:lnSpc>
                    <a:spcPts val="3079"/>
                  </a:lnSpc>
                </a:pPr>
                <a:r>
                  <a:rPr lang="en-US" sz="2000" b="1">
                    <a:solidFill>
                      <a:srgbClr val="FFFFFF"/>
                    </a:solidFill>
                    <a:ea typeface="DM Sans Bold"/>
                    <a:cs typeface="DM Sans Bold"/>
                    <a:sym typeface="DM Sans Bold"/>
                  </a:rPr>
                  <a:t>06</a:t>
                </a:r>
              </a:p>
            </p:txBody>
          </p:sp>
        </p:grpSp>
        <p:grpSp>
          <p:nvGrpSpPr>
            <p:cNvPr id="125" name="Group 55">
              <a:extLst>
                <a:ext uri="{FF2B5EF4-FFF2-40B4-BE49-F238E27FC236}">
                  <a16:creationId xmlns:a16="http://schemas.microsoft.com/office/drawing/2014/main" id="{F0F07ADC-3B60-C6CC-DCDD-7FCB35AA6B02}"/>
                </a:ext>
              </a:extLst>
            </p:cNvPr>
            <p:cNvGrpSpPr/>
            <p:nvPr/>
          </p:nvGrpSpPr>
          <p:grpSpPr>
            <a:xfrm>
              <a:off x="1122945" y="1146629"/>
              <a:ext cx="505666" cy="546247"/>
              <a:chOff x="0" y="0"/>
              <a:chExt cx="812800" cy="812800"/>
            </a:xfrm>
          </p:grpSpPr>
          <p:sp>
            <p:nvSpPr>
              <p:cNvPr id="161" name="Freeform 56">
                <a:extLst>
                  <a:ext uri="{FF2B5EF4-FFF2-40B4-BE49-F238E27FC236}">
                    <a16:creationId xmlns:a16="http://schemas.microsoft.com/office/drawing/2014/main" id="{6EDE1D18-F6B2-D335-73BA-B91FE1A2AE4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75000"/>
                </a:schemeClr>
              </a:solidFill>
            </p:spPr>
            <p:txBody>
              <a:bodyPr/>
              <a:lstStyle/>
              <a:p>
                <a:endParaRPr lang="en-US" sz="1600"/>
              </a:p>
            </p:txBody>
          </p:sp>
          <p:sp>
            <p:nvSpPr>
              <p:cNvPr id="162" name="TextBox 57">
                <a:extLst>
                  <a:ext uri="{FF2B5EF4-FFF2-40B4-BE49-F238E27FC236}">
                    <a16:creationId xmlns:a16="http://schemas.microsoft.com/office/drawing/2014/main" id="{B2AA8D8A-FD90-0AC0-3134-DDF72112FDCF}"/>
                  </a:ext>
                </a:extLst>
              </p:cNvPr>
              <p:cNvSpPr txBox="1"/>
              <p:nvPr/>
            </p:nvSpPr>
            <p:spPr>
              <a:xfrm>
                <a:off x="73723" y="28575"/>
                <a:ext cx="660402" cy="708024"/>
              </a:xfrm>
              <a:prstGeom prst="rect">
                <a:avLst/>
              </a:prstGeom>
              <a:noFill/>
            </p:spPr>
            <p:txBody>
              <a:bodyPr lIns="50800" tIns="50800" rIns="50800" bIns="50800" rtlCol="0" anchor="ctr"/>
              <a:lstStyle/>
              <a:p>
                <a:pPr algn="ctr">
                  <a:lnSpc>
                    <a:spcPts val="3079"/>
                  </a:lnSpc>
                </a:pPr>
                <a:r>
                  <a:rPr lang="en-US" sz="2000" b="1" dirty="0">
                    <a:solidFill>
                      <a:srgbClr val="FFFFFF"/>
                    </a:solidFill>
                    <a:ea typeface="DM Sans Bold"/>
                    <a:cs typeface="DM Sans Bold"/>
                    <a:sym typeface="DM Sans Bold"/>
                  </a:rPr>
                  <a:t>01</a:t>
                </a:r>
              </a:p>
            </p:txBody>
          </p:sp>
        </p:grpSp>
        <p:grpSp>
          <p:nvGrpSpPr>
            <p:cNvPr id="126" name="Group 58">
              <a:extLst>
                <a:ext uri="{FF2B5EF4-FFF2-40B4-BE49-F238E27FC236}">
                  <a16:creationId xmlns:a16="http://schemas.microsoft.com/office/drawing/2014/main" id="{58ABCFF7-B612-271B-8F0A-A6221198D2C9}"/>
                </a:ext>
              </a:extLst>
            </p:cNvPr>
            <p:cNvGrpSpPr/>
            <p:nvPr/>
          </p:nvGrpSpPr>
          <p:grpSpPr>
            <a:xfrm>
              <a:off x="10800381" y="1146629"/>
              <a:ext cx="505666" cy="546247"/>
              <a:chOff x="0" y="0"/>
              <a:chExt cx="812800" cy="812800"/>
            </a:xfrm>
          </p:grpSpPr>
          <p:sp>
            <p:nvSpPr>
              <p:cNvPr id="159" name="Freeform 59">
                <a:extLst>
                  <a:ext uri="{FF2B5EF4-FFF2-40B4-BE49-F238E27FC236}">
                    <a16:creationId xmlns:a16="http://schemas.microsoft.com/office/drawing/2014/main" id="{D3D5D842-BA85-C9C5-5BF9-69A7FB4251E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tx1">
                  <a:lumMod val="75000"/>
                </a:schemeClr>
              </a:solidFill>
            </p:spPr>
            <p:txBody>
              <a:bodyPr/>
              <a:lstStyle/>
              <a:p>
                <a:endParaRPr lang="en-US"/>
              </a:p>
            </p:txBody>
          </p:sp>
          <p:sp>
            <p:nvSpPr>
              <p:cNvPr id="160" name="TextBox 60">
                <a:extLst>
                  <a:ext uri="{FF2B5EF4-FFF2-40B4-BE49-F238E27FC236}">
                    <a16:creationId xmlns:a16="http://schemas.microsoft.com/office/drawing/2014/main" id="{48988D71-3742-DB5C-9AC3-09EA677D9CBF}"/>
                  </a:ext>
                </a:extLst>
              </p:cNvPr>
              <p:cNvSpPr txBox="1"/>
              <p:nvPr/>
            </p:nvSpPr>
            <p:spPr>
              <a:xfrm>
                <a:off x="76200" y="28575"/>
                <a:ext cx="660400" cy="708025"/>
              </a:xfrm>
              <a:prstGeom prst="rect">
                <a:avLst/>
              </a:prstGeom>
            </p:spPr>
            <p:txBody>
              <a:bodyPr lIns="50800" tIns="50800" rIns="50800" bIns="50800" rtlCol="0" anchor="ctr"/>
              <a:lstStyle/>
              <a:p>
                <a:pPr algn="ctr">
                  <a:lnSpc>
                    <a:spcPts val="3079"/>
                  </a:lnSpc>
                </a:pPr>
                <a:r>
                  <a:rPr lang="en-US" sz="2000" b="1">
                    <a:solidFill>
                      <a:srgbClr val="FFFFFF"/>
                    </a:solidFill>
                    <a:ea typeface="DM Sans Bold"/>
                    <a:cs typeface="DM Sans Bold"/>
                    <a:sym typeface="DM Sans Bold"/>
                  </a:rPr>
                  <a:t>07</a:t>
                </a:r>
              </a:p>
            </p:txBody>
          </p:sp>
        </p:grpSp>
        <p:sp>
          <p:nvSpPr>
            <p:cNvPr id="127" name="Freeform 61">
              <a:extLst>
                <a:ext uri="{FF2B5EF4-FFF2-40B4-BE49-F238E27FC236}">
                  <a16:creationId xmlns:a16="http://schemas.microsoft.com/office/drawing/2014/main" id="{D32A1F83-D545-BBC9-6E3C-B711681DF06A}"/>
                </a:ext>
              </a:extLst>
            </p:cNvPr>
            <p:cNvSpPr/>
            <p:nvPr/>
          </p:nvSpPr>
          <p:spPr>
            <a:xfrm rot="8100000">
              <a:off x="2412990" y="2752036"/>
              <a:ext cx="799718" cy="863897"/>
            </a:xfrm>
            <a:custGeom>
              <a:avLst/>
              <a:gdLst/>
              <a:ahLst/>
              <a:cxnLst/>
              <a:rect l="l" t="t" r="r" b="b"/>
              <a:pathLst>
                <a:path w="1144857" h="1144857">
                  <a:moveTo>
                    <a:pt x="0" y="0"/>
                  </a:moveTo>
                  <a:lnTo>
                    <a:pt x="1144857" y="0"/>
                  </a:lnTo>
                  <a:lnTo>
                    <a:pt x="1144857" y="1144857"/>
                  </a:lnTo>
                  <a:lnTo>
                    <a:pt x="0" y="114485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8" name="Freeform 62">
              <a:extLst>
                <a:ext uri="{FF2B5EF4-FFF2-40B4-BE49-F238E27FC236}">
                  <a16:creationId xmlns:a16="http://schemas.microsoft.com/office/drawing/2014/main" id="{662F72C1-ADA8-D371-6ECF-7BABA8A6254F}"/>
                </a:ext>
              </a:extLst>
            </p:cNvPr>
            <p:cNvSpPr/>
            <p:nvPr/>
          </p:nvSpPr>
          <p:spPr>
            <a:xfrm rot="18900000">
              <a:off x="9276018" y="2752036"/>
              <a:ext cx="799718" cy="863897"/>
            </a:xfrm>
            <a:custGeom>
              <a:avLst/>
              <a:gdLst/>
              <a:ahLst/>
              <a:cxnLst/>
              <a:rect l="l" t="t" r="r" b="b"/>
              <a:pathLst>
                <a:path w="1144857" h="1144857">
                  <a:moveTo>
                    <a:pt x="0" y="0"/>
                  </a:moveTo>
                  <a:lnTo>
                    <a:pt x="1144856" y="0"/>
                  </a:lnTo>
                  <a:lnTo>
                    <a:pt x="1144856" y="1144857"/>
                  </a:lnTo>
                  <a:lnTo>
                    <a:pt x="0" y="114485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9" name="Freeform 63">
              <a:extLst>
                <a:ext uri="{FF2B5EF4-FFF2-40B4-BE49-F238E27FC236}">
                  <a16:creationId xmlns:a16="http://schemas.microsoft.com/office/drawing/2014/main" id="{BCC784B7-2384-72D2-5E84-AC723C030714}"/>
                </a:ext>
              </a:extLst>
            </p:cNvPr>
            <p:cNvSpPr/>
            <p:nvPr/>
          </p:nvSpPr>
          <p:spPr>
            <a:xfrm rot="8100000">
              <a:off x="4006505" y="2895785"/>
              <a:ext cx="799718" cy="863897"/>
            </a:xfrm>
            <a:custGeom>
              <a:avLst/>
              <a:gdLst/>
              <a:ahLst/>
              <a:cxnLst/>
              <a:rect l="l" t="t" r="r" b="b"/>
              <a:pathLst>
                <a:path w="1144857" h="1144857">
                  <a:moveTo>
                    <a:pt x="0" y="0"/>
                  </a:moveTo>
                  <a:lnTo>
                    <a:pt x="1144856" y="0"/>
                  </a:lnTo>
                  <a:lnTo>
                    <a:pt x="1144856" y="1144857"/>
                  </a:lnTo>
                  <a:lnTo>
                    <a:pt x="0" y="114485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0" name="Freeform 64">
              <a:extLst>
                <a:ext uri="{FF2B5EF4-FFF2-40B4-BE49-F238E27FC236}">
                  <a16:creationId xmlns:a16="http://schemas.microsoft.com/office/drawing/2014/main" id="{CA84167D-361A-1AA2-4F84-6C810D0913B8}"/>
                </a:ext>
              </a:extLst>
            </p:cNvPr>
            <p:cNvSpPr/>
            <p:nvPr/>
          </p:nvSpPr>
          <p:spPr>
            <a:xfrm rot="18900000">
              <a:off x="7679177" y="2895785"/>
              <a:ext cx="799718" cy="863897"/>
            </a:xfrm>
            <a:custGeom>
              <a:avLst/>
              <a:gdLst/>
              <a:ahLst/>
              <a:cxnLst/>
              <a:rect l="l" t="t" r="r" b="b"/>
              <a:pathLst>
                <a:path w="1144857" h="1144857">
                  <a:moveTo>
                    <a:pt x="0" y="0"/>
                  </a:moveTo>
                  <a:lnTo>
                    <a:pt x="1144856" y="0"/>
                  </a:lnTo>
                  <a:lnTo>
                    <a:pt x="1144856" y="1144857"/>
                  </a:lnTo>
                  <a:lnTo>
                    <a:pt x="0" y="114485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7" name="TextBox 73">
              <a:extLst>
                <a:ext uri="{FF2B5EF4-FFF2-40B4-BE49-F238E27FC236}">
                  <a16:creationId xmlns:a16="http://schemas.microsoft.com/office/drawing/2014/main" id="{FB0676A7-AA6F-CE65-3D5D-F71DF1778E5F}"/>
                </a:ext>
              </a:extLst>
            </p:cNvPr>
            <p:cNvSpPr txBox="1"/>
            <p:nvPr/>
          </p:nvSpPr>
          <p:spPr>
            <a:xfrm>
              <a:off x="5185445" y="3945242"/>
              <a:ext cx="2114568" cy="877035"/>
            </a:xfrm>
            <a:prstGeom prst="rect">
              <a:avLst/>
            </a:prstGeom>
          </p:spPr>
          <p:txBody>
            <a:bodyPr wrap="square" lIns="0" tIns="0" rIns="0" bIns="0" rtlCol="0" anchor="t">
              <a:spAutoFit/>
            </a:bodyPr>
            <a:lstStyle/>
            <a:p>
              <a:pPr algn="ctr">
                <a:lnSpc>
                  <a:spcPts val="2339"/>
                </a:lnSpc>
              </a:pPr>
              <a:r>
                <a:rPr lang="en-US" sz="1799" b="1" spc="-50" dirty="0">
                  <a:solidFill>
                    <a:srgbClr val="FFFFFF"/>
                  </a:solidFill>
                  <a:latin typeface="DM Sans Bold"/>
                  <a:ea typeface="DM Sans Bold"/>
                  <a:cs typeface="DM Sans Bold"/>
                  <a:sym typeface="DM Sans Bold"/>
                </a:rPr>
                <a:t>Facility Overview and/or </a:t>
              </a:r>
            </a:p>
            <a:p>
              <a:pPr algn="ctr">
                <a:lnSpc>
                  <a:spcPts val="2339"/>
                </a:lnSpc>
              </a:pPr>
              <a:r>
                <a:rPr lang="en-US" sz="1799" b="1" spc="-50" dirty="0">
                  <a:solidFill>
                    <a:srgbClr val="FFFFFF"/>
                  </a:solidFill>
                  <a:latin typeface="DM Sans Bold"/>
                  <a:ea typeface="DM Sans Bold"/>
                  <a:cs typeface="DM Sans Bold"/>
                  <a:sym typeface="DM Sans Bold"/>
                </a:rPr>
                <a:t>Guidance</a:t>
              </a:r>
            </a:p>
          </p:txBody>
        </p:sp>
        <p:sp>
          <p:nvSpPr>
            <p:cNvPr id="155" name="TextBox 76">
              <a:extLst>
                <a:ext uri="{FF2B5EF4-FFF2-40B4-BE49-F238E27FC236}">
                  <a16:creationId xmlns:a16="http://schemas.microsoft.com/office/drawing/2014/main" id="{DC2A8691-9574-6035-13BF-18AC57C1A3F2}"/>
                </a:ext>
              </a:extLst>
            </p:cNvPr>
            <p:cNvSpPr txBox="1"/>
            <p:nvPr/>
          </p:nvSpPr>
          <p:spPr>
            <a:xfrm>
              <a:off x="3774280" y="3935007"/>
              <a:ext cx="1264166" cy="1171988"/>
            </a:xfrm>
            <a:prstGeom prst="rect">
              <a:avLst/>
            </a:prstGeom>
          </p:spPr>
          <p:txBody>
            <a:bodyPr lIns="0" tIns="0" rIns="0" bIns="0" rtlCol="0" anchor="t">
              <a:spAutoFit/>
            </a:bodyPr>
            <a:lstStyle/>
            <a:p>
              <a:pPr algn="ctr">
                <a:lnSpc>
                  <a:spcPts val="2339"/>
                </a:lnSpc>
              </a:pPr>
              <a:r>
                <a:rPr lang="en-US" sz="1799" b="1" dirty="0">
                  <a:solidFill>
                    <a:srgbClr val="FFFFFF"/>
                  </a:solidFill>
                  <a:effectLst>
                    <a:outerShdw blurRad="38100" dist="38100" dir="2700000" algn="tl">
                      <a:srgbClr val="000000">
                        <a:alpha val="43137"/>
                      </a:srgbClr>
                    </a:outerShdw>
                  </a:effectLst>
                  <a:latin typeface="DM Sans Bold"/>
                  <a:ea typeface="DM Sans Bold"/>
                  <a:cs typeface="DM Sans Bold"/>
                  <a:sym typeface="DM Sans Bold"/>
                </a:rPr>
                <a:t>Market Area Supply &amp; Demand</a:t>
              </a:r>
            </a:p>
          </p:txBody>
        </p:sp>
        <p:sp>
          <p:nvSpPr>
            <p:cNvPr id="153" name="TextBox 79">
              <a:extLst>
                <a:ext uri="{FF2B5EF4-FFF2-40B4-BE49-F238E27FC236}">
                  <a16:creationId xmlns:a16="http://schemas.microsoft.com/office/drawing/2014/main" id="{CABC3771-A459-4F2A-1C16-524E9BB974B0}"/>
                </a:ext>
              </a:extLst>
            </p:cNvPr>
            <p:cNvSpPr txBox="1"/>
            <p:nvPr/>
          </p:nvSpPr>
          <p:spPr>
            <a:xfrm>
              <a:off x="7447014" y="3935007"/>
              <a:ext cx="1264166" cy="1171988"/>
            </a:xfrm>
            <a:prstGeom prst="rect">
              <a:avLst/>
            </a:prstGeom>
          </p:spPr>
          <p:txBody>
            <a:bodyPr lIns="0" tIns="0" rIns="0" bIns="0" rtlCol="0" anchor="t">
              <a:spAutoFit/>
            </a:bodyPr>
            <a:lstStyle/>
            <a:p>
              <a:pPr algn="ctr">
                <a:lnSpc>
                  <a:spcPts val="2339"/>
                </a:lnSpc>
              </a:pPr>
              <a:r>
                <a:rPr lang="en-US" sz="1799" b="1" dirty="0">
                  <a:solidFill>
                    <a:srgbClr val="FFFFFF"/>
                  </a:solidFill>
                  <a:latin typeface="DM Sans Bold"/>
                  <a:ea typeface="DM Sans Bold"/>
                  <a:cs typeface="DM Sans Bold"/>
                  <a:sym typeface="DM Sans Bold"/>
                </a:rPr>
                <a:t>Market &amp; Subject Property Forecasts </a:t>
              </a:r>
            </a:p>
          </p:txBody>
        </p:sp>
        <p:sp>
          <p:nvSpPr>
            <p:cNvPr id="151" name="TextBox 82">
              <a:extLst>
                <a:ext uri="{FF2B5EF4-FFF2-40B4-BE49-F238E27FC236}">
                  <a16:creationId xmlns:a16="http://schemas.microsoft.com/office/drawing/2014/main" id="{5D3E3FF3-F866-F997-593E-CE05EC4EE67D}"/>
                </a:ext>
              </a:extLst>
            </p:cNvPr>
            <p:cNvSpPr txBox="1"/>
            <p:nvPr/>
          </p:nvSpPr>
          <p:spPr>
            <a:xfrm>
              <a:off x="2180766" y="3870319"/>
              <a:ext cx="1264166" cy="1171988"/>
            </a:xfrm>
            <a:prstGeom prst="rect">
              <a:avLst/>
            </a:prstGeom>
          </p:spPr>
          <p:txBody>
            <a:bodyPr lIns="0" tIns="0" rIns="0" bIns="0" rtlCol="0" anchor="t">
              <a:spAutoFit/>
            </a:bodyPr>
            <a:lstStyle/>
            <a:p>
              <a:pPr algn="ctr">
                <a:lnSpc>
                  <a:spcPts val="2339"/>
                </a:lnSpc>
              </a:pPr>
              <a:r>
                <a:rPr lang="en-US" sz="1799" b="1" dirty="0">
                  <a:solidFill>
                    <a:srgbClr val="FFFFFF"/>
                  </a:solidFill>
                  <a:effectLst>
                    <a:outerShdw blurRad="38100" dist="38100" dir="2700000" algn="tl">
                      <a:srgbClr val="000000">
                        <a:alpha val="43137"/>
                      </a:srgbClr>
                    </a:outerShdw>
                  </a:effectLst>
                  <a:latin typeface="DM Sans Bold"/>
                  <a:ea typeface="DM Sans Bold"/>
                  <a:cs typeface="DM Sans Bold"/>
                  <a:sym typeface="DM Sans Bold"/>
                </a:rPr>
                <a:t>Property Inspection and Market Fieldwork</a:t>
              </a:r>
            </a:p>
          </p:txBody>
        </p:sp>
        <p:sp>
          <p:nvSpPr>
            <p:cNvPr id="149" name="TextBox 85">
              <a:extLst>
                <a:ext uri="{FF2B5EF4-FFF2-40B4-BE49-F238E27FC236}">
                  <a16:creationId xmlns:a16="http://schemas.microsoft.com/office/drawing/2014/main" id="{02695AD0-1A09-4C82-32BA-F0FBDDBBABC7}"/>
                </a:ext>
              </a:extLst>
            </p:cNvPr>
            <p:cNvSpPr txBox="1"/>
            <p:nvPr/>
          </p:nvSpPr>
          <p:spPr>
            <a:xfrm>
              <a:off x="580597" y="3712195"/>
              <a:ext cx="1347349" cy="1171988"/>
            </a:xfrm>
            <a:prstGeom prst="rect">
              <a:avLst/>
            </a:prstGeom>
          </p:spPr>
          <p:txBody>
            <a:bodyPr wrap="square" lIns="0" tIns="0" rIns="0" bIns="0" rtlCol="0" anchor="t">
              <a:spAutoFit/>
            </a:bodyPr>
            <a:lstStyle/>
            <a:p>
              <a:pPr algn="ctr">
                <a:lnSpc>
                  <a:spcPts val="2339"/>
                </a:lnSpc>
              </a:pPr>
              <a:r>
                <a:rPr lang="en-US" sz="1799" b="1" dirty="0">
                  <a:solidFill>
                    <a:srgbClr val="FFFFFF"/>
                  </a:solidFill>
                  <a:effectLst>
                    <a:outerShdw blurRad="38100" dist="38100" dir="2700000" algn="tl">
                      <a:srgbClr val="000000">
                        <a:alpha val="43137"/>
                      </a:srgbClr>
                    </a:outerShdw>
                  </a:effectLst>
                  <a:latin typeface="DM Sans Bold"/>
                  <a:ea typeface="DM Sans Bold"/>
                  <a:cs typeface="DM Sans Bold"/>
                  <a:sym typeface="DM Sans Bold"/>
                </a:rPr>
                <a:t>Assignment Conditions and Scope of Work</a:t>
              </a:r>
            </a:p>
          </p:txBody>
        </p:sp>
        <p:sp>
          <p:nvSpPr>
            <p:cNvPr id="147" name="TextBox 90">
              <a:extLst>
                <a:ext uri="{FF2B5EF4-FFF2-40B4-BE49-F238E27FC236}">
                  <a16:creationId xmlns:a16="http://schemas.microsoft.com/office/drawing/2014/main" id="{F42CCC83-CAA5-1941-1BC4-101A45C21B23}"/>
                </a:ext>
              </a:extLst>
            </p:cNvPr>
            <p:cNvSpPr txBox="1"/>
            <p:nvPr/>
          </p:nvSpPr>
          <p:spPr>
            <a:xfrm>
              <a:off x="9043855" y="3870319"/>
              <a:ext cx="1264166" cy="877035"/>
            </a:xfrm>
            <a:prstGeom prst="rect">
              <a:avLst/>
            </a:prstGeom>
          </p:spPr>
          <p:txBody>
            <a:bodyPr lIns="0" tIns="0" rIns="0" bIns="0" rtlCol="0" anchor="t">
              <a:spAutoFit/>
            </a:bodyPr>
            <a:lstStyle/>
            <a:p>
              <a:pPr algn="ctr">
                <a:lnSpc>
                  <a:spcPts val="2339"/>
                </a:lnSpc>
              </a:pPr>
              <a:r>
                <a:rPr lang="en-US" sz="1799" b="1" dirty="0">
                  <a:solidFill>
                    <a:srgbClr val="FFFFFF"/>
                  </a:solidFill>
                  <a:latin typeface="DM Sans Bold"/>
                  <a:ea typeface="DM Sans Bold"/>
                  <a:cs typeface="DM Sans Bold"/>
                  <a:sym typeface="DM Sans Bold"/>
                </a:rPr>
                <a:t>IRR and Feasibility Analysis</a:t>
              </a:r>
            </a:p>
          </p:txBody>
        </p:sp>
        <p:sp>
          <p:nvSpPr>
            <p:cNvPr id="145" name="TextBox 93">
              <a:extLst>
                <a:ext uri="{FF2B5EF4-FFF2-40B4-BE49-F238E27FC236}">
                  <a16:creationId xmlns:a16="http://schemas.microsoft.com/office/drawing/2014/main" id="{D2EC89A5-8BBB-CE21-8A89-AFAFD16A0D9E}"/>
                </a:ext>
              </a:extLst>
            </p:cNvPr>
            <p:cNvSpPr txBox="1"/>
            <p:nvPr/>
          </p:nvSpPr>
          <p:spPr>
            <a:xfrm>
              <a:off x="10640696" y="3712195"/>
              <a:ext cx="1264166" cy="582082"/>
            </a:xfrm>
            <a:prstGeom prst="rect">
              <a:avLst/>
            </a:prstGeom>
          </p:spPr>
          <p:txBody>
            <a:bodyPr lIns="0" tIns="0" rIns="0" bIns="0" rtlCol="0" anchor="t">
              <a:spAutoFit/>
            </a:bodyPr>
            <a:lstStyle/>
            <a:p>
              <a:pPr algn="ctr">
                <a:lnSpc>
                  <a:spcPts val="2339"/>
                </a:lnSpc>
              </a:pPr>
              <a:r>
                <a:rPr lang="en-US" sz="1799" b="1" dirty="0">
                  <a:solidFill>
                    <a:srgbClr val="FFFFFF"/>
                  </a:solidFill>
                  <a:latin typeface="DM Sans Bold"/>
                  <a:ea typeface="DM Sans Bold"/>
                  <a:cs typeface="DM Sans Bold"/>
                  <a:sym typeface="DM Sans Bold"/>
                </a:rPr>
                <a:t>Narrative Report</a:t>
              </a:r>
            </a:p>
          </p:txBody>
        </p:sp>
        <p:pic>
          <p:nvPicPr>
            <p:cNvPr id="188" name="Picture 187">
              <a:extLst>
                <a:ext uri="{FF2B5EF4-FFF2-40B4-BE49-F238E27FC236}">
                  <a16:creationId xmlns:a16="http://schemas.microsoft.com/office/drawing/2014/main" id="{1D4F9303-9CCA-5E25-F83B-91472AC54C6F}"/>
                </a:ext>
              </a:extLst>
            </p:cNvPr>
            <p:cNvPicPr>
              <a:picLocks noChangeAspect="1"/>
            </p:cNvPicPr>
            <p:nvPr/>
          </p:nvPicPr>
          <p:blipFill>
            <a:blip r:embed="rId6"/>
            <a:stretch>
              <a:fillRect/>
            </a:stretch>
          </p:blipFill>
          <p:spPr>
            <a:xfrm>
              <a:off x="1041105" y="2846871"/>
              <a:ext cx="426332" cy="386727"/>
            </a:xfrm>
            <a:prstGeom prst="rect">
              <a:avLst/>
            </a:prstGeom>
          </p:spPr>
        </p:pic>
        <p:pic>
          <p:nvPicPr>
            <p:cNvPr id="190" name="Picture 189">
              <a:extLst>
                <a:ext uri="{FF2B5EF4-FFF2-40B4-BE49-F238E27FC236}">
                  <a16:creationId xmlns:a16="http://schemas.microsoft.com/office/drawing/2014/main" id="{83D3D32E-972F-34F7-CCC0-08AA515A30DA}"/>
                </a:ext>
              </a:extLst>
            </p:cNvPr>
            <p:cNvPicPr>
              <a:picLocks noChangeAspect="1"/>
            </p:cNvPicPr>
            <p:nvPr/>
          </p:nvPicPr>
          <p:blipFill>
            <a:blip r:embed="rId7"/>
            <a:stretch>
              <a:fillRect/>
            </a:stretch>
          </p:blipFill>
          <p:spPr>
            <a:xfrm>
              <a:off x="2691403" y="2990579"/>
              <a:ext cx="412974" cy="403659"/>
            </a:xfrm>
            <a:prstGeom prst="rect">
              <a:avLst/>
            </a:prstGeom>
          </p:spPr>
        </p:pic>
        <p:pic>
          <p:nvPicPr>
            <p:cNvPr id="192" name="Picture 191">
              <a:extLst>
                <a:ext uri="{FF2B5EF4-FFF2-40B4-BE49-F238E27FC236}">
                  <a16:creationId xmlns:a16="http://schemas.microsoft.com/office/drawing/2014/main" id="{77D6E27A-A715-BAEC-E742-9102F2AA6A48}"/>
                </a:ext>
              </a:extLst>
            </p:cNvPr>
            <p:cNvPicPr>
              <a:picLocks noChangeAspect="1"/>
            </p:cNvPicPr>
            <p:nvPr/>
          </p:nvPicPr>
          <p:blipFill>
            <a:blip r:embed="rId8"/>
            <a:stretch>
              <a:fillRect/>
            </a:stretch>
          </p:blipFill>
          <p:spPr>
            <a:xfrm>
              <a:off x="4229892" y="3149476"/>
              <a:ext cx="496643" cy="357916"/>
            </a:xfrm>
            <a:prstGeom prst="rect">
              <a:avLst/>
            </a:prstGeom>
          </p:spPr>
        </p:pic>
        <p:pic>
          <p:nvPicPr>
            <p:cNvPr id="194" name="Picture 193">
              <a:extLst>
                <a:ext uri="{FF2B5EF4-FFF2-40B4-BE49-F238E27FC236}">
                  <a16:creationId xmlns:a16="http://schemas.microsoft.com/office/drawing/2014/main" id="{7C92E27F-97FB-3F7A-0216-694220C81DA9}"/>
                </a:ext>
              </a:extLst>
            </p:cNvPr>
            <p:cNvPicPr>
              <a:picLocks noChangeAspect="1"/>
            </p:cNvPicPr>
            <p:nvPr/>
          </p:nvPicPr>
          <p:blipFill>
            <a:blip r:embed="rId9"/>
            <a:stretch>
              <a:fillRect/>
            </a:stretch>
          </p:blipFill>
          <p:spPr>
            <a:xfrm>
              <a:off x="6028998" y="3062021"/>
              <a:ext cx="419159" cy="438211"/>
            </a:xfrm>
            <a:prstGeom prst="rect">
              <a:avLst/>
            </a:prstGeom>
          </p:spPr>
        </p:pic>
        <p:pic>
          <p:nvPicPr>
            <p:cNvPr id="202" name="Picture 201">
              <a:extLst>
                <a:ext uri="{FF2B5EF4-FFF2-40B4-BE49-F238E27FC236}">
                  <a16:creationId xmlns:a16="http://schemas.microsoft.com/office/drawing/2014/main" id="{F222F0C5-BB97-27B6-B3AE-56718E0BFB96}"/>
                </a:ext>
              </a:extLst>
            </p:cNvPr>
            <p:cNvPicPr>
              <a:picLocks noChangeAspect="1"/>
            </p:cNvPicPr>
            <p:nvPr/>
          </p:nvPicPr>
          <p:blipFill>
            <a:blip r:embed="rId10"/>
            <a:stretch>
              <a:fillRect/>
            </a:stretch>
          </p:blipFill>
          <p:spPr>
            <a:xfrm>
              <a:off x="7816224" y="3130771"/>
              <a:ext cx="415807" cy="393923"/>
            </a:xfrm>
            <a:prstGeom prst="rect">
              <a:avLst/>
            </a:prstGeom>
          </p:spPr>
        </p:pic>
        <p:pic>
          <p:nvPicPr>
            <p:cNvPr id="204" name="Picture 203">
              <a:extLst>
                <a:ext uri="{FF2B5EF4-FFF2-40B4-BE49-F238E27FC236}">
                  <a16:creationId xmlns:a16="http://schemas.microsoft.com/office/drawing/2014/main" id="{A0495FF5-94FC-88EB-C644-55917F0ED76A}"/>
                </a:ext>
              </a:extLst>
            </p:cNvPr>
            <p:cNvPicPr>
              <a:picLocks noChangeAspect="1"/>
            </p:cNvPicPr>
            <p:nvPr/>
          </p:nvPicPr>
          <p:blipFill>
            <a:blip r:embed="rId11"/>
            <a:stretch>
              <a:fillRect/>
            </a:stretch>
          </p:blipFill>
          <p:spPr>
            <a:xfrm>
              <a:off x="9391269" y="2969944"/>
              <a:ext cx="449745" cy="418728"/>
            </a:xfrm>
            <a:prstGeom prst="rect">
              <a:avLst/>
            </a:prstGeom>
          </p:spPr>
        </p:pic>
        <p:pic>
          <p:nvPicPr>
            <p:cNvPr id="206" name="Picture 205">
              <a:extLst>
                <a:ext uri="{FF2B5EF4-FFF2-40B4-BE49-F238E27FC236}">
                  <a16:creationId xmlns:a16="http://schemas.microsoft.com/office/drawing/2014/main" id="{3A344DEB-D3EC-FBB3-7C04-891C13F21613}"/>
                </a:ext>
              </a:extLst>
            </p:cNvPr>
            <p:cNvPicPr>
              <a:picLocks noChangeAspect="1"/>
            </p:cNvPicPr>
            <p:nvPr/>
          </p:nvPicPr>
          <p:blipFill>
            <a:blip r:embed="rId12"/>
            <a:stretch>
              <a:fillRect/>
            </a:stretch>
          </p:blipFill>
          <p:spPr>
            <a:xfrm>
              <a:off x="11044330" y="2851318"/>
              <a:ext cx="375076" cy="385592"/>
            </a:xfrm>
            <a:prstGeom prst="rect">
              <a:avLst/>
            </a:prstGeom>
          </p:spPr>
        </p:pic>
      </p:grpSp>
    </p:spTree>
    <p:extLst>
      <p:ext uri="{BB962C8B-B14F-4D97-AF65-F5344CB8AC3E}">
        <p14:creationId xmlns:p14="http://schemas.microsoft.com/office/powerpoint/2010/main" val="2488462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4E782B-C139-53E5-4116-BA4355C1B652}"/>
              </a:ext>
            </a:extLst>
          </p:cNvPr>
          <p:cNvPicPr>
            <a:picLocks noChangeAspect="1"/>
          </p:cNvPicPr>
          <p:nvPr/>
        </p:nvPicPr>
        <p:blipFill>
          <a:blip r:embed="rId3"/>
          <a:stretch>
            <a:fillRect/>
          </a:stretch>
        </p:blipFill>
        <p:spPr>
          <a:xfrm>
            <a:off x="831849" y="1178573"/>
            <a:ext cx="10140949" cy="3336767"/>
          </a:xfrm>
          <a:prstGeom prst="rect">
            <a:avLst/>
          </a:prstGeom>
        </p:spPr>
      </p:pic>
      <p:sp>
        <p:nvSpPr>
          <p:cNvPr id="3" name="Text Placeholder 2">
            <a:extLst>
              <a:ext uri="{FF2B5EF4-FFF2-40B4-BE49-F238E27FC236}">
                <a16:creationId xmlns:a16="http://schemas.microsoft.com/office/drawing/2014/main" id="{A5E7C25C-FA1F-755A-ACEE-53D95F4F2875}"/>
              </a:ext>
            </a:extLst>
          </p:cNvPr>
          <p:cNvSpPr>
            <a:spLocks noGrp="1"/>
          </p:cNvSpPr>
          <p:nvPr>
            <p:ph type="body" idx="1"/>
          </p:nvPr>
        </p:nvSpPr>
        <p:spPr/>
        <p:txBody>
          <a:bodyPr>
            <a:normAutofit/>
          </a:bodyPr>
          <a:lstStyle/>
          <a:p>
            <a:r>
              <a:rPr lang="en-US" sz="4800" b="1" dirty="0">
                <a:solidFill>
                  <a:srgbClr val="44546A"/>
                </a:solidFill>
                <a:latin typeface="Calibri" panose="020F0502020204030204" pitchFamily="34" charset="0"/>
                <a:cs typeface="Calibri" panose="020F0502020204030204" pitchFamily="34" charset="0"/>
              </a:rPr>
              <a:t>National Performance Trends</a:t>
            </a:r>
          </a:p>
        </p:txBody>
      </p:sp>
    </p:spTree>
    <p:extLst>
      <p:ext uri="{BB962C8B-B14F-4D97-AF65-F5344CB8AC3E}">
        <p14:creationId xmlns:p14="http://schemas.microsoft.com/office/powerpoint/2010/main" val="531860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D30B1-238E-8F54-6736-01703A1D26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FECB44-1DCD-692F-3839-0A72FDEAC977}"/>
              </a:ext>
            </a:extLst>
          </p:cNvPr>
          <p:cNvSpPr>
            <a:spLocks noGrp="1"/>
          </p:cNvSpPr>
          <p:nvPr>
            <p:ph type="title"/>
          </p:nvPr>
        </p:nvSpPr>
        <p:spPr>
          <a:xfrm>
            <a:off x="766916" y="331854"/>
            <a:ext cx="9786784" cy="580405"/>
          </a:xfrm>
        </p:spPr>
        <p:txBody>
          <a:bodyPr/>
          <a:lstStyle/>
          <a:p>
            <a:r>
              <a:rPr lang="en-US" spc="-30" dirty="0"/>
              <a:t>After an Occupancy Decline, a Modest Increase Is Likely</a:t>
            </a:r>
          </a:p>
        </p:txBody>
      </p:sp>
      <p:sp>
        <p:nvSpPr>
          <p:cNvPr id="4" name="Rectangle 3">
            <a:extLst>
              <a:ext uri="{FF2B5EF4-FFF2-40B4-BE49-F238E27FC236}">
                <a16:creationId xmlns:a16="http://schemas.microsoft.com/office/drawing/2014/main" id="{B20618E0-4291-2AD3-7973-C38C99E3605F}"/>
              </a:ext>
            </a:extLst>
          </p:cNvPr>
          <p:cNvSpPr/>
          <p:nvPr/>
        </p:nvSpPr>
        <p:spPr>
          <a:xfrm>
            <a:off x="855023" y="1270660"/>
            <a:ext cx="10390909" cy="492826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851596DE-72B7-BB1E-6228-686629099D73}"/>
              </a:ext>
            </a:extLst>
          </p:cNvPr>
          <p:cNvSpPr txBox="1"/>
          <p:nvPr/>
        </p:nvSpPr>
        <p:spPr>
          <a:xfrm>
            <a:off x="3623538" y="6349055"/>
            <a:ext cx="4944924"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Source: STR/CoStar (Historical), HVS (Forecast as of January 2026)</a:t>
            </a:r>
          </a:p>
        </p:txBody>
      </p:sp>
      <p:sp>
        <p:nvSpPr>
          <p:cNvPr id="7" name="TextBox 6">
            <a:extLst>
              <a:ext uri="{FF2B5EF4-FFF2-40B4-BE49-F238E27FC236}">
                <a16:creationId xmlns:a16="http://schemas.microsoft.com/office/drawing/2014/main" id="{C56DCB6D-CB62-6CCA-180D-E6338851F3EC}"/>
              </a:ext>
            </a:extLst>
          </p:cNvPr>
          <p:cNvSpPr txBox="1"/>
          <p:nvPr/>
        </p:nvSpPr>
        <p:spPr>
          <a:xfrm>
            <a:off x="8568462" y="1387450"/>
            <a:ext cx="2486531" cy="461665"/>
          </a:xfrm>
          <a:prstGeom prst="rect">
            <a:avLst/>
          </a:prstGeom>
          <a:noFill/>
        </p:spPr>
        <p:txBody>
          <a:bodyPr wrap="square" rtlCol="0">
            <a:spAutoFit/>
          </a:bodyPr>
          <a:lstStyle/>
          <a:p>
            <a:pPr algn="ctr"/>
            <a:r>
              <a:rPr lang="en-US" sz="2400" b="1" dirty="0"/>
              <a:t>Forecast</a:t>
            </a:r>
          </a:p>
        </p:txBody>
      </p:sp>
      <p:graphicFrame>
        <p:nvGraphicFramePr>
          <p:cNvPr id="6" name="Chart 5">
            <a:extLst>
              <a:ext uri="{FF2B5EF4-FFF2-40B4-BE49-F238E27FC236}">
                <a16:creationId xmlns:a16="http://schemas.microsoft.com/office/drawing/2014/main" id="{1B6328FB-4BB1-2027-4A07-CCBB5DBA95F3}"/>
              </a:ext>
            </a:extLst>
          </p:cNvPr>
          <p:cNvGraphicFramePr/>
          <p:nvPr>
            <p:extLst>
              <p:ext uri="{D42A27DB-BD31-4B8C-83A1-F6EECF244321}">
                <p14:modId xmlns:p14="http://schemas.microsoft.com/office/powerpoint/2010/main" val="3119216313"/>
              </p:ext>
            </p:extLst>
          </p:nvPr>
        </p:nvGraphicFramePr>
        <p:xfrm>
          <a:off x="1046032" y="1618283"/>
          <a:ext cx="10290945" cy="4410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800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4F111-CC35-40CF-94EE-7DCF1D8063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49CAF3-C885-B59C-E56A-9528DDE4BCC9}"/>
              </a:ext>
            </a:extLst>
          </p:cNvPr>
          <p:cNvSpPr>
            <a:spLocks noGrp="1"/>
          </p:cNvSpPr>
          <p:nvPr>
            <p:ph type="title"/>
          </p:nvPr>
        </p:nvSpPr>
        <p:spPr/>
        <p:txBody>
          <a:bodyPr/>
          <a:lstStyle/>
          <a:p>
            <a:r>
              <a:rPr lang="en-US" dirty="0"/>
              <a:t>Demand Uncertainty Is Driving Occupancy Volatility</a:t>
            </a:r>
          </a:p>
        </p:txBody>
      </p:sp>
      <p:grpSp>
        <p:nvGrpSpPr>
          <p:cNvPr id="82" name="Group 81">
            <a:extLst>
              <a:ext uri="{FF2B5EF4-FFF2-40B4-BE49-F238E27FC236}">
                <a16:creationId xmlns:a16="http://schemas.microsoft.com/office/drawing/2014/main" id="{3946A1BE-738C-B1A8-0BEB-35CE9ACBB34D}"/>
              </a:ext>
            </a:extLst>
          </p:cNvPr>
          <p:cNvGrpSpPr/>
          <p:nvPr/>
        </p:nvGrpSpPr>
        <p:grpSpPr>
          <a:xfrm>
            <a:off x="1140114" y="1574746"/>
            <a:ext cx="9554578" cy="4484705"/>
            <a:chOff x="1206789" y="1308046"/>
            <a:chExt cx="9554578" cy="4484705"/>
          </a:xfrm>
        </p:grpSpPr>
        <p:cxnSp>
          <p:nvCxnSpPr>
            <p:cNvPr id="74" name="Straight Connector 73">
              <a:extLst>
                <a:ext uri="{FF2B5EF4-FFF2-40B4-BE49-F238E27FC236}">
                  <a16:creationId xmlns:a16="http://schemas.microsoft.com/office/drawing/2014/main" id="{EF45764B-B0AD-9D1F-9ECE-BEB0694970B8}"/>
                </a:ext>
              </a:extLst>
            </p:cNvPr>
            <p:cNvCxnSpPr>
              <a:cxnSpLocks/>
            </p:cNvCxnSpPr>
            <p:nvPr/>
          </p:nvCxnSpPr>
          <p:spPr>
            <a:xfrm>
              <a:off x="3626702" y="3575271"/>
              <a:ext cx="934759" cy="0"/>
            </a:xfrm>
            <a:prstGeom prst="line">
              <a:avLst/>
            </a:prstGeom>
            <a:ln w="698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1EAB0D4-C461-9DF0-7364-C2081124C57F}"/>
                </a:ext>
              </a:extLst>
            </p:cNvPr>
            <p:cNvCxnSpPr>
              <a:cxnSpLocks/>
            </p:cNvCxnSpPr>
            <p:nvPr/>
          </p:nvCxnSpPr>
          <p:spPr>
            <a:xfrm>
              <a:off x="2922942" y="4843326"/>
              <a:ext cx="1469683" cy="594176"/>
            </a:xfrm>
            <a:prstGeom prst="line">
              <a:avLst/>
            </a:prstGeom>
            <a:ln w="698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D6EC3A4-6766-47C2-0530-4F114385DD41}"/>
                </a:ext>
              </a:extLst>
            </p:cNvPr>
            <p:cNvCxnSpPr>
              <a:cxnSpLocks/>
            </p:cNvCxnSpPr>
            <p:nvPr/>
          </p:nvCxnSpPr>
          <p:spPr>
            <a:xfrm flipV="1">
              <a:off x="3426585" y="2653386"/>
              <a:ext cx="846150" cy="190517"/>
            </a:xfrm>
            <a:prstGeom prst="line">
              <a:avLst/>
            </a:prstGeom>
            <a:ln w="698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FCBB552F-AC53-7C03-0845-649FBCF82D0D}"/>
                </a:ext>
              </a:extLst>
            </p:cNvPr>
            <p:cNvSpPr>
              <a:spLocks noChangeAspect="1"/>
            </p:cNvSpPr>
            <p:nvPr/>
          </p:nvSpPr>
          <p:spPr>
            <a:xfrm>
              <a:off x="1552690" y="2767510"/>
              <a:ext cx="1615522" cy="1615522"/>
            </a:xfrm>
            <a:prstGeom prst="ellipse">
              <a:avLst/>
            </a:prstGeom>
            <a:solidFill>
              <a:srgbClr val="FFFFFF"/>
            </a:solidFill>
            <a:ln w="120650">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97BFF4A3-8CFF-7741-0783-F87536D99682}"/>
                </a:ext>
              </a:extLst>
            </p:cNvPr>
            <p:cNvPicPr>
              <a:picLocks noChangeAspect="1"/>
            </p:cNvPicPr>
            <p:nvPr/>
          </p:nvPicPr>
          <p:blipFill>
            <a:blip r:embed="rId3"/>
            <a:stretch>
              <a:fillRect/>
            </a:stretch>
          </p:blipFill>
          <p:spPr>
            <a:xfrm>
              <a:off x="1851088" y="3064126"/>
              <a:ext cx="1018727" cy="1022290"/>
            </a:xfrm>
            <a:prstGeom prst="rect">
              <a:avLst/>
            </a:prstGeom>
          </p:spPr>
        </p:pic>
        <p:sp>
          <p:nvSpPr>
            <p:cNvPr id="28" name="Arc 27">
              <a:extLst>
                <a:ext uri="{FF2B5EF4-FFF2-40B4-BE49-F238E27FC236}">
                  <a16:creationId xmlns:a16="http://schemas.microsoft.com/office/drawing/2014/main" id="{4633DC8A-46A9-7AA1-11B3-45AD446B9763}"/>
                </a:ext>
              </a:extLst>
            </p:cNvPr>
            <p:cNvSpPr/>
            <p:nvPr/>
          </p:nvSpPr>
          <p:spPr>
            <a:xfrm>
              <a:off x="1206789" y="2194254"/>
              <a:ext cx="2307324" cy="2680992"/>
            </a:xfrm>
            <a:prstGeom prst="arc">
              <a:avLst>
                <a:gd name="adj1" fmla="val 17379784"/>
                <a:gd name="adj2" fmla="val 4250369"/>
              </a:avLst>
            </a:prstGeom>
            <a:ln w="698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Oval 15">
              <a:extLst>
                <a:ext uri="{FF2B5EF4-FFF2-40B4-BE49-F238E27FC236}">
                  <a16:creationId xmlns:a16="http://schemas.microsoft.com/office/drawing/2014/main" id="{A0CF0B85-6D91-BB6E-4A2D-8C634DF83003}"/>
                </a:ext>
              </a:extLst>
            </p:cNvPr>
            <p:cNvSpPr>
              <a:spLocks noChangeAspect="1"/>
            </p:cNvSpPr>
            <p:nvPr/>
          </p:nvSpPr>
          <p:spPr>
            <a:xfrm>
              <a:off x="2793434" y="2225727"/>
              <a:ext cx="182880" cy="182880"/>
            </a:xfrm>
            <a:prstGeom prst="ellipse">
              <a:avLst/>
            </a:prstGeom>
            <a:solidFill>
              <a:schemeClr val="tx1"/>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7BFB0D9-1E96-ED68-1285-6B78AAFC8F02}"/>
                </a:ext>
              </a:extLst>
            </p:cNvPr>
            <p:cNvSpPr>
              <a:spLocks noChangeAspect="1"/>
            </p:cNvSpPr>
            <p:nvPr/>
          </p:nvSpPr>
          <p:spPr>
            <a:xfrm>
              <a:off x="3275064" y="2766289"/>
              <a:ext cx="182880" cy="182880"/>
            </a:xfrm>
            <a:prstGeom prst="ellipse">
              <a:avLst/>
            </a:prstGeom>
            <a:solidFill>
              <a:schemeClr val="accent2"/>
            </a:solidFill>
            <a:ln w="635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8" name="Group 77">
              <a:extLst>
                <a:ext uri="{FF2B5EF4-FFF2-40B4-BE49-F238E27FC236}">
                  <a16:creationId xmlns:a16="http://schemas.microsoft.com/office/drawing/2014/main" id="{E12663D7-3D41-139B-DCE4-7233A5FA1A02}"/>
                </a:ext>
              </a:extLst>
            </p:cNvPr>
            <p:cNvGrpSpPr/>
            <p:nvPr/>
          </p:nvGrpSpPr>
          <p:grpSpPr>
            <a:xfrm>
              <a:off x="4245610" y="2236941"/>
              <a:ext cx="6393700" cy="772514"/>
              <a:chOff x="5358531" y="2380032"/>
              <a:chExt cx="6393700" cy="772514"/>
            </a:xfrm>
          </p:grpSpPr>
          <p:sp>
            <p:nvSpPr>
              <p:cNvPr id="41" name="Rectangle: Rounded Corners 40">
                <a:extLst>
                  <a:ext uri="{FF2B5EF4-FFF2-40B4-BE49-F238E27FC236}">
                    <a16:creationId xmlns:a16="http://schemas.microsoft.com/office/drawing/2014/main" id="{FB7DDCEA-9441-6183-B466-ED6E217F6979}"/>
                  </a:ext>
                </a:extLst>
              </p:cNvPr>
              <p:cNvSpPr/>
              <p:nvPr/>
            </p:nvSpPr>
            <p:spPr>
              <a:xfrm>
                <a:off x="5358531" y="2380032"/>
                <a:ext cx="6261652" cy="772514"/>
              </a:xfrm>
              <a:prstGeom prst="round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31E1280-7A25-630F-C171-6661DDCDDF01}"/>
                  </a:ext>
                </a:extLst>
              </p:cNvPr>
              <p:cNvSpPr/>
              <p:nvPr/>
            </p:nvSpPr>
            <p:spPr>
              <a:xfrm>
                <a:off x="5434253" y="2512068"/>
                <a:ext cx="6317978" cy="412949"/>
              </a:xfrm>
              <a:prstGeom prst="rect">
                <a:avLst/>
              </a:prstGeom>
              <a:noFill/>
              <a:ln w="25400">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bg1"/>
                    </a:solidFill>
                  </a:rPr>
                  <a:t>Heightened new alternative supply (Airbnb, VRBO, new brands)</a:t>
                </a:r>
              </a:p>
            </p:txBody>
          </p:sp>
        </p:grpSp>
        <p:sp>
          <p:nvSpPr>
            <p:cNvPr id="53" name="Oval 52">
              <a:extLst>
                <a:ext uri="{FF2B5EF4-FFF2-40B4-BE49-F238E27FC236}">
                  <a16:creationId xmlns:a16="http://schemas.microsoft.com/office/drawing/2014/main" id="{1CF4F632-4F3E-1C0F-19CC-104D5BCC0CA6}"/>
                </a:ext>
              </a:extLst>
            </p:cNvPr>
            <p:cNvSpPr>
              <a:spLocks noChangeAspect="1"/>
            </p:cNvSpPr>
            <p:nvPr/>
          </p:nvSpPr>
          <p:spPr>
            <a:xfrm>
              <a:off x="3464940" y="3483831"/>
              <a:ext cx="182880" cy="182880"/>
            </a:xfrm>
            <a:prstGeom prst="ellipse">
              <a:avLst/>
            </a:prstGeom>
            <a:solidFill>
              <a:schemeClr val="accent3"/>
            </a:solidFill>
            <a:ln w="635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0" name="Group 79">
              <a:extLst>
                <a:ext uri="{FF2B5EF4-FFF2-40B4-BE49-F238E27FC236}">
                  <a16:creationId xmlns:a16="http://schemas.microsoft.com/office/drawing/2014/main" id="{191A9438-EA8A-AC62-E07D-7C6210552CF9}"/>
                </a:ext>
              </a:extLst>
            </p:cNvPr>
            <p:cNvGrpSpPr/>
            <p:nvPr/>
          </p:nvGrpSpPr>
          <p:grpSpPr>
            <a:xfrm>
              <a:off x="4499715" y="3165836"/>
              <a:ext cx="6261652" cy="772514"/>
              <a:chOff x="5571283" y="3348626"/>
              <a:chExt cx="6261652" cy="772514"/>
            </a:xfrm>
          </p:grpSpPr>
          <p:sp>
            <p:nvSpPr>
              <p:cNvPr id="52" name="Rectangle: Rounded Corners 51">
                <a:extLst>
                  <a:ext uri="{FF2B5EF4-FFF2-40B4-BE49-F238E27FC236}">
                    <a16:creationId xmlns:a16="http://schemas.microsoft.com/office/drawing/2014/main" id="{C7E5D715-FDF8-4234-8D66-C5B8BDA8CA41}"/>
                  </a:ext>
                </a:extLst>
              </p:cNvPr>
              <p:cNvSpPr/>
              <p:nvPr/>
            </p:nvSpPr>
            <p:spPr>
              <a:xfrm>
                <a:off x="5571283" y="3348626"/>
                <a:ext cx="6261652" cy="772514"/>
              </a:xfrm>
              <a:prstGeom prst="round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81D08CA-FE64-C421-BE41-24AF6884F084}"/>
                  </a:ext>
                </a:extLst>
              </p:cNvPr>
              <p:cNvSpPr/>
              <p:nvPr/>
            </p:nvSpPr>
            <p:spPr>
              <a:xfrm>
                <a:off x="5699877" y="3402379"/>
                <a:ext cx="5842150" cy="679005"/>
              </a:xfrm>
              <a:prstGeom prst="rect">
                <a:avLst/>
              </a:prstGeom>
              <a:noFill/>
              <a:ln w="25400">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bg1"/>
                    </a:solidFill>
                  </a:rPr>
                  <a:t>Iran War, Oil Price Uncertainty, Inflation Uncertainty, Stock Market Uncertainty </a:t>
                </a:r>
              </a:p>
            </p:txBody>
          </p:sp>
        </p:grpSp>
        <p:cxnSp>
          <p:nvCxnSpPr>
            <p:cNvPr id="56" name="Straight Connector 55">
              <a:extLst>
                <a:ext uri="{FF2B5EF4-FFF2-40B4-BE49-F238E27FC236}">
                  <a16:creationId xmlns:a16="http://schemas.microsoft.com/office/drawing/2014/main" id="{3FABDB59-D392-BF56-2DD9-CCC2671550A7}"/>
                </a:ext>
              </a:extLst>
            </p:cNvPr>
            <p:cNvCxnSpPr>
              <a:cxnSpLocks/>
            </p:cNvCxnSpPr>
            <p:nvPr/>
          </p:nvCxnSpPr>
          <p:spPr>
            <a:xfrm>
              <a:off x="3420976" y="4228967"/>
              <a:ext cx="917771" cy="207021"/>
            </a:xfrm>
            <a:prstGeom prst="line">
              <a:avLst/>
            </a:prstGeom>
            <a:ln w="698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5B5D7C19-7AC3-1ABD-57BE-B99D2E1D6E4A}"/>
                </a:ext>
              </a:extLst>
            </p:cNvPr>
            <p:cNvSpPr>
              <a:spLocks noChangeAspect="1"/>
            </p:cNvSpPr>
            <p:nvPr/>
          </p:nvSpPr>
          <p:spPr>
            <a:xfrm>
              <a:off x="3275711" y="4110872"/>
              <a:ext cx="182880" cy="182880"/>
            </a:xfrm>
            <a:prstGeom prst="ellipse">
              <a:avLst/>
            </a:prstGeom>
            <a:solidFill>
              <a:schemeClr val="accent5"/>
            </a:solidFill>
            <a:ln w="635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1" name="Group 80">
              <a:extLst>
                <a:ext uri="{FF2B5EF4-FFF2-40B4-BE49-F238E27FC236}">
                  <a16:creationId xmlns:a16="http://schemas.microsoft.com/office/drawing/2014/main" id="{D93AAFA2-B703-05FB-A893-0D46E308D123}"/>
                </a:ext>
              </a:extLst>
            </p:cNvPr>
            <p:cNvGrpSpPr/>
            <p:nvPr/>
          </p:nvGrpSpPr>
          <p:grpSpPr>
            <a:xfrm>
              <a:off x="4272735" y="4094731"/>
              <a:ext cx="6261652" cy="772514"/>
              <a:chOff x="5355767" y="4267122"/>
              <a:chExt cx="6261652" cy="772514"/>
            </a:xfrm>
          </p:grpSpPr>
          <p:sp>
            <p:nvSpPr>
              <p:cNvPr id="57" name="Rectangle: Rounded Corners 56">
                <a:extLst>
                  <a:ext uri="{FF2B5EF4-FFF2-40B4-BE49-F238E27FC236}">
                    <a16:creationId xmlns:a16="http://schemas.microsoft.com/office/drawing/2014/main" id="{046B3219-3299-2672-3CF0-90BF7AD22BFB}"/>
                  </a:ext>
                </a:extLst>
              </p:cNvPr>
              <p:cNvSpPr/>
              <p:nvPr/>
            </p:nvSpPr>
            <p:spPr>
              <a:xfrm>
                <a:off x="5355767" y="4267122"/>
                <a:ext cx="6261652" cy="772514"/>
              </a:xfrm>
              <a:prstGeom prst="round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8C37F2-EEF4-0AA3-6E03-F263E213867E}"/>
                  </a:ext>
                </a:extLst>
              </p:cNvPr>
              <p:cNvSpPr/>
              <p:nvPr/>
            </p:nvSpPr>
            <p:spPr>
              <a:xfrm>
                <a:off x="5475657" y="4317220"/>
                <a:ext cx="6141762" cy="682886"/>
              </a:xfrm>
              <a:prstGeom prst="rect">
                <a:avLst/>
              </a:prstGeom>
              <a:noFill/>
              <a:ln w="25400">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700"/>
                  </a:lnSpc>
                </a:pPr>
                <a:r>
                  <a:rPr lang="en-US" sz="1800" dirty="0">
                    <a:solidFill>
                      <a:schemeClr val="bg1"/>
                    </a:solidFill>
                  </a:rPr>
                  <a:t>Unemployment rising; historical jobs creation revised down. </a:t>
                </a:r>
              </a:p>
              <a:p>
                <a:pPr>
                  <a:lnSpc>
                    <a:spcPts val="1700"/>
                  </a:lnSpc>
                </a:pPr>
                <a:r>
                  <a:rPr lang="en-US" sz="1800" dirty="0">
                    <a:solidFill>
                      <a:schemeClr val="bg1"/>
                    </a:solidFill>
                  </a:rPr>
                  <a:t>Employment uncertainty creates caution </a:t>
                </a:r>
              </a:p>
              <a:p>
                <a:pPr>
                  <a:lnSpc>
                    <a:spcPts val="1700"/>
                  </a:lnSpc>
                </a:pPr>
                <a:r>
                  <a:rPr lang="en-US" sz="1800" dirty="0">
                    <a:solidFill>
                      <a:schemeClr val="bg1"/>
                    </a:solidFill>
                  </a:rPr>
                  <a:t>(New term: Job hugging)</a:t>
                </a:r>
              </a:p>
            </p:txBody>
          </p:sp>
        </p:grpSp>
        <p:sp>
          <p:nvSpPr>
            <p:cNvPr id="67" name="Oval 66">
              <a:extLst>
                <a:ext uri="{FF2B5EF4-FFF2-40B4-BE49-F238E27FC236}">
                  <a16:creationId xmlns:a16="http://schemas.microsoft.com/office/drawing/2014/main" id="{5E23569B-2706-A1AF-A5B9-6B233C23E36F}"/>
                </a:ext>
              </a:extLst>
            </p:cNvPr>
            <p:cNvSpPr>
              <a:spLocks noChangeAspect="1"/>
            </p:cNvSpPr>
            <p:nvPr/>
          </p:nvSpPr>
          <p:spPr>
            <a:xfrm>
              <a:off x="2793434" y="4716350"/>
              <a:ext cx="182880" cy="182880"/>
            </a:xfrm>
            <a:prstGeom prst="ellipse">
              <a:avLst/>
            </a:prstGeom>
            <a:solidFill>
              <a:schemeClr val="accent1"/>
            </a:solidFill>
            <a:ln w="635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31EA97A0-C584-CB6A-ECB3-295F48EB0FEA}"/>
                </a:ext>
              </a:extLst>
            </p:cNvPr>
            <p:cNvGrpSpPr/>
            <p:nvPr/>
          </p:nvGrpSpPr>
          <p:grpSpPr>
            <a:xfrm>
              <a:off x="4136204" y="5020237"/>
              <a:ext cx="6261652" cy="772514"/>
              <a:chOff x="5203004" y="5105949"/>
              <a:chExt cx="6261652" cy="772514"/>
            </a:xfrm>
          </p:grpSpPr>
          <p:sp>
            <p:nvSpPr>
              <p:cNvPr id="65" name="Rectangle: Rounded Corners 64">
                <a:extLst>
                  <a:ext uri="{FF2B5EF4-FFF2-40B4-BE49-F238E27FC236}">
                    <a16:creationId xmlns:a16="http://schemas.microsoft.com/office/drawing/2014/main" id="{0B07EECE-BA04-747E-7840-BCD4154BF229}"/>
                  </a:ext>
                </a:extLst>
              </p:cNvPr>
              <p:cNvSpPr/>
              <p:nvPr/>
            </p:nvSpPr>
            <p:spPr>
              <a:xfrm>
                <a:off x="5203004" y="5105949"/>
                <a:ext cx="6261652" cy="772514"/>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229E9F8-58CD-CA69-37EE-8A6A4764DB88}"/>
                  </a:ext>
                </a:extLst>
              </p:cNvPr>
              <p:cNvSpPr/>
              <p:nvPr/>
            </p:nvSpPr>
            <p:spPr>
              <a:xfrm>
                <a:off x="5312410" y="5432158"/>
                <a:ext cx="5699242" cy="402300"/>
              </a:xfrm>
              <a:prstGeom prst="rect">
                <a:avLst/>
              </a:prstGeom>
              <a:noFill/>
              <a:ln w="25400">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AI and robotics improving business productivity</a:t>
                </a:r>
                <a:endParaRPr lang="en-US" sz="1800" dirty="0">
                  <a:solidFill>
                    <a:schemeClr val="bg1"/>
                  </a:solidFill>
                </a:endParaRPr>
              </a:p>
            </p:txBody>
          </p:sp>
        </p:grpSp>
        <p:cxnSp>
          <p:nvCxnSpPr>
            <p:cNvPr id="73" name="Straight Connector 72">
              <a:extLst>
                <a:ext uri="{FF2B5EF4-FFF2-40B4-BE49-F238E27FC236}">
                  <a16:creationId xmlns:a16="http://schemas.microsoft.com/office/drawing/2014/main" id="{1D78FD70-DCB3-0106-E398-BB9477AC77B0}"/>
                </a:ext>
              </a:extLst>
            </p:cNvPr>
            <p:cNvCxnSpPr>
              <a:cxnSpLocks/>
            </p:cNvCxnSpPr>
            <p:nvPr/>
          </p:nvCxnSpPr>
          <p:spPr>
            <a:xfrm flipV="1">
              <a:off x="2976314" y="1688114"/>
              <a:ext cx="1300776" cy="560366"/>
            </a:xfrm>
            <a:prstGeom prst="line">
              <a:avLst/>
            </a:prstGeom>
            <a:ln w="698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F3447B0F-FAD4-4D45-1C71-E1378ABCD989}"/>
                </a:ext>
              </a:extLst>
            </p:cNvPr>
            <p:cNvGrpSpPr/>
            <p:nvPr/>
          </p:nvGrpSpPr>
          <p:grpSpPr>
            <a:xfrm>
              <a:off x="4136204" y="1308046"/>
              <a:ext cx="6261652" cy="772514"/>
              <a:chOff x="5203004" y="1382105"/>
              <a:chExt cx="6261652" cy="772514"/>
            </a:xfrm>
          </p:grpSpPr>
          <p:sp>
            <p:nvSpPr>
              <p:cNvPr id="40" name="Rectangle: Rounded Corners 39">
                <a:extLst>
                  <a:ext uri="{FF2B5EF4-FFF2-40B4-BE49-F238E27FC236}">
                    <a16:creationId xmlns:a16="http://schemas.microsoft.com/office/drawing/2014/main" id="{77A452E6-5807-85F4-18BD-1B9689862A67}"/>
                  </a:ext>
                </a:extLst>
              </p:cNvPr>
              <p:cNvSpPr/>
              <p:nvPr/>
            </p:nvSpPr>
            <p:spPr>
              <a:xfrm>
                <a:off x="5203004" y="1382105"/>
                <a:ext cx="6261652" cy="772514"/>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F963EA0-D125-77E6-AF25-C4A519CFD91A}"/>
                  </a:ext>
                </a:extLst>
              </p:cNvPr>
              <p:cNvSpPr/>
              <p:nvPr/>
            </p:nvSpPr>
            <p:spPr>
              <a:xfrm>
                <a:off x="5360984" y="1417044"/>
                <a:ext cx="5945692" cy="712325"/>
              </a:xfrm>
              <a:prstGeom prst="rect">
                <a:avLst/>
              </a:prstGeom>
              <a:noFill/>
              <a:ln w="25400">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bg1"/>
                    </a:solidFill>
                  </a:rPr>
                  <a:t>The international traveler shifts away from the U.S. </a:t>
                </a:r>
              </a:p>
              <a:p>
                <a:r>
                  <a:rPr lang="en-US" dirty="0">
                    <a:solidFill>
                      <a:schemeClr val="bg1"/>
                    </a:solidFill>
                  </a:rPr>
                  <a:t>Tougher immigration policies creates caution</a:t>
                </a:r>
                <a:endParaRPr lang="en-US" sz="1800" dirty="0">
                  <a:solidFill>
                    <a:schemeClr val="bg1"/>
                  </a:solidFill>
                </a:endParaRPr>
              </a:p>
            </p:txBody>
          </p:sp>
        </p:grpSp>
      </p:grpSp>
    </p:spTree>
    <p:extLst>
      <p:ext uri="{BB962C8B-B14F-4D97-AF65-F5344CB8AC3E}">
        <p14:creationId xmlns:p14="http://schemas.microsoft.com/office/powerpoint/2010/main" val="5202803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54BDA062-C9A7-996F-8F44-0EC33F85B4FB}"/>
              </a:ext>
            </a:extLst>
          </p:cNvPr>
          <p:cNvGraphicFramePr/>
          <p:nvPr>
            <p:extLst>
              <p:ext uri="{D42A27DB-BD31-4B8C-83A1-F6EECF244321}">
                <p14:modId xmlns:p14="http://schemas.microsoft.com/office/powerpoint/2010/main" val="491178346"/>
              </p:ext>
            </p:extLst>
          </p:nvPr>
        </p:nvGraphicFramePr>
        <p:xfrm>
          <a:off x="789432" y="1270661"/>
          <a:ext cx="10290945" cy="492826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7FAA1B4C-9936-DDB7-D0E9-C4599A681A20}"/>
              </a:ext>
            </a:extLst>
          </p:cNvPr>
          <p:cNvSpPr>
            <a:spLocks noGrp="1"/>
          </p:cNvSpPr>
          <p:nvPr>
            <p:ph type="title"/>
          </p:nvPr>
        </p:nvSpPr>
        <p:spPr/>
        <p:txBody>
          <a:bodyPr/>
          <a:lstStyle/>
          <a:p>
            <a:r>
              <a:rPr lang="en-US" dirty="0"/>
              <a:t>ADR Growth On Steady Momentum</a:t>
            </a:r>
          </a:p>
        </p:txBody>
      </p:sp>
      <p:sp>
        <p:nvSpPr>
          <p:cNvPr id="4" name="Rectangle 3">
            <a:extLst>
              <a:ext uri="{FF2B5EF4-FFF2-40B4-BE49-F238E27FC236}">
                <a16:creationId xmlns:a16="http://schemas.microsoft.com/office/drawing/2014/main" id="{BDC618B6-F9FF-B6A7-15B1-EAFB16D5888B}"/>
              </a:ext>
            </a:extLst>
          </p:cNvPr>
          <p:cNvSpPr/>
          <p:nvPr/>
        </p:nvSpPr>
        <p:spPr>
          <a:xfrm>
            <a:off x="855023" y="1270660"/>
            <a:ext cx="10390909" cy="492826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776F4576-CB37-F0C7-7542-7D84C39D4803}"/>
              </a:ext>
            </a:extLst>
          </p:cNvPr>
          <p:cNvSpPr txBox="1"/>
          <p:nvPr/>
        </p:nvSpPr>
        <p:spPr>
          <a:xfrm>
            <a:off x="8311794" y="1296427"/>
            <a:ext cx="2478194" cy="461665"/>
          </a:xfrm>
          <a:prstGeom prst="rect">
            <a:avLst/>
          </a:prstGeom>
          <a:noFill/>
        </p:spPr>
        <p:txBody>
          <a:bodyPr wrap="square" rtlCol="0">
            <a:spAutoFit/>
          </a:bodyPr>
          <a:lstStyle/>
          <a:p>
            <a:pPr algn="ctr"/>
            <a:r>
              <a:rPr lang="en-US" sz="2400" b="1" dirty="0"/>
              <a:t>Forecast</a:t>
            </a:r>
          </a:p>
        </p:txBody>
      </p:sp>
      <p:sp>
        <p:nvSpPr>
          <p:cNvPr id="8" name="TextBox 7">
            <a:extLst>
              <a:ext uri="{FF2B5EF4-FFF2-40B4-BE49-F238E27FC236}">
                <a16:creationId xmlns:a16="http://schemas.microsoft.com/office/drawing/2014/main" id="{465C8016-A2F7-4CFA-EEED-B7F90BCA9521}"/>
              </a:ext>
            </a:extLst>
          </p:cNvPr>
          <p:cNvSpPr txBox="1"/>
          <p:nvPr/>
        </p:nvSpPr>
        <p:spPr>
          <a:xfrm>
            <a:off x="8211230" y="2079086"/>
            <a:ext cx="906840" cy="369332"/>
          </a:xfrm>
          <a:prstGeom prst="rect">
            <a:avLst/>
          </a:prstGeom>
          <a:noFill/>
          <a:ln>
            <a:noFill/>
          </a:ln>
        </p:spPr>
        <p:txBody>
          <a:bodyPr wrap="square" rtlCol="0">
            <a:spAutoFit/>
          </a:bodyPr>
          <a:lstStyle/>
          <a:p>
            <a:r>
              <a:rPr lang="en-US" dirty="0">
                <a:solidFill>
                  <a:schemeClr val="accent2">
                    <a:lumMod val="75000"/>
                  </a:schemeClr>
                </a:solidFill>
                <a:sym typeface="Wingdings" panose="05000000000000000000" pitchFamily="2" charset="2"/>
              </a:rPr>
              <a:t> </a:t>
            </a:r>
            <a:r>
              <a:rPr lang="en-US" dirty="0">
                <a:solidFill>
                  <a:schemeClr val="accent2">
                    <a:lumMod val="75000"/>
                  </a:schemeClr>
                </a:solidFill>
              </a:rPr>
              <a:t>1.5%</a:t>
            </a:r>
          </a:p>
        </p:txBody>
      </p:sp>
      <p:sp>
        <p:nvSpPr>
          <p:cNvPr id="9" name="TextBox 8">
            <a:extLst>
              <a:ext uri="{FF2B5EF4-FFF2-40B4-BE49-F238E27FC236}">
                <a16:creationId xmlns:a16="http://schemas.microsoft.com/office/drawing/2014/main" id="{8EDF2097-748F-F42F-1469-632F88E15612}"/>
              </a:ext>
            </a:extLst>
          </p:cNvPr>
          <p:cNvSpPr txBox="1"/>
          <p:nvPr/>
        </p:nvSpPr>
        <p:spPr>
          <a:xfrm>
            <a:off x="9025272" y="1928952"/>
            <a:ext cx="906840" cy="369332"/>
          </a:xfrm>
          <a:prstGeom prst="rect">
            <a:avLst/>
          </a:prstGeom>
          <a:noFill/>
          <a:ln>
            <a:noFill/>
          </a:ln>
        </p:spPr>
        <p:txBody>
          <a:bodyPr wrap="square" rtlCol="0">
            <a:spAutoFit/>
          </a:bodyPr>
          <a:lstStyle/>
          <a:p>
            <a:r>
              <a:rPr lang="en-US" dirty="0">
                <a:solidFill>
                  <a:schemeClr val="accent2">
                    <a:lumMod val="75000"/>
                  </a:schemeClr>
                </a:solidFill>
                <a:sym typeface="Wingdings" panose="05000000000000000000" pitchFamily="2" charset="2"/>
              </a:rPr>
              <a:t> </a:t>
            </a:r>
            <a:r>
              <a:rPr lang="en-US" dirty="0">
                <a:solidFill>
                  <a:schemeClr val="accent2">
                    <a:lumMod val="75000"/>
                  </a:schemeClr>
                </a:solidFill>
              </a:rPr>
              <a:t>3.0%</a:t>
            </a:r>
          </a:p>
        </p:txBody>
      </p:sp>
      <p:sp>
        <p:nvSpPr>
          <p:cNvPr id="10" name="TextBox 9">
            <a:extLst>
              <a:ext uri="{FF2B5EF4-FFF2-40B4-BE49-F238E27FC236}">
                <a16:creationId xmlns:a16="http://schemas.microsoft.com/office/drawing/2014/main" id="{FB6507E7-8B3A-A3C9-E50B-42FA807F2FC5}"/>
              </a:ext>
            </a:extLst>
          </p:cNvPr>
          <p:cNvSpPr txBox="1"/>
          <p:nvPr/>
        </p:nvSpPr>
        <p:spPr>
          <a:xfrm>
            <a:off x="9883147" y="1744285"/>
            <a:ext cx="906840" cy="369332"/>
          </a:xfrm>
          <a:prstGeom prst="rect">
            <a:avLst/>
          </a:prstGeom>
          <a:noFill/>
          <a:ln>
            <a:noFill/>
          </a:ln>
        </p:spPr>
        <p:txBody>
          <a:bodyPr wrap="square" rtlCol="0">
            <a:spAutoFit/>
          </a:bodyPr>
          <a:lstStyle/>
          <a:p>
            <a:r>
              <a:rPr lang="en-US" dirty="0">
                <a:solidFill>
                  <a:schemeClr val="accent2">
                    <a:lumMod val="75000"/>
                  </a:schemeClr>
                </a:solidFill>
                <a:sym typeface="Wingdings" panose="05000000000000000000" pitchFamily="2" charset="2"/>
              </a:rPr>
              <a:t> </a:t>
            </a:r>
            <a:r>
              <a:rPr lang="en-US" dirty="0">
                <a:solidFill>
                  <a:schemeClr val="accent2">
                    <a:lumMod val="75000"/>
                  </a:schemeClr>
                </a:solidFill>
              </a:rPr>
              <a:t>3.5%</a:t>
            </a:r>
          </a:p>
        </p:txBody>
      </p:sp>
      <p:sp>
        <p:nvSpPr>
          <p:cNvPr id="11" name="TextBox 10">
            <a:extLst>
              <a:ext uri="{FF2B5EF4-FFF2-40B4-BE49-F238E27FC236}">
                <a16:creationId xmlns:a16="http://schemas.microsoft.com/office/drawing/2014/main" id="{AB0BD7FC-28A0-5FED-BD95-8C1D50E064F6}"/>
              </a:ext>
            </a:extLst>
          </p:cNvPr>
          <p:cNvSpPr txBox="1"/>
          <p:nvPr/>
        </p:nvSpPr>
        <p:spPr>
          <a:xfrm>
            <a:off x="3623538" y="6349055"/>
            <a:ext cx="4944924"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Source: STR/CoStar (Historical), HVS (Forecast as of January 2026)</a:t>
            </a:r>
          </a:p>
        </p:txBody>
      </p:sp>
    </p:spTree>
    <p:extLst>
      <p:ext uri="{BB962C8B-B14F-4D97-AF65-F5344CB8AC3E}">
        <p14:creationId xmlns:p14="http://schemas.microsoft.com/office/powerpoint/2010/main" val="4902535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62FEB-174B-35BA-3198-FED1A8FAD87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5D8BC7E-1C7A-BBBA-4D7E-2AF59DCB9AC8}"/>
              </a:ext>
            </a:extLst>
          </p:cNvPr>
          <p:cNvSpPr>
            <a:spLocks noGrp="1"/>
          </p:cNvSpPr>
          <p:nvPr>
            <p:ph type="body" idx="11"/>
          </p:nvPr>
        </p:nvSpPr>
        <p:spPr>
          <a:xfrm>
            <a:off x="740663" y="201168"/>
            <a:ext cx="9619187" cy="697515"/>
          </a:xfrm>
        </p:spPr>
        <p:txBody>
          <a:bodyPr/>
          <a:lstStyle/>
          <a:p>
            <a:r>
              <a:rPr lang="en-US" sz="2800" dirty="0"/>
              <a:t>Luxury Overperformed in 2025</a:t>
            </a:r>
          </a:p>
          <a:p>
            <a:endParaRPr lang="en-US" sz="2800" dirty="0"/>
          </a:p>
        </p:txBody>
      </p:sp>
      <p:sp>
        <p:nvSpPr>
          <p:cNvPr id="5" name="TextBox 4">
            <a:extLst>
              <a:ext uri="{FF2B5EF4-FFF2-40B4-BE49-F238E27FC236}">
                <a16:creationId xmlns:a16="http://schemas.microsoft.com/office/drawing/2014/main" id="{78F1CB6C-68DA-D53A-D0A8-BB9056E041E6}"/>
              </a:ext>
            </a:extLst>
          </p:cNvPr>
          <p:cNvSpPr txBox="1"/>
          <p:nvPr/>
        </p:nvSpPr>
        <p:spPr>
          <a:xfrm>
            <a:off x="3623538" y="6326456"/>
            <a:ext cx="4944924"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Source: STR/CoStar</a:t>
            </a:r>
          </a:p>
        </p:txBody>
      </p:sp>
      <p:sp>
        <p:nvSpPr>
          <p:cNvPr id="7" name="Rectangle 6">
            <a:extLst>
              <a:ext uri="{FF2B5EF4-FFF2-40B4-BE49-F238E27FC236}">
                <a16:creationId xmlns:a16="http://schemas.microsoft.com/office/drawing/2014/main" id="{C999F54E-C7D8-D82B-ABEC-C6642D3E6C54}"/>
              </a:ext>
            </a:extLst>
          </p:cNvPr>
          <p:cNvSpPr/>
          <p:nvPr/>
        </p:nvSpPr>
        <p:spPr>
          <a:xfrm>
            <a:off x="924127" y="1631573"/>
            <a:ext cx="10233499" cy="4582007"/>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 name="Text Placeholder 2">
            <a:extLst>
              <a:ext uri="{FF2B5EF4-FFF2-40B4-BE49-F238E27FC236}">
                <a16:creationId xmlns:a16="http://schemas.microsoft.com/office/drawing/2014/main" id="{096EB3DB-431D-BD9E-188E-52DF50876A37}"/>
              </a:ext>
            </a:extLst>
          </p:cNvPr>
          <p:cNvSpPr txBox="1">
            <a:spLocks/>
          </p:cNvSpPr>
          <p:nvPr/>
        </p:nvSpPr>
        <p:spPr>
          <a:xfrm>
            <a:off x="822960" y="969264"/>
            <a:ext cx="9961695" cy="5804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RevPAR change in 2025 vs 2024</a:t>
            </a:r>
          </a:p>
        </p:txBody>
      </p:sp>
      <p:graphicFrame>
        <p:nvGraphicFramePr>
          <p:cNvPr id="9" name="Chart 8">
            <a:extLst>
              <a:ext uri="{FF2B5EF4-FFF2-40B4-BE49-F238E27FC236}">
                <a16:creationId xmlns:a16="http://schemas.microsoft.com/office/drawing/2014/main" id="{A53129AC-7B97-2FE6-A4F3-A37E03D9ABAA}"/>
              </a:ext>
            </a:extLst>
          </p:cNvPr>
          <p:cNvGraphicFramePr/>
          <p:nvPr>
            <p:extLst>
              <p:ext uri="{D42A27DB-BD31-4B8C-83A1-F6EECF244321}">
                <p14:modId xmlns:p14="http://schemas.microsoft.com/office/powerpoint/2010/main" val="3766543268"/>
              </p:ext>
            </p:extLst>
          </p:nvPr>
        </p:nvGraphicFramePr>
        <p:xfrm>
          <a:off x="1341335" y="1879677"/>
          <a:ext cx="9553643" cy="40857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7936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B5147-3BC5-684E-D794-73F8EF6A6ED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560BA5A-E39D-4880-864E-5C7D2B228169}"/>
              </a:ext>
            </a:extLst>
          </p:cNvPr>
          <p:cNvSpPr>
            <a:spLocks noGrp="1"/>
          </p:cNvSpPr>
          <p:nvPr>
            <p:ph type="body" idx="11"/>
          </p:nvPr>
        </p:nvSpPr>
        <p:spPr/>
        <p:txBody>
          <a:bodyPr/>
          <a:lstStyle/>
          <a:p>
            <a:r>
              <a:rPr lang="en-US" sz="3000" dirty="0"/>
              <a:t>Urban Locations Overperformed in 2025 </a:t>
            </a:r>
          </a:p>
        </p:txBody>
      </p:sp>
      <p:sp>
        <p:nvSpPr>
          <p:cNvPr id="5" name="TextBox 4">
            <a:extLst>
              <a:ext uri="{FF2B5EF4-FFF2-40B4-BE49-F238E27FC236}">
                <a16:creationId xmlns:a16="http://schemas.microsoft.com/office/drawing/2014/main" id="{048820A4-0AD5-EABC-A88B-847CFA72E9EC}"/>
              </a:ext>
            </a:extLst>
          </p:cNvPr>
          <p:cNvSpPr txBox="1"/>
          <p:nvPr/>
        </p:nvSpPr>
        <p:spPr>
          <a:xfrm>
            <a:off x="3623538" y="6326456"/>
            <a:ext cx="4944924"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Source: STR/CoStar</a:t>
            </a:r>
          </a:p>
        </p:txBody>
      </p:sp>
      <p:sp>
        <p:nvSpPr>
          <p:cNvPr id="6" name="Title 1">
            <a:extLst>
              <a:ext uri="{FF2B5EF4-FFF2-40B4-BE49-F238E27FC236}">
                <a16:creationId xmlns:a16="http://schemas.microsoft.com/office/drawing/2014/main" id="{64087A53-3D37-6BD5-862B-EC6AF65157ED}"/>
              </a:ext>
            </a:extLst>
          </p:cNvPr>
          <p:cNvSpPr>
            <a:spLocks noGrp="1"/>
          </p:cNvSpPr>
          <p:nvPr>
            <p:ph type="title"/>
          </p:nvPr>
        </p:nvSpPr>
        <p:spPr>
          <a:xfrm>
            <a:off x="794967" y="969264"/>
            <a:ext cx="9953898" cy="591728"/>
          </a:xfrm>
        </p:spPr>
        <p:txBody>
          <a:bodyPr>
            <a:normAutofit/>
          </a:bodyPr>
          <a:lstStyle/>
          <a:p>
            <a:r>
              <a:rPr lang="en-US" dirty="0">
                <a:latin typeface="+mn-lt"/>
              </a:rPr>
              <a:t>Likely due to the return of business and group travel</a:t>
            </a:r>
          </a:p>
        </p:txBody>
      </p:sp>
      <p:sp>
        <p:nvSpPr>
          <p:cNvPr id="4" name="Rectangle 3">
            <a:extLst>
              <a:ext uri="{FF2B5EF4-FFF2-40B4-BE49-F238E27FC236}">
                <a16:creationId xmlns:a16="http://schemas.microsoft.com/office/drawing/2014/main" id="{2593FDCE-3124-AE7C-808A-BA36FDA06CBC}"/>
              </a:ext>
            </a:extLst>
          </p:cNvPr>
          <p:cNvSpPr/>
          <p:nvPr/>
        </p:nvSpPr>
        <p:spPr>
          <a:xfrm>
            <a:off x="794967" y="1631573"/>
            <a:ext cx="11063204" cy="4582007"/>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aphicFrame>
        <p:nvGraphicFramePr>
          <p:cNvPr id="9" name="Chart 8">
            <a:extLst>
              <a:ext uri="{FF2B5EF4-FFF2-40B4-BE49-F238E27FC236}">
                <a16:creationId xmlns:a16="http://schemas.microsoft.com/office/drawing/2014/main" id="{161917C8-25E6-0A41-22C0-6E1285FEF2B9}"/>
              </a:ext>
            </a:extLst>
          </p:cNvPr>
          <p:cNvGraphicFramePr/>
          <p:nvPr>
            <p:extLst>
              <p:ext uri="{D42A27DB-BD31-4B8C-83A1-F6EECF244321}">
                <p14:modId xmlns:p14="http://schemas.microsoft.com/office/powerpoint/2010/main" val="2179989092"/>
              </p:ext>
            </p:extLst>
          </p:nvPr>
        </p:nvGraphicFramePr>
        <p:xfrm>
          <a:off x="1013791" y="1987826"/>
          <a:ext cx="10624931" cy="41505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6714419"/>
      </p:ext>
    </p:extLst>
  </p:cSld>
  <p:clrMapOvr>
    <a:masterClrMapping/>
  </p:clrMapOvr>
</p:sld>
</file>

<file path=ppt/theme/theme1.xml><?xml version="1.0" encoding="utf-8"?>
<a:theme xmlns:a="http://schemas.openxmlformats.org/drawingml/2006/main" name="Office Theme">
  <a:themeElements>
    <a:clrScheme name="HVS 2023">
      <a:dk1>
        <a:srgbClr val="44546A"/>
      </a:dk1>
      <a:lt1>
        <a:srgbClr val="F8F8F8"/>
      </a:lt1>
      <a:dk2>
        <a:srgbClr val="292929"/>
      </a:dk2>
      <a:lt2>
        <a:srgbClr val="F8F8F8"/>
      </a:lt2>
      <a:accent1>
        <a:srgbClr val="656181"/>
      </a:accent1>
      <a:accent2>
        <a:srgbClr val="769E77"/>
      </a:accent2>
      <a:accent3>
        <a:srgbClr val="E5A565"/>
      </a:accent3>
      <a:accent4>
        <a:srgbClr val="66989C"/>
      </a:accent4>
      <a:accent5>
        <a:srgbClr val="C46457"/>
      </a:accent5>
      <a:accent6>
        <a:srgbClr val="B11C11"/>
      </a:accent6>
      <a:hlink>
        <a:srgbClr val="36788C"/>
      </a:hlink>
      <a:folHlink>
        <a:srgbClr val="44546A"/>
      </a:folHlink>
    </a:clrScheme>
    <a:fontScheme name="HVS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VS Template 5.15.2024.potx" id="{1A83598D-AB7F-417A-BF99-7260B333CA57}" vid="{E80E4DA7-260F-416A-893D-53AACD9821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HVS 2023">
      <a:dk1>
        <a:srgbClr val="44546A"/>
      </a:dk1>
      <a:lt1>
        <a:sysClr val="window" lastClr="FFFFFF"/>
      </a:lt1>
      <a:dk2>
        <a:srgbClr val="292929"/>
      </a:dk2>
      <a:lt2>
        <a:srgbClr val="EEF1F3"/>
      </a:lt2>
      <a:accent1>
        <a:srgbClr val="656181"/>
      </a:accent1>
      <a:accent2>
        <a:srgbClr val="66AE6B"/>
      </a:accent2>
      <a:accent3>
        <a:srgbClr val="E5A565"/>
      </a:accent3>
      <a:accent4>
        <a:srgbClr val="66989C"/>
      </a:accent4>
      <a:accent5>
        <a:srgbClr val="C46457"/>
      </a:accent5>
      <a:accent6>
        <a:srgbClr val="B11C11"/>
      </a:accent6>
      <a:hlink>
        <a:srgbClr val="11A6B1"/>
      </a:hlink>
      <a:folHlink>
        <a:srgbClr val="44546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HVS 2022">
    <a:dk1>
      <a:srgbClr val="44546A"/>
    </a:dk1>
    <a:lt1>
      <a:sysClr val="window" lastClr="FFFFFF"/>
    </a:lt1>
    <a:dk2>
      <a:srgbClr val="44546A"/>
    </a:dk2>
    <a:lt2>
      <a:srgbClr val="EEF1F3"/>
    </a:lt2>
    <a:accent1>
      <a:srgbClr val="586D89"/>
    </a:accent1>
    <a:accent2>
      <a:srgbClr val="323F4F"/>
    </a:accent2>
    <a:accent3>
      <a:srgbClr val="E5A565"/>
    </a:accent3>
    <a:accent4>
      <a:srgbClr val="66989C"/>
    </a:accent4>
    <a:accent5>
      <a:srgbClr val="7C90B0"/>
    </a:accent5>
    <a:accent6>
      <a:srgbClr val="A6A6A6"/>
    </a:accent6>
    <a:hlink>
      <a:srgbClr val="B11C11"/>
    </a:hlink>
    <a:folHlink>
      <a:srgbClr val="C46457"/>
    </a:folHlink>
  </a:clrScheme>
  <a:fontScheme name="HVS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HVS Presentation Template</Template>
  <TotalTime>13774</TotalTime>
  <Words>2640</Words>
  <Application>Microsoft Office PowerPoint</Application>
  <PresentationFormat>Widescreen</PresentationFormat>
  <Paragraphs>462</Paragraphs>
  <Slides>29</Slides>
  <Notes>24</Notes>
  <HiddenSlides>5</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Aptos</vt:lpstr>
      <vt:lpstr>Arial</vt:lpstr>
      <vt:lpstr>Calibri</vt:lpstr>
      <vt:lpstr>Canva Sans</vt:lpstr>
      <vt:lpstr>Courier New</vt:lpstr>
      <vt:lpstr>DM Sans Bold</vt:lpstr>
      <vt:lpstr>Segoe Pro</vt:lpstr>
      <vt:lpstr>Segoe UI</vt:lpstr>
      <vt:lpstr>Segoe UI Semibold</vt:lpstr>
      <vt:lpstr>Symbol</vt:lpstr>
      <vt:lpstr>Wingdings</vt:lpstr>
      <vt:lpstr>Office Theme</vt:lpstr>
      <vt:lpstr>U.S. Hotel Industry Report</vt:lpstr>
      <vt:lpstr>HVS Provides Expertise Through Every Phase of Ownership Across a Wide Range of Hospitality Assets</vt:lpstr>
      <vt:lpstr>A Seven‑Step, Approach to Hotel Feasibility Analysis</vt:lpstr>
      <vt:lpstr>PowerPoint Presentation</vt:lpstr>
      <vt:lpstr>After an Occupancy Decline, a Modest Increase Is Likely</vt:lpstr>
      <vt:lpstr>Demand Uncertainty Is Driving Occupancy Volatility</vt:lpstr>
      <vt:lpstr>ADR Growth On Steady Momentum</vt:lpstr>
      <vt:lpstr>PowerPoint Presentation</vt:lpstr>
      <vt:lpstr>Likely due to the return of business and group travel</vt:lpstr>
      <vt:lpstr>PowerPoint Presentation</vt:lpstr>
      <vt:lpstr>Nationwide Forecast: RevPAR Growth Stabilizes</vt:lpstr>
      <vt:lpstr>Over 20 years, hotel performance remains strongly correlated with changes in GDP </vt:lpstr>
      <vt:lpstr>GDP Growth Remains Solid Despite Near‑Term Volatility</vt:lpstr>
      <vt:lpstr>Historically, hotel performance remains inversely correlated with unemployment </vt:lpstr>
      <vt:lpstr>PowerPoint Presentation</vt:lpstr>
      <vt:lpstr>Average Cap Rates Remain Between 8.0-8.5%</vt:lpstr>
      <vt:lpstr>Limited-Service and Extended-Stay Hotels Reported RRMs remain ~ 3.8x to 4.0x</vt:lpstr>
      <vt:lpstr>While higher than 2021/22, discount rates remaining surprisingly stable over the last three years despite higher interest rates.</vt:lpstr>
      <vt:lpstr>Transaction Activity in 2026 Shows Stagnation</vt:lpstr>
      <vt:lpstr>Interest Rate Stability Is Helping Transactions Stabilize</vt:lpstr>
      <vt:lpstr>Higher interest rates results in higher discount rates and capitalization rates</vt:lpstr>
      <vt:lpstr>Rising debt costs resulting in a 10% decrease in price per key vs. recent peak in 2021</vt:lpstr>
      <vt:lpstr>Current Rate Decrease Signals More to Come</vt:lpstr>
      <vt:lpstr>Food and Beverage &amp; Other Revenue Trends</vt:lpstr>
      <vt:lpstr>Key submarkets may support new construction at this time</vt:lpstr>
      <vt:lpstr>Construction Cost Inflation Stabilizing</vt:lpstr>
      <vt:lpstr>Supply Growth Moderating</vt:lpstr>
      <vt:lpstr>A Balanced Outlook</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Lizzette Casarin</dc:creator>
  <cp:lastModifiedBy>Luigi Major</cp:lastModifiedBy>
  <cp:revision>96</cp:revision>
  <dcterms:created xsi:type="dcterms:W3CDTF">2024-07-30T22:47:21Z</dcterms:created>
  <dcterms:modified xsi:type="dcterms:W3CDTF">2026-05-12T14:07:35Z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451291948</vt:i4>
  </property>
  <property fmtid="{D5CDD505-2E9C-101B-9397-08002B2CF9AE}" pid="3" name="_NewReviewCycle">
    <vt:lpwstr/>
  </property>
  <property fmtid="{D5CDD505-2E9C-101B-9397-08002B2CF9AE}" pid="4" name="_EmailSubject">
    <vt:lpwstr>The Hospitality Law Conference: Houston — Brief Speaking Opportunity</vt:lpwstr>
  </property>
  <property fmtid="{D5CDD505-2E9C-101B-9397-08002B2CF9AE}" pid="5" name="_AuthorEmail">
    <vt:lpwstr>lmajor@hvs.com</vt:lpwstr>
  </property>
  <property fmtid="{D5CDD505-2E9C-101B-9397-08002B2CF9AE}" pid="6" name="_AuthorEmailDisplayName">
    <vt:lpwstr>Luigi Major</vt:lpwstr>
  </property>
  <property fmtid="{D5CDD505-2E9C-101B-9397-08002B2CF9AE}" pid="7" name="_PreviousAdHocReviewCycleID">
    <vt:i4>1139843510</vt:i4>
  </property>
</Properties>
</file>