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xlsx" ContentType="application/vnd.openxmlformats-officedocument.spreadsheetml.sheet"/>
  <Default Extension="png" ContentType="image/png"/>
  <Override PartName="/customXml/item1.xml" ContentType="application/xml"/>
  <Override PartName="/customXml/itemProps1.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harts/chart1.xml" ContentType="application/vnd.openxmlformats-officedocument.drawingml.chart+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 Id="rId5" Type="http://schemas.openxmlformats.org/officeDocument/2006/relationships/custom-properties" Target="docProps/custom.xml" /></Relationships>
</file>

<file path=ppt/presentation.xml><?xml version="1.0" encoding="utf-8"?>
<!--Generated by Aspose.Slides for .NET 24.3-->
<p:presentation xmlns:r="http://schemas.openxmlformats.org/officeDocument/2006/relationships" xmlns:a="http://schemas.openxmlformats.org/drawingml/2006/main" xmlns:p="http://schemas.openxmlformats.org/presentationml/2006/main" removePersonalInfoOnSave="1" saveSubsetFonts="1" autoCompressPictures="0">
  <p:sldMasterIdLst>
    <p:sldMasterId id="2147483648" r:id="rId2"/>
  </p:sldMasterIdLst>
  <p:notesMasterIdLst>
    <p:notesMasterId r:id="rId3"/>
  </p:notesMasterIdLst>
  <p:handoutMasterIdLst>
    <p:handoutMasterId r:id="rId4"/>
  </p:handoutMasterIdLst>
  <p:sldIdLst>
    <p:sldId id="256" r:id="rId5"/>
    <p:sldId id="258" r:id="rId6"/>
    <p:sldId id="259" r:id="rId7"/>
    <p:sldId id="260" r:id="rId8"/>
    <p:sldId id="261" r:id="rId9"/>
    <p:sldId id="262" r:id="rId10"/>
    <p:sldId id="266" r:id="rId11"/>
    <p:sldId id="267" r:id="rId12"/>
    <p:sldId id="268" r:id="rId13"/>
    <p:sldId id="263" r:id="rId14"/>
    <p:sldId id="264" r:id="rId15"/>
    <p:sldId id="265" r:id="rId16"/>
  </p:sldIdLst>
  <p:sldSz cx="9144000" cy="5143500" type="screen16x9"/>
  <p:notesSz cx="5143500" cy="9144000"/>
  <p:custDataLst>
    <p:tags r:id="rId17"/>
  </p:custDataLst>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r="http://schemas.openxmlformats.org/officeDocument/2006/relationships" xmlns:a="http://schemas.openxmlformats.org/drawingml/2006/main"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fill>
          <a:solidFill>
            <a:schemeClr val="accent1">
              <a:tint val="40000"/>
            </a:schemeClr>
          </a:solidFill>
        </a:fill>
      </a:tcStyle>
    </a:band1H>
    <a:band1V>
      <a:tcStyle>
        <a:fill>
          <a:solidFill>
            <a:schemeClr val="accent1">
              <a:tint val="40000"/>
            </a:schemeClr>
          </a:solidFill>
        </a:fill>
      </a:tcStyle>
    </a:band1V>
    <a:lastCol>
      <a:tcTxStyle b="on">
        <a:fontRef idx="minor">
          <a:prstClr val="black"/>
        </a:fontRef>
        <a:schemeClr val="lt1"/>
      </a:tcTxStyle>
      <a:tcStyle>
        <a:fill>
          <a:solidFill>
            <a:schemeClr val="accent1"/>
          </a:solidFill>
        </a:fill>
      </a:tcStyle>
    </a:lastCol>
    <a:firstCol>
      <a:tcTxStyle b="on">
        <a:fontRef idx="minor">
          <a:prstClr val="black"/>
        </a:fontRef>
        <a:schemeClr val="lt1"/>
      </a:tcTxStyle>
      <a:tcStyle>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92" d="100"/>
          <a:sy n="92" d="100"/>
        </p:scale>
        <p:origin x="540" y="56"/>
      </p:cViewPr>
      <p:guideLst/>
    </p:cSldViewPr>
  </p:slideViewPr>
  <p:notesTextViewPr>
    <p:cViewPr>
      <p:scale>
        <a:sx n="1" d="1"/>
        <a:sy n="1" d="1"/>
      </p:scale>
      <p:origin x="0" y="0"/>
    </p:cViewPr>
  </p:notesTextViewPr>
  <p:notesViewPr>
    <p:cSldViewPr>
      <p:cViewPr>
        <p:scale>
          <a:sx n="1" d="100"/>
          <a:sy n="1" d="100"/>
        </p:scale>
        <p:origin x="0" y="0"/>
      </p:cViewPr>
    </p:cSldViewPr>
  </p:notesViewPr>
  <p:gridSpacing cx="76200" cy="76200"/>
</p:viewPr>
</file>

<file path=ppt/_rels/presentation.xml.rels>&#65279;<?xml version="1.0" encoding="utf-8" standalone="yes"?><Relationships xmlns="http://schemas.openxmlformats.org/package/2006/relationships"><Relationship Id="rId1" Type="http://schemas.openxmlformats.org/officeDocument/2006/relationships/customXml" Target="../customXml/item1.xml" /><Relationship Id="rId10" Type="http://schemas.openxmlformats.org/officeDocument/2006/relationships/slide" Target="slides/slide6.xml" /><Relationship Id="rId11" Type="http://schemas.openxmlformats.org/officeDocument/2006/relationships/slide" Target="slides/slide7.xml" /><Relationship Id="rId12" Type="http://schemas.openxmlformats.org/officeDocument/2006/relationships/slide" Target="slides/slide8.xml" /><Relationship Id="rId13" Type="http://schemas.openxmlformats.org/officeDocument/2006/relationships/slide" Target="slides/slide9.xml" /><Relationship Id="rId14" Type="http://schemas.openxmlformats.org/officeDocument/2006/relationships/slide" Target="slides/slide10.xml" /><Relationship Id="rId15" Type="http://schemas.openxmlformats.org/officeDocument/2006/relationships/slide" Target="slides/slide11.xml" /><Relationship Id="rId16" Type="http://schemas.openxmlformats.org/officeDocument/2006/relationships/slide" Target="slides/slide12.xml" /><Relationship Id="rId17" Type="http://schemas.openxmlformats.org/officeDocument/2006/relationships/tags" Target="tags/tag1.xml" /><Relationship Id="rId18" Type="http://schemas.openxmlformats.org/officeDocument/2006/relationships/presProps" Target="presProps.xml" /><Relationship Id="rId19" Type="http://schemas.openxmlformats.org/officeDocument/2006/relationships/viewProps" Target="viewProps.xml" /><Relationship Id="rId2" Type="http://schemas.openxmlformats.org/officeDocument/2006/relationships/slideMaster" Target="slideMasters/slideMaster1.xml" /><Relationship Id="rId20" Type="http://schemas.openxmlformats.org/officeDocument/2006/relationships/theme" Target="theme/theme1.xml" /><Relationship Id="rId21" Type="http://schemas.openxmlformats.org/officeDocument/2006/relationships/tableStyles" Target="tableStyles.xml" /><Relationship Id="rId3" Type="http://schemas.openxmlformats.org/officeDocument/2006/relationships/notesMaster" Target="notesMasters/notesMaster1.xml" /><Relationship Id="rId4" Type="http://schemas.openxmlformats.org/officeDocument/2006/relationships/handoutMaster" Target="handoutMasters/handoutMaster1.xml" /><Relationship Id="rId5" Type="http://schemas.openxmlformats.org/officeDocument/2006/relationships/slide" Target="slides/slide1.xml" /><Relationship Id="rId6" Type="http://schemas.openxmlformats.org/officeDocument/2006/relationships/slide" Target="slides/slide2.xml" /><Relationship Id="rId7" Type="http://schemas.openxmlformats.org/officeDocument/2006/relationships/slide" Target="slides/slide3.xml" /><Relationship Id="rId8" Type="http://schemas.openxmlformats.org/officeDocument/2006/relationships/slide" Target="slides/slide4.xml" /><Relationship Id="rId9" Type="http://schemas.openxmlformats.org/officeDocument/2006/relationships/slide" Target="slides/slide5.xml" /></Relationships>
</file>

<file path=ppt/charts/_rels/chart1.xml.rels>&#65279;<?xml version="1.0" encoding="utf-8" standalone="yes"?><Relationships xmlns="http://schemas.openxmlformats.org/package/2006/relationships"><Relationship Id="rId1" Type="http://schemas.openxmlformats.org/officeDocument/2006/relationships/package" Target="../embeddings/Microsoft_Excel_Worksheet1.xlsx" /></Relationships>
</file>

<file path=ppt/charts/chart1.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en-US"/>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bar"/>
        <c:grouping val="clustered"/>
        <c:varyColors val="0"/>
        <c:ser>
          <c:idx val="0"/>
          <c:order val="0"/>
          <c:tx>
            <c:strRef>
              <c:f>Sheet1!$B$1</c:f>
              <c:strCache>
                <c:ptCount val="1"/>
                <c:pt idx="0">
                  <c:v>Typical Range (%)</c:v>
                </c:pt>
              </c:strCache>
            </c:strRef>
          </c:tx>
          <c:spPr>
            <a:solidFill>
              <a:srgbClr val="3B82F6"/>
            </a:solidFill>
            <a:effectLst/>
          </c:spPr>
          <c:invertIfNegative val="0"/>
          <c:dLbls>
            <c:dLbl>
              <c:idx val="0"/>
              <c:numFmt formatCode="#,##0" sourceLinked="0"/>
              <c:txPr>
                <a:bodyPr/>
                <a:p>
                  <a:pPr>
                    <a:defRPr sz="1200" b="0" i="0" u="none" strike="noStrike" smtId="4294967295">
                      <a:solidFill>
                        <a:srgbClr val="1E293B"/>
                      </a:solidFill>
                      <a:latin typeface="Arial"/>
                    </a:defRPr>
                  </a:pPr>
                  <a:endParaRPr lang="en-US"/>
                </a:p>
              </c:txPr>
              <c:showLegendKey val="0"/>
              <c:showVal val="1"/>
              <c:showCatName val="0"/>
              <c:showSerName val="0"/>
              <c:showPercent val="0"/>
              <c:showBubbleSize val="0"/>
              <c:extLst/>
            </c:dLbl>
            <c:dLbl>
              <c:idx val="1"/>
              <c:numFmt formatCode="#,##0" sourceLinked="0"/>
              <c:txPr>
                <a:bodyPr/>
                <a:p>
                  <a:pPr>
                    <a:defRPr sz="1200" b="0" i="0" u="none" strike="noStrike" smtId="4294967295">
                      <a:solidFill>
                        <a:srgbClr val="1E293B"/>
                      </a:solidFill>
                      <a:latin typeface="Arial"/>
                    </a:defRPr>
                  </a:pPr>
                  <a:endParaRPr lang="en-US"/>
                </a:p>
              </c:txPr>
              <c:showLegendKey val="0"/>
              <c:showVal val="1"/>
              <c:showCatName val="0"/>
              <c:showSerName val="0"/>
              <c:showPercent val="0"/>
              <c:showBubbleSize val="0"/>
              <c:extLst/>
            </c:dLbl>
            <c:dLbl>
              <c:idx val="2"/>
              <c:numFmt formatCode="#,##0" sourceLinked="0"/>
              <c:txPr>
                <a:bodyPr/>
                <a:p>
                  <a:pPr>
                    <a:defRPr sz="1200" b="0" i="0" u="none" strike="noStrike" smtId="4294967295">
                      <a:solidFill>
                        <a:srgbClr val="1E293B"/>
                      </a:solidFill>
                      <a:latin typeface="Arial"/>
                    </a:defRPr>
                  </a:pPr>
                  <a:endParaRPr lang="en-US"/>
                </a:p>
              </c:txPr>
              <c:showLegendKey val="0"/>
              <c:showVal val="1"/>
              <c:showCatName val="0"/>
              <c:showSerName val="0"/>
              <c:showPercent val="0"/>
              <c:showBubbleSize val="0"/>
              <c:extLst/>
            </c:dLbl>
            <c:dLbl>
              <c:idx val="3"/>
              <c:numFmt formatCode="#,##0" sourceLinked="0"/>
              <c:txPr>
                <a:bodyPr/>
                <a:p>
                  <a:pPr>
                    <a:defRPr sz="1200" b="0" i="0" u="none" strike="noStrike" smtId="4294967295">
                      <a:solidFill>
                        <a:srgbClr val="1E293B"/>
                      </a:solidFill>
                      <a:latin typeface="Arial"/>
                    </a:defRPr>
                  </a:pPr>
                  <a:endParaRPr lang="en-US"/>
                </a:p>
              </c:txPr>
              <c:showLegendKey val="0"/>
              <c:showVal val="1"/>
              <c:showCatName val="0"/>
              <c:showSerName val="0"/>
              <c:showPercent val="0"/>
              <c:showBubbleSize val="0"/>
              <c:extLst/>
            </c:dLbl>
            <c:dLbl>
              <c:idx val="4"/>
              <c:numFmt formatCode="#,##0" sourceLinked="0"/>
              <c:txPr>
                <a:bodyPr/>
                <a:p>
                  <a:pPr>
                    <a:defRPr sz="1200" b="0" i="0" u="none" strike="noStrike" smtId="4294967295">
                      <a:solidFill>
                        <a:srgbClr val="1E293B"/>
                      </a:solidFill>
                      <a:latin typeface="Arial"/>
                    </a:defRPr>
                  </a:pPr>
                  <a:endParaRPr lang="en-US"/>
                </a:p>
              </c:txPr>
              <c:showLegendKey val="0"/>
              <c:showVal val="1"/>
              <c:showCatName val="0"/>
              <c:showSerName val="0"/>
              <c:showPercent val="0"/>
              <c:showBubbleSize val="0"/>
              <c:extLst/>
            </c:dLbl>
            <c:numFmt formatCode="#,##0" sourceLinked="0"/>
            <c:spPr>
              <a:noFill/>
              <a:ln>
                <a:noFill/>
              </a:ln>
              <a:effectLst/>
            </c:spPr>
            <c:txPr>
              <a:bodyPr/>
              <a:p>
                <a:pPr>
                  <a:defRPr sz="1200" b="0" i="0" u="none" strike="noStrike" smtId="4294967295">
                    <a:solidFill>
                      <a:srgbClr val="1E293B"/>
                    </a:solidFill>
                    <a:latin typeface="Arial"/>
                  </a:defRPr>
                </a:pPr>
                <a:endParaRPr lang="en-US"/>
              </a:p>
            </c:txPr>
            <c:showLegendKey val="0"/>
            <c:showVal val="1"/>
            <c:showCatName val="0"/>
            <c:showSerName val="0"/>
            <c:showPercent val="0"/>
            <c:showBubbleSize val="0"/>
            <c:showLeaderLines val="0"/>
            <c:extLst/>
          </c:dLbls>
          <c:cat>
            <c:strRef>
              <c:f>Sheet1!$A$2:$A$6</c:f>
              <c:strCache>
                <c:ptCount val="5"/>
                <c:pt idx="0">
                  <c:v>Royalty Fees</c:v>
                </c:pt>
                <c:pt idx="1">
                  <c:v>Marketing Fund</c:v>
                </c:pt>
                <c:pt idx="2">
                  <c:v>Tech/Reservation</c:v>
                </c:pt>
                <c:pt idx="3">
                  <c:v>Loyalty Program</c:v>
                </c:pt>
                <c:pt idx="4">
                  <c:v>Total Cost</c:v>
                </c:pt>
              </c:strCache>
            </c:strRef>
          </c:cat>
          <c:val>
            <c:numRef>
              <c:f>Sheet1!$B$2:$B$6</c:f>
              <c:numCache>
                <c:formatCode>General</c:formatCode>
                <c:ptCount val="5"/>
                <c:pt idx="0">
                  <c:v>5</c:v>
                </c:pt>
                <c:pt idx="1">
                  <c:v>2.5</c:v>
                </c:pt>
                <c:pt idx="2">
                  <c:v>2</c:v>
                </c:pt>
                <c:pt idx="3">
                  <c:v>2</c:v>
                </c:pt>
                <c:pt idx="4">
                  <c:v>11</c:v>
                </c:pt>
              </c:numCache>
            </c:numRef>
          </c:val>
          <c:extLst>
            <c:ext xmlns:c16="http://schemas.microsoft.com/office/drawing/2014/chart" uri="{C3380CC4-5D6E-409C-BE32-E72D297353CC}">
              <c16:uniqueId val="{00000000-EE42-47CC-BE3A-E1897CA22B9C}"/>
            </c:ext>
          </c:extLst>
        </c:ser>
        <c:dLbls>
          <c:showLegendKey val="0"/>
          <c:showVal val="0"/>
          <c:showCatName val="0"/>
          <c:showSerName val="0"/>
          <c:showPercent val="0"/>
          <c:showBubbleSize val="0"/>
          <c:showLeaderLines val="0"/>
        </c:dLbls>
        <c:gapWidth/>
        <c:overlap/>
        <c:axId val="2094734554"/>
        <c:axId val="2094734552"/>
      </c:barChart>
      <c:catAx>
        <c:axId val="2094734554"/>
        <c:scaling>
          <c:orientation/>
        </c:scaling>
        <c:delete val="0"/>
        <c:axPos val="l"/>
        <c:numFmt formatCode="General" sourceLinked="1"/>
        <c:majorTickMark val="out"/>
        <c:minorTickMark val="none"/>
        <c:spPr>
          <a:ln w="12700" cap="flat">
            <a:solidFill>
              <a:srgbClr val="888888"/>
            </a:solidFill>
            <a:prstDash val="solid"/>
            <a:round/>
          </a:ln>
        </c:spPr>
        <c:txPr>
          <a:bodyPr/>
          <a:p>
            <a:pPr>
              <a:defRPr sz="1100" b="0" i="0" u="none" strike="noStrike" smtId="4294967295">
                <a:solidFill>
                  <a:srgbClr val="1E293B"/>
                </a:solidFill>
                <a:latin typeface="Arial"/>
              </a:defRPr>
            </a:pPr>
            <a:endParaRPr lang="en-US"/>
          </a:p>
        </c:txPr>
        <c:crossAx val="2094734552"/>
        <c:crosses val="autoZero"/>
        <c:auto val="0"/>
        <c:lblAlgn val="ctr"/>
        <c:lblOffset/>
        <c:noMultiLvlLbl val="1"/>
      </c:catAx>
      <c:valAx>
        <c:axId val="2094734552"/>
        <c:scaling>
          <c:orientation/>
        </c:scaling>
        <c:delete val="0"/>
        <c:axPos val="b"/>
        <c:majorGridlines>
          <c:spPr>
            <a:ln w="6350" cap="flat">
              <a:solidFill>
                <a:srgbClr val="E2E8F0"/>
              </a:solidFill>
              <a:prstDash val="solid"/>
              <a:round/>
            </a:ln>
          </c:spPr>
        </c:majorGridlines>
        <c:numFmt formatCode="General" sourceLinked="0"/>
        <c:majorTickMark val="out"/>
        <c:minorTickMark val="none"/>
        <c:tickLblPos val="low"/>
        <c:spPr>
          <a:ln w="12700" cap="flat">
            <a:solidFill>
              <a:srgbClr val="888888"/>
            </a:solidFill>
            <a:prstDash val="solid"/>
            <a:round/>
          </a:ln>
        </c:spPr>
        <c:txPr>
          <a:bodyPr/>
          <a:p>
            <a:pPr>
              <a:defRPr sz="1200" b="0" i="0" u="none" strike="noStrike" smtId="4294967295">
                <a:solidFill>
                  <a:srgbClr val="64748B"/>
                </a:solidFill>
                <a:latin typeface="Arial"/>
              </a:defRPr>
            </a:pPr>
            <a:endParaRPr lang="en-US"/>
          </a:p>
        </c:txPr>
        <c:crossAx val="2094734554"/>
        <c:crosses val="autoZero"/>
        <c:crossBetween val="between"/>
      </c:valAx>
      <c:spPr>
        <a:noFill/>
        <a:ln>
          <a:noFill/>
        </a:ln>
        <a:effectLst/>
      </c:spPr>
    </c:plotArea>
    <c:plotVisOnly val="1"/>
    <c:dispBlanksAs val="span"/>
    <c:showDLblsOverMax val="1"/>
  </c:chart>
  <c:spPr>
    <a:solidFill>
      <a:srgbClr val="FFFFFF"/>
    </a:solidFill>
    <a:ln>
      <a:noFill/>
    </a:ln>
    <a:effectLst/>
  </c:spPr>
  <c:externalData r:id="rId1">
    <c:autoUpdate val="0"/>
  </c:externalData>
</c:chartSpace>
</file>

<file path=ppt/handoutMasters/_rels/handoutMaster1.xml.rels>&#65279;<?xml version="1.0" encoding="utf-8" standalone="yes"?><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bg>
      <p:bgRef idx="1001">
        <a:schemeClr val="bg1"/>
      </p:bgRef>
    </p:bg>
    <p:spTree>
      <p:nvGrpSpPr>
        <p:cNvPr id="1" name=""/>
        <p:cNvGrpSpPr/>
        <p:nvPr/>
      </p:nvGrpSpPr>
      <p:grpSpPr>
        <a:xfrm>
          <a:off x="0" y="0"/>
          <a:ext cx="0" cy="0"/>
        </a:xfrm>
      </p:grpSpPr>
      <p:sp>
        <p:nvSpPr>
          <p:cNvPr id="2" name="Header Placeholder 1">
            <a:extLst>
              <a:ext uri="{FF2B5EF4-FFF2-40B4-BE49-F238E27FC236}">
                <a16:creationId xmlns:a16="http://schemas.microsoft.com/office/drawing/2014/main" id="{095FD7C7-578B-DF2A-614C-03E4935EFEB3}"/>
              </a:ext>
            </a:extLst>
          </p:cNvPr>
          <p:cNvSpPr>
            <a:spLocks noGrp="1"/>
          </p:cNvSpPr>
          <p:nvPr>
            <p:ph type="hdr" sz="quarter"/>
          </p:nvPr>
        </p:nvSpPr>
        <p:spPr>
          <a:xfrm>
            <a:off x="0" y="0"/>
            <a:ext cx="222885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83D6B23B-DBDD-5E70-C24E-464EAF12C81F}"/>
              </a:ext>
            </a:extLst>
          </p:cNvPr>
          <p:cNvSpPr>
            <a:spLocks noGrp="1"/>
          </p:cNvSpPr>
          <p:nvPr>
            <p:ph type="dt" sz="quarter" idx="1"/>
          </p:nvPr>
        </p:nvSpPr>
        <p:spPr>
          <a:xfrm>
            <a:off x="2913063" y="0"/>
            <a:ext cx="2228850" cy="458788"/>
          </a:xfrm>
          <a:prstGeom prst="rect">
            <a:avLst/>
          </a:prstGeom>
        </p:spPr>
        <p:txBody>
          <a:bodyPr vert="horz" lIns="91440" tIns="45720" rIns="91440" bIns="45720" rtlCol="0"/>
          <a:lstStyle>
            <a:lvl1pPr algn="r">
              <a:defRPr sz="1200"/>
            </a:lvl1pPr>
          </a:lstStyle>
          <a:p>
            <a:fld id="{58A633E1-5CB8-4534-A9DA-C1EE1042F67E}" type="datetimeFigureOut">
              <a:rPr lang="en-US" smtClean="0"/>
              <a:t>5/14/2026</a:t>
            </a:fld>
            <a:endParaRPr lang="en-US"/>
          </a:p>
        </p:txBody>
      </p:sp>
      <p:sp>
        <p:nvSpPr>
          <p:cNvPr id="4" name="Footer Placeholder 3">
            <a:extLst>
              <a:ext uri="{FF2B5EF4-FFF2-40B4-BE49-F238E27FC236}">
                <a16:creationId xmlns:a16="http://schemas.microsoft.com/office/drawing/2014/main" id="{D9EE6EC9-9B71-DFAA-9992-7F9DD48B6A6C}"/>
              </a:ext>
            </a:extLst>
          </p:cNvPr>
          <p:cNvSpPr>
            <a:spLocks noGrp="1"/>
          </p:cNvSpPr>
          <p:nvPr>
            <p:ph type="ftr" sz="quarter" idx="2"/>
          </p:nvPr>
        </p:nvSpPr>
        <p:spPr>
          <a:xfrm>
            <a:off x="0" y="8685213"/>
            <a:ext cx="222885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FDAEE5BC-65F5-4FDD-B32F-738AE24099AB}"/>
              </a:ext>
            </a:extLst>
          </p:cNvPr>
          <p:cNvSpPr>
            <a:spLocks noGrp="1"/>
          </p:cNvSpPr>
          <p:nvPr>
            <p:ph type="sldNum" sz="quarter" idx="3"/>
          </p:nvPr>
        </p:nvSpPr>
        <p:spPr>
          <a:xfrm>
            <a:off x="2913063" y="8685213"/>
            <a:ext cx="2228850" cy="458787"/>
          </a:xfrm>
          <a:prstGeom prst="rect">
            <a:avLst/>
          </a:prstGeom>
        </p:spPr>
        <p:txBody>
          <a:bodyPr vert="horz" lIns="91440" tIns="45720" rIns="91440" bIns="45720" rtlCol="0" anchor="b"/>
          <a:lstStyle>
            <a:lvl1pPr algn="r">
              <a:defRPr sz="1200"/>
            </a:lvl1pPr>
          </a:lstStyle>
          <a:p>
            <a:fld id="{703D3808-5AF8-457D-8D52-04C07014B0FF}" type="slidenum">
              <a:rPr lang="en-US" smtClean="0"/>
              <a:t>‹#›</a:t>
            </a:fld>
            <a:endParaRPr lang="en-US"/>
          </a:p>
        </p:txBody>
      </p:sp>
    </p:spTree>
    <p:extLst>
      <p:ext uri="{BB962C8B-B14F-4D97-AF65-F5344CB8AC3E}">
        <p14:creationId val="3876629922"/>
      </p:ext>
    </p:extLst>
  </p:cSld>
  <p:clrMap bg1="lt1" tx1="dk1" bg2="lt2" tx2="dk2" accent1="accent1" accent2="accent2" accent3="accent3" accent4="accent4" accent5="accent5" accent6="accent6" hlink="hlink" folHlink="folHlink"/>
</p:handoutMaster>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bg>
      <p:bgRef idx="1001">
        <a:schemeClr val="bg1"/>
      </p:bgRef>
    </p:bg>
    <p:spTree>
      <p:nvGrpSpPr>
        <p:cNvPr id="1" name=""/>
        <p:cNvGrpSpPr/>
        <p:nvPr/>
      </p:nvGrpSpPr>
      <p:grpSpPr>
        <a:xfrm>
          <a:off x="0" y="0"/>
          <a:ext cx="0" cy="0"/>
        </a:xfrm>
      </p:grpSpPr>
    </p:spTree>
    <p:extLst>
      <p:ext uri="{BB962C8B-B14F-4D97-AF65-F5344CB8AC3E}">
        <p14:creationId val="15190232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1.xml" /><Relationship Id="rId2" Type="http://schemas.openxmlformats.org/officeDocument/2006/relationships/notesMaster" Target="../notesMasters/notesMaster1.xml" /></Relationships>
</file>

<file path=ppt/notesSlides/_rels/notesSlide10.xml.rels>&#65279;<?xml version="1.0" encoding="utf-8" standalone="yes"?><Relationships xmlns="http://schemas.openxmlformats.org/package/2006/relationships"><Relationship Id="rId1" Type="http://schemas.openxmlformats.org/officeDocument/2006/relationships/slide" Target="../slides/slide10.xml" /><Relationship Id="rId2" Type="http://schemas.openxmlformats.org/officeDocument/2006/relationships/notesMaster" Target="../notesMasters/notesMaster1.xml" /></Relationships>
</file>

<file path=ppt/notesSlides/_rels/notesSlide11.xml.rels>&#65279;<?xml version="1.0" encoding="utf-8" standalone="yes"?><Relationships xmlns="http://schemas.openxmlformats.org/package/2006/relationships"><Relationship Id="rId1" Type="http://schemas.openxmlformats.org/officeDocument/2006/relationships/slide" Target="../slides/slide11.xml" /><Relationship Id="rId2" Type="http://schemas.openxmlformats.org/officeDocument/2006/relationships/notesMaster" Target="../notesMasters/notesMaster1.xml" /></Relationships>
</file>

<file path=ppt/notesSlides/_rels/notesSlide12.xml.rels>&#65279;<?xml version="1.0" encoding="utf-8" standalone="yes"?><Relationships xmlns="http://schemas.openxmlformats.org/package/2006/relationships"><Relationship Id="rId1" Type="http://schemas.openxmlformats.org/officeDocument/2006/relationships/slide" Target="../slides/slide12.xml" /><Relationship Id="rId2" Type="http://schemas.openxmlformats.org/officeDocument/2006/relationships/notesMaster" Target="../notesMasters/notesMaster1.xml" /></Relationships>
</file>

<file path=ppt/notesSlides/_rels/notesSlide2.xml.rels>&#65279;<?xml version="1.0" encoding="utf-8" standalone="yes"?><Relationships xmlns="http://schemas.openxmlformats.org/package/2006/relationships"><Relationship Id="rId1" Type="http://schemas.openxmlformats.org/officeDocument/2006/relationships/slide" Target="../slides/slide2.xml" /><Relationship Id="rId2" Type="http://schemas.openxmlformats.org/officeDocument/2006/relationships/notesMaster" Target="../notesMasters/notesMaster1.xml" /></Relationships>
</file>

<file path=ppt/notesSlides/_rels/notesSlide3.xml.rels>&#65279;<?xml version="1.0" encoding="utf-8" standalone="yes"?><Relationships xmlns="http://schemas.openxmlformats.org/package/2006/relationships"><Relationship Id="rId1" Type="http://schemas.openxmlformats.org/officeDocument/2006/relationships/slide" Target="../slides/slide3.xml" /><Relationship Id="rId2" Type="http://schemas.openxmlformats.org/officeDocument/2006/relationships/notesMaster" Target="../notesMasters/notesMaster1.xml" /></Relationships>
</file>

<file path=ppt/notesSlides/_rels/notesSlide4.xml.rels>&#65279;<?xml version="1.0" encoding="utf-8" standalone="yes"?><Relationships xmlns="http://schemas.openxmlformats.org/package/2006/relationships"><Relationship Id="rId1" Type="http://schemas.openxmlformats.org/officeDocument/2006/relationships/slide" Target="../slides/slide4.xml" /><Relationship Id="rId2" Type="http://schemas.openxmlformats.org/officeDocument/2006/relationships/notesMaster" Target="../notesMasters/notesMaster1.xml" /></Relationships>
</file>

<file path=ppt/notesSlides/_rels/notesSlide5.xml.rels>&#65279;<?xml version="1.0" encoding="utf-8" standalone="yes"?><Relationships xmlns="http://schemas.openxmlformats.org/package/2006/relationships"><Relationship Id="rId1" Type="http://schemas.openxmlformats.org/officeDocument/2006/relationships/slide" Target="../slides/slide5.xml" /><Relationship Id="rId2" Type="http://schemas.openxmlformats.org/officeDocument/2006/relationships/notesMaster" Target="../notesMasters/notesMaster1.xml" /></Relationships>
</file>

<file path=ppt/notesSlides/_rels/notesSlide6.xml.rels>&#65279;<?xml version="1.0" encoding="utf-8" standalone="yes"?><Relationships xmlns="http://schemas.openxmlformats.org/package/2006/relationships"><Relationship Id="rId1" Type="http://schemas.openxmlformats.org/officeDocument/2006/relationships/slide" Target="../slides/slide6.xml" /><Relationship Id="rId2" Type="http://schemas.openxmlformats.org/officeDocument/2006/relationships/notesMaster" Target="../notesMasters/notesMaster1.xml" /></Relationships>
</file>

<file path=ppt/notesSlides/_rels/notesSlide7.xml.rels>&#65279;<?xml version="1.0" encoding="utf-8" standalone="yes"?><Relationships xmlns="http://schemas.openxmlformats.org/package/2006/relationships"><Relationship Id="rId1" Type="http://schemas.openxmlformats.org/officeDocument/2006/relationships/slide" Target="../slides/slide7.xml" /><Relationship Id="rId2" Type="http://schemas.openxmlformats.org/officeDocument/2006/relationships/notesMaster" Target="../notesMasters/notesMaster1.xml" /></Relationships>
</file>

<file path=ppt/notesSlides/_rels/notesSlide8.xml.rels>&#65279;<?xml version="1.0" encoding="utf-8" standalone="yes"?><Relationships xmlns="http://schemas.openxmlformats.org/package/2006/relationships"><Relationship Id="rId1" Type="http://schemas.openxmlformats.org/officeDocument/2006/relationships/slide" Target="../slides/slide8.xml" /><Relationship Id="rId2" Type="http://schemas.openxmlformats.org/officeDocument/2006/relationships/notesMaster" Target="../notesMasters/notesMaster1.xml" /></Relationships>
</file>

<file path=ppt/notesSlides/_rels/notesSlide9.xml.rels>&#65279;<?xml version="1.0" encoding="utf-8" standalone="yes"?><Relationships xmlns="http://schemas.openxmlformats.org/package/2006/relationships"><Relationship Id="rId1" Type="http://schemas.openxmlformats.org/officeDocument/2006/relationships/slide" Target="../slides/slide9.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3" name="Notes Placeholder 2"/>
          <p:cNvSpPr>
            <a:spLocks noGrp="1"/>
          </p:cNvSpPr>
          <p:nvPr>
            <p:ph type="body" idx="1"/>
          </p:nvPr>
        </p:nvSpPr>
        <p:spPr>
          <a:xfrm>
            <a:off x="514350" y="4400550"/>
            <a:ext cx="4114800" cy="3600450"/>
          </a:xfrm>
          <a:prstGeom prst="rect">
            <a:avLst/>
          </a:prstGeom>
        </p:spPr>
        <p:txBody>
          <a:bodyPr/>
          <a:lstStyle/>
          <a:p>
            <a:endParaRPr lang="en-US"/>
          </a:p>
        </p:txBody>
      </p:sp>
    </p:spTree>
    <p:extLst>
      <p:ext uri="{BB962C8B-B14F-4D97-AF65-F5344CB8AC3E}">
        <p14:creationId val="1526738128"/>
      </p:ext>
    </p:extLst>
  </p:cSld>
  <p:clrMapOvr>
    <a:masterClrMapping/>
  </p:clrMapOvr>
</p:notes>
</file>

<file path=ppt/notesSlides/notesSlide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3" name="Notes Placeholder 2"/>
          <p:cNvSpPr>
            <a:spLocks noGrp="1"/>
          </p:cNvSpPr>
          <p:nvPr>
            <p:ph type="body" idx="1"/>
          </p:nvPr>
        </p:nvSpPr>
        <p:spPr>
          <a:xfrm>
            <a:off x="514350" y="4400550"/>
            <a:ext cx="4114800" cy="3600450"/>
          </a:xfrm>
          <a:prstGeom prst="rect">
            <a:avLst/>
          </a:prstGeom>
        </p:spPr>
        <p:txBody>
          <a:bodyPr/>
          <a:lstStyle/>
          <a:p>
            <a:endParaRPr lang="en-US"/>
          </a:p>
        </p:txBody>
      </p:sp>
    </p:spTree>
    <p:extLst>
      <p:ext uri="{BB962C8B-B14F-4D97-AF65-F5344CB8AC3E}">
        <p14:creationId val="625022346"/>
      </p:ext>
    </p:extLst>
  </p:cSld>
  <p:clrMapOvr>
    <a:masterClrMapping/>
  </p:clrMapOvr>
</p:notes>
</file>

<file path=ppt/notesSlides/notesSlide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3" name="Notes Placeholder 2"/>
          <p:cNvSpPr>
            <a:spLocks noGrp="1"/>
          </p:cNvSpPr>
          <p:nvPr>
            <p:ph type="body" idx="1"/>
          </p:nvPr>
        </p:nvSpPr>
        <p:spPr>
          <a:xfrm>
            <a:off x="514350" y="4400550"/>
            <a:ext cx="4114800" cy="3600450"/>
          </a:xfrm>
          <a:prstGeom prst="rect">
            <a:avLst/>
          </a:prstGeom>
        </p:spPr>
        <p:txBody>
          <a:bodyPr/>
          <a:lstStyle/>
          <a:p>
            <a:endParaRPr lang="en-US"/>
          </a:p>
        </p:txBody>
      </p:sp>
    </p:spTree>
    <p:extLst>
      <p:ext uri="{BB962C8B-B14F-4D97-AF65-F5344CB8AC3E}">
        <p14:creationId val="4151673716"/>
      </p:ext>
    </p:extLst>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p:cSld name="DEFAULT">
    <p:bg>
      <p:bgRef idx="1001">
        <a:schemeClr val="bg1"/>
      </p:bgRef>
    </p:bg>
    <p:spTree>
      <p:nvGrpSpPr>
        <p:cNvPr id="1" name=""/>
        <p:cNvGrpSpPr/>
        <p:nvPr/>
      </p:nvGrpSpPr>
      <p:grpSpPr>
        <a:xfrm>
          <a:off x="0" y="0"/>
          <a:ext cx="0" cy="0"/>
        </a:xfrm>
      </p:grpSpPr>
    </p:spTree>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Tree>
  </p:cSld>
  <p:clrMap bg1="lt1" tx1="dk1" bg2="lt2" tx2="dk2" accent1="accent1" accent2="accent2" accent3="accent3" accent4="accent4" accent5="accent5" accent6="accent6" hlink="hlink" folHlink="folHlink"/>
  <p:sldLayoutIdLst>
    <p:sldLayoutId id="2147483649" r:id="rId1"/>
  </p:sldLayoutIdLst>
  <p:transition/>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1.xml" /><Relationship Id="rId3" Type="http://schemas.openxmlformats.org/officeDocument/2006/relationships/image" Target="../media/image1.png"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10.xml" /><Relationship Id="rId3" Type="http://schemas.openxmlformats.org/officeDocument/2006/relationships/image" Target="../media/image4.png" /><Relationship Id="rId4" Type="http://schemas.openxmlformats.org/officeDocument/2006/relationships/image" Target="../media/image1.png"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11.xml" /><Relationship Id="rId3" Type="http://schemas.openxmlformats.org/officeDocument/2006/relationships/image" Target="../media/image5.png" /><Relationship Id="rId4" Type="http://schemas.openxmlformats.org/officeDocument/2006/relationships/image" Target="../media/image3.png" /><Relationship Id="rId5" Type="http://schemas.openxmlformats.org/officeDocument/2006/relationships/image" Target="../media/image6.png" /><Relationship Id="rId6" Type="http://schemas.openxmlformats.org/officeDocument/2006/relationships/image" Target="../media/image7.png" /><Relationship Id="rId7" Type="http://schemas.openxmlformats.org/officeDocument/2006/relationships/image" Target="../media/image8.png"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4.xml" /><Relationship Id="rId3" Type="http://schemas.openxmlformats.org/officeDocument/2006/relationships/chart" Target="../charts/chart1.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6.xml" /><Relationship Id="rId3" Type="http://schemas.openxmlformats.org/officeDocument/2006/relationships/image" Target="../media/image2.png" /><Relationship Id="rId4" Type="http://schemas.openxmlformats.org/officeDocument/2006/relationships/image" Target="../media/image3.png"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Slide 1">
    <p:bg>
      <p:bgPr>
        <a:solidFill>
          <a:srgbClr val="1E2761"/>
        </a:solidFill>
        <a:effectLst/>
      </p:bgPr>
    </p:bg>
    <p:spTree>
      <p:nvGrpSpPr>
        <p:cNvPr id="1" name=""/>
        <p:cNvGrpSpPr/>
        <p:nvPr/>
      </p:nvGrpSpPr>
      <p:grpSpPr>
        <a:xfrm>
          <a:off x="0" y="0"/>
          <a:ext cx="0" cy="0"/>
        </a:xfrm>
      </p:grpSpPr>
      <p:sp>
        <p:nvSpPr>
          <p:cNvPr id="2" name="Shape 0"/>
          <p:cNvSpPr/>
          <p:nvPr/>
        </p:nvSpPr>
        <p:spPr>
          <a:xfrm>
            <a:off x="0" y="0"/>
            <a:ext cx="9144000" cy="54864"/>
          </a:xfrm>
          <a:prstGeom prst="rect">
            <a:avLst/>
          </a:prstGeom>
          <a:solidFill>
            <a:srgbClr val="3B82F6"/>
          </a:solidFill>
        </p:spPr>
        <p:txBody>
          <a:bodyPr/>
          <a:lstStyle/>
          <a:p>
            <a:endParaRPr lang="en-US"/>
          </a:p>
        </p:txBody>
      </p:sp>
      <p:sp>
        <p:nvSpPr>
          <p:cNvPr id="3" name="Shape 1"/>
          <p:cNvSpPr/>
          <p:nvPr/>
        </p:nvSpPr>
        <p:spPr>
          <a:xfrm>
            <a:off x="3886200" y="640080"/>
            <a:ext cx="1371600" cy="1371600"/>
          </a:xfrm>
          <a:prstGeom prst="ellipse">
            <a:avLst/>
          </a:prstGeom>
          <a:solidFill>
            <a:srgbClr val="3B82F6"/>
          </a:solidFill>
        </p:spPr>
        <p:txBody>
          <a:bodyPr/>
          <a:lstStyle/>
          <a:p>
            <a:endParaRPr lang="en-US"/>
          </a:p>
        </p:txBody>
      </p:sp>
      <p:pic>
        <p:nvPicPr>
          <p:cNvPr id="4" name="Image 0"/>
          <p:cNvPicPr>
            <a:picLocks noChangeAspect="1"/>
          </p:cNvPicPr>
          <p:nvPr/>
        </p:nvPicPr>
        <p:blipFill>
          <a:blip r:embed="rId3"/>
          <a:stretch>
            <a:fillRect/>
          </a:stretch>
        </p:blipFill>
        <p:spPr>
          <a:xfrm>
            <a:off x="4160520" y="914400"/>
            <a:ext cx="822960" cy="822960"/>
          </a:xfrm>
          <a:prstGeom prst="rect">
            <a:avLst/>
          </a:prstGeom>
        </p:spPr>
      </p:pic>
      <p:sp>
        <p:nvSpPr>
          <p:cNvPr id="5" name="Text 2"/>
          <p:cNvSpPr/>
          <p:nvPr/>
        </p:nvSpPr>
        <p:spPr>
          <a:xfrm>
            <a:off x="457200" y="2286000"/>
            <a:ext cx="8229600" cy="1463040"/>
          </a:xfrm>
          <a:prstGeom prst="rect">
            <a:avLst/>
          </a:prstGeom>
          <a:noFill/>
        </p:spPr>
        <p:txBody>
          <a:bodyPr wrap="square" rtlCol="0" anchor="ctr"/>
          <a:lstStyle/>
          <a:p>
            <a:pPr marL="0" indent="0" algn="ctr">
              <a:lnSpc>
                <a:spcPct val="115000"/>
              </a:lnSpc>
              <a:buNone/>
            </a:pPr>
            <a:r>
              <a:rPr lang="en-US" sz="3800" b="1">
                <a:solidFill>
                  <a:srgbClr val="FFFFFF"/>
                </a:solidFill>
                <a:latin typeface="Georgia" pitchFamily="34" charset="0"/>
                <a:ea typeface="Georgia" pitchFamily="34" charset="-122"/>
                <a:cs typeface="Georgia" pitchFamily="34" charset="-120"/>
              </a:rPr>
              <a:t>Latest Trends in</a:t>
            </a:r>
            <a:endParaRPr lang="en-US" sz="3800"/>
          </a:p>
          <a:p>
            <a:pPr marL="0" indent="0" algn="ctr">
              <a:lnSpc>
                <a:spcPct val="115000"/>
              </a:lnSpc>
              <a:buNone/>
            </a:pPr>
            <a:r>
              <a:rPr lang="en-US" sz="3800" b="1">
                <a:solidFill>
                  <a:srgbClr val="FFFFFF"/>
                </a:solidFill>
                <a:latin typeface="Georgia" pitchFamily="34" charset="0"/>
                <a:ea typeface="Georgia" pitchFamily="34" charset="-122"/>
                <a:cs typeface="Georgia" pitchFamily="34" charset="-120"/>
              </a:rPr>
              <a:t>Hotel Franchise Agreements</a:t>
            </a:r>
            <a:endParaRPr lang="en-US" sz="3800"/>
          </a:p>
        </p:txBody>
      </p:sp>
      <p:sp>
        <p:nvSpPr>
          <p:cNvPr id="6" name="Text 3"/>
          <p:cNvSpPr/>
          <p:nvPr/>
        </p:nvSpPr>
        <p:spPr>
          <a:xfrm>
            <a:off x="457200" y="3840480"/>
            <a:ext cx="8229600" cy="457200"/>
          </a:xfrm>
          <a:prstGeom prst="rect">
            <a:avLst/>
          </a:prstGeom>
          <a:noFill/>
        </p:spPr>
        <p:txBody>
          <a:bodyPr wrap="square" rtlCol="0" anchor="ctr"/>
          <a:lstStyle/>
          <a:p>
            <a:pPr marL="0" indent="0" algn="ctr">
              <a:buNone/>
            </a:pPr>
            <a:r>
              <a:rPr lang="en-US" sz="1600" kern="0" spc="200">
                <a:solidFill>
                  <a:srgbClr val="CADCFC"/>
                </a:solidFill>
                <a:latin typeface="Calibri" pitchFamily="34" charset="0"/>
                <a:ea typeface="Calibri" pitchFamily="34" charset="-122"/>
                <a:cs typeface="Calibri" pitchFamily="34" charset="-120"/>
              </a:rPr>
              <a:t>May 2026</a:t>
            </a:r>
            <a:endParaRPr lang="en-US" sz="1600"/>
          </a:p>
        </p:txBody>
      </p:sp>
      <p:sp>
        <p:nvSpPr>
          <p:cNvPr id="7" name="Shape 4"/>
          <p:cNvSpPr/>
          <p:nvPr/>
        </p:nvSpPr>
        <p:spPr>
          <a:xfrm>
            <a:off x="3200400" y="4572000"/>
            <a:ext cx="2743200" cy="36576"/>
          </a:xfrm>
          <a:prstGeom prst="rect">
            <a:avLst/>
          </a:prstGeom>
          <a:solidFill>
            <a:srgbClr val="3B82F6"/>
          </a:solidFill>
        </p:spPr>
        <p:txBody>
          <a:bodyPr/>
          <a:lstStyle/>
          <a:p>
            <a:endParaRPr lang="en-US"/>
          </a:p>
        </p:txBody>
      </p:sp>
    </p:spTree>
  </p:cSld>
  <p:clrMapOvr>
    <a:masterClrMapping/>
  </p:clrMapOvr>
  <p:transition/>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Slide 8">
    <p:bg>
      <p:bgPr>
        <a:solidFill>
          <a:srgbClr val="FFFFFF"/>
        </a:solidFill>
        <a:effectLst/>
      </p:bgPr>
    </p:bg>
    <p:spTree>
      <p:nvGrpSpPr>
        <p:cNvPr id="1" name=""/>
        <p:cNvGrpSpPr/>
        <p:nvPr/>
      </p:nvGrpSpPr>
      <p:grpSpPr>
        <a:xfrm>
          <a:off x="0" y="0"/>
          <a:ext cx="0" cy="0"/>
        </a:xfrm>
      </p:grpSpPr>
      <p:sp>
        <p:nvSpPr>
          <p:cNvPr id="2" name="Text 0"/>
          <p:cNvSpPr/>
          <p:nvPr/>
        </p:nvSpPr>
        <p:spPr>
          <a:xfrm>
            <a:off x="457200" y="274320"/>
            <a:ext cx="8229600" cy="640080"/>
          </a:xfrm>
          <a:prstGeom prst="rect">
            <a:avLst/>
          </a:prstGeom>
          <a:noFill/>
        </p:spPr>
        <p:txBody>
          <a:bodyPr wrap="square" lIns="0" tIns="0" rIns="0" bIns="0" rtlCol="0" anchor="ctr"/>
          <a:lstStyle/>
          <a:p>
            <a:pPr marL="0" indent="0">
              <a:buNone/>
            </a:pPr>
            <a:r>
              <a:rPr lang="en-US" sz="3200" b="1">
                <a:solidFill>
                  <a:srgbClr val="1E2761"/>
                </a:solidFill>
                <a:latin typeface="Georgia" pitchFamily="34" charset="0"/>
                <a:ea typeface="Georgia" pitchFamily="34" charset="-122"/>
                <a:cs typeface="Georgia" pitchFamily="34" charset="-120"/>
              </a:rPr>
              <a:t>ESG &amp; Branded Residences</a:t>
            </a:r>
            <a:endParaRPr lang="en-US" sz="3200"/>
          </a:p>
        </p:txBody>
      </p:sp>
      <p:sp>
        <p:nvSpPr>
          <p:cNvPr id="3" name="Shape 1"/>
          <p:cNvSpPr/>
          <p:nvPr/>
        </p:nvSpPr>
        <p:spPr>
          <a:xfrm>
            <a:off x="457200" y="1097280"/>
            <a:ext cx="4023360" cy="1828800"/>
          </a:xfrm>
          <a:prstGeom prst="rect">
            <a:avLst/>
          </a:prstGeom>
          <a:solidFill>
            <a:srgbClr val="E8F5E9"/>
          </a:solidFill>
          <a:effectLst>
            <a:outerShdw blurRad="76200" dist="25400" dir="8100000" algn="bl" rotWithShape="0">
              <a:srgbClr val="000000">
                <a:alpha val="12000"/>
              </a:srgbClr>
            </a:outerShdw>
          </a:effectLst>
        </p:spPr>
        <p:txBody>
          <a:bodyPr/>
          <a:lstStyle/>
          <a:p>
            <a:endParaRPr lang="en-US"/>
          </a:p>
        </p:txBody>
      </p:sp>
      <p:sp>
        <p:nvSpPr>
          <p:cNvPr id="4" name="Shape 2"/>
          <p:cNvSpPr/>
          <p:nvPr/>
        </p:nvSpPr>
        <p:spPr>
          <a:xfrm>
            <a:off x="640080" y="1234440"/>
            <a:ext cx="411480" cy="411480"/>
          </a:xfrm>
          <a:prstGeom prst="ellipse">
            <a:avLst/>
          </a:prstGeom>
          <a:solidFill>
            <a:srgbClr val="0D9488"/>
          </a:solidFill>
        </p:spPr>
        <p:txBody>
          <a:bodyPr/>
          <a:lstStyle/>
          <a:p>
            <a:endParaRPr lang="en-US"/>
          </a:p>
        </p:txBody>
      </p:sp>
      <p:pic>
        <p:nvPicPr>
          <p:cNvPr id="5" name="Image 0"/>
          <p:cNvPicPr>
            <a:picLocks noChangeAspect="1"/>
          </p:cNvPicPr>
          <p:nvPr/>
        </p:nvPicPr>
        <p:blipFill>
          <a:blip r:embed="rId3"/>
          <a:stretch>
            <a:fillRect/>
          </a:stretch>
        </p:blipFill>
        <p:spPr>
          <a:xfrm>
            <a:off x="713232" y="1307592"/>
            <a:ext cx="274320" cy="274320"/>
          </a:xfrm>
          <a:prstGeom prst="rect">
            <a:avLst/>
          </a:prstGeom>
        </p:spPr>
      </p:pic>
      <p:sp>
        <p:nvSpPr>
          <p:cNvPr id="6" name="Text 3"/>
          <p:cNvSpPr/>
          <p:nvPr/>
        </p:nvSpPr>
        <p:spPr>
          <a:xfrm>
            <a:off x="1188720" y="1234440"/>
            <a:ext cx="3017520" cy="411480"/>
          </a:xfrm>
          <a:prstGeom prst="rect">
            <a:avLst/>
          </a:prstGeom>
          <a:noFill/>
        </p:spPr>
        <p:txBody>
          <a:bodyPr wrap="square" lIns="0" tIns="0" rIns="0" bIns="0" rtlCol="0" anchor="ctr"/>
          <a:lstStyle/>
          <a:p>
            <a:pPr marL="0" indent="0">
              <a:buNone/>
            </a:pPr>
            <a:r>
              <a:rPr lang="en-US" sz="1500" b="1">
                <a:solidFill>
                  <a:srgbClr val="0D9488"/>
                </a:solidFill>
                <a:latin typeface="Georgia" pitchFamily="34" charset="0"/>
                <a:ea typeface="Georgia" pitchFamily="34" charset="-122"/>
                <a:cs typeface="Georgia" pitchFamily="34" charset="-120"/>
              </a:rPr>
              <a:t>Sustainability in Franchise Agreements</a:t>
            </a:r>
            <a:endParaRPr lang="en-US" sz="1500"/>
          </a:p>
        </p:txBody>
      </p:sp>
      <p:sp>
        <p:nvSpPr>
          <p:cNvPr id="7" name="Text 4"/>
          <p:cNvSpPr/>
          <p:nvPr/>
        </p:nvSpPr>
        <p:spPr>
          <a:xfrm>
            <a:off x="731520" y="1783080"/>
            <a:ext cx="3566160" cy="1005840"/>
          </a:xfrm>
          <a:prstGeom prst="rect">
            <a:avLst/>
          </a:prstGeom>
          <a:noFill/>
        </p:spPr>
        <p:txBody>
          <a:bodyPr wrap="square" rtlCol="0" anchor="t"/>
          <a:lstStyle/>
          <a:p>
            <a:pPr marL="0" indent="0">
              <a:buNone/>
            </a:pPr>
            <a:r>
              <a:rPr lang="en-US" sz="1200">
                <a:solidFill>
                  <a:srgbClr val="1E293B"/>
                </a:solidFill>
                <a:latin typeface="Calibri" pitchFamily="34" charset="0"/>
                <a:ea typeface="Calibri" pitchFamily="34" charset="-122"/>
                <a:cs typeface="Calibri" pitchFamily="34" charset="-120"/>
              </a:rPr>
              <a:t>ESG policies are now a business imperative — Accor, Hilton, and Marriott are aligning with Paris Climate Agreement targets. Franchise agreements increasingly embed renewable energy, zero-waste programs, and sustainable materials mandates.</a:t>
            </a:r>
            <a:endParaRPr lang="en-US" sz="1200"/>
          </a:p>
        </p:txBody>
      </p:sp>
      <p:sp>
        <p:nvSpPr>
          <p:cNvPr id="8" name="Shape 5"/>
          <p:cNvSpPr/>
          <p:nvPr/>
        </p:nvSpPr>
        <p:spPr>
          <a:xfrm>
            <a:off x="4754880" y="1097280"/>
            <a:ext cx="3931920" cy="1828800"/>
          </a:xfrm>
          <a:prstGeom prst="rect">
            <a:avLst/>
          </a:prstGeom>
          <a:solidFill>
            <a:srgbClr val="FFF8E1"/>
          </a:solidFill>
          <a:effectLst>
            <a:outerShdw blurRad="76200" dist="25400" dir="8100000" algn="bl" rotWithShape="0">
              <a:srgbClr val="000000">
                <a:alpha val="12000"/>
              </a:srgbClr>
            </a:outerShdw>
          </a:effectLst>
        </p:spPr>
        <p:txBody>
          <a:bodyPr/>
          <a:lstStyle/>
          <a:p>
            <a:endParaRPr lang="en-US"/>
          </a:p>
        </p:txBody>
      </p:sp>
      <p:sp>
        <p:nvSpPr>
          <p:cNvPr id="9" name="Shape 6"/>
          <p:cNvSpPr/>
          <p:nvPr/>
        </p:nvSpPr>
        <p:spPr>
          <a:xfrm>
            <a:off x="4937760" y="1234440"/>
            <a:ext cx="411480" cy="411480"/>
          </a:xfrm>
          <a:prstGeom prst="ellipse">
            <a:avLst/>
          </a:prstGeom>
          <a:solidFill>
            <a:srgbClr val="F59E0B"/>
          </a:solidFill>
        </p:spPr>
        <p:txBody>
          <a:bodyPr/>
          <a:lstStyle/>
          <a:p>
            <a:endParaRPr lang="en-US"/>
          </a:p>
        </p:txBody>
      </p:sp>
      <p:pic>
        <p:nvPicPr>
          <p:cNvPr id="10" name="Image 1"/>
          <p:cNvPicPr>
            <a:picLocks noChangeAspect="1"/>
          </p:cNvPicPr>
          <p:nvPr/>
        </p:nvPicPr>
        <p:blipFill>
          <a:blip r:embed="rId4"/>
          <a:stretch>
            <a:fillRect/>
          </a:stretch>
        </p:blipFill>
        <p:spPr>
          <a:xfrm>
            <a:off x="5010912" y="1307592"/>
            <a:ext cx="274320" cy="274320"/>
          </a:xfrm>
          <a:prstGeom prst="rect">
            <a:avLst/>
          </a:prstGeom>
        </p:spPr>
      </p:pic>
      <p:sp>
        <p:nvSpPr>
          <p:cNvPr id="11" name="Text 7"/>
          <p:cNvSpPr/>
          <p:nvPr/>
        </p:nvSpPr>
        <p:spPr>
          <a:xfrm>
            <a:off x="5486400" y="1234440"/>
            <a:ext cx="3017520" cy="411480"/>
          </a:xfrm>
          <a:prstGeom prst="rect">
            <a:avLst/>
          </a:prstGeom>
          <a:noFill/>
        </p:spPr>
        <p:txBody>
          <a:bodyPr wrap="square" lIns="0" tIns="0" rIns="0" bIns="0" rtlCol="0" anchor="ctr"/>
          <a:lstStyle/>
          <a:p>
            <a:pPr marL="0" indent="0">
              <a:buNone/>
            </a:pPr>
            <a:r>
              <a:rPr lang="en-US" sz="1500" b="1">
                <a:solidFill>
                  <a:srgbClr val="F59E0B"/>
                </a:solidFill>
                <a:latin typeface="Georgia" pitchFamily="34" charset="0"/>
                <a:ea typeface="Georgia" pitchFamily="34" charset="-122"/>
                <a:cs typeface="Georgia" pitchFamily="34" charset="-120"/>
              </a:rPr>
              <a:t>Branded Residences Boom</a:t>
            </a:r>
            <a:endParaRPr lang="en-US" sz="1500"/>
          </a:p>
        </p:txBody>
      </p:sp>
      <p:sp>
        <p:nvSpPr>
          <p:cNvPr id="12" name="Text 8"/>
          <p:cNvSpPr/>
          <p:nvPr/>
        </p:nvSpPr>
        <p:spPr>
          <a:xfrm>
            <a:off x="5029200" y="1783080"/>
            <a:ext cx="3474720" cy="1005840"/>
          </a:xfrm>
          <a:prstGeom prst="rect">
            <a:avLst/>
          </a:prstGeom>
          <a:noFill/>
        </p:spPr>
        <p:txBody>
          <a:bodyPr wrap="square" rtlCol="0" anchor="t"/>
          <a:lstStyle/>
          <a:p>
            <a:pPr marL="0" indent="0">
              <a:buNone/>
            </a:pPr>
            <a:r>
              <a:rPr lang="en-US" sz="1200">
                <a:solidFill>
                  <a:srgbClr val="1E293B"/>
                </a:solidFill>
                <a:latin typeface="Calibri" pitchFamily="34" charset="0"/>
                <a:ea typeface="Calibri" pitchFamily="34" charset="-122"/>
                <a:cs typeface="Calibri" pitchFamily="34" charset="-120"/>
              </a:rPr>
              <a:t>Over 240 new projects launched globally in 2024. Sector has grown 160%+ in a decade, with supply expected to double by 2030. Average price premium of 33% over unbranded properties.</a:t>
            </a:r>
            <a:endParaRPr lang="en-US" sz="1200"/>
          </a:p>
        </p:txBody>
      </p:sp>
      <p:sp>
        <p:nvSpPr>
          <p:cNvPr id="13" name="Shape 9"/>
          <p:cNvSpPr/>
          <p:nvPr/>
        </p:nvSpPr>
        <p:spPr>
          <a:xfrm>
            <a:off x="457200" y="3200400"/>
            <a:ext cx="8229600" cy="1554480"/>
          </a:xfrm>
          <a:prstGeom prst="rect">
            <a:avLst/>
          </a:prstGeom>
          <a:solidFill>
            <a:srgbClr val="1E2761"/>
          </a:solidFill>
        </p:spPr>
        <p:txBody>
          <a:bodyPr/>
          <a:lstStyle/>
          <a:p>
            <a:endParaRPr lang="en-US"/>
          </a:p>
        </p:txBody>
      </p:sp>
      <p:sp>
        <p:nvSpPr>
          <p:cNvPr id="14" name="Text 10"/>
          <p:cNvSpPr/>
          <p:nvPr/>
        </p:nvSpPr>
        <p:spPr>
          <a:xfrm>
            <a:off x="731520" y="3337560"/>
            <a:ext cx="7680960" cy="365760"/>
          </a:xfrm>
          <a:prstGeom prst="rect">
            <a:avLst/>
          </a:prstGeom>
          <a:noFill/>
        </p:spPr>
        <p:txBody>
          <a:bodyPr wrap="square" lIns="0" tIns="0" rIns="0" bIns="0" rtlCol="0" anchor="ctr"/>
          <a:lstStyle/>
          <a:p>
            <a:pPr marL="0" indent="0">
              <a:buNone/>
            </a:pPr>
            <a:r>
              <a:rPr lang="en-US" sz="1700" b="1">
                <a:solidFill>
                  <a:srgbClr val="FFFFFF"/>
                </a:solidFill>
                <a:latin typeface="Georgia" pitchFamily="34" charset="0"/>
                <a:ea typeface="Georgia" pitchFamily="34" charset="-122"/>
                <a:cs typeface="Georgia" pitchFamily="34" charset="-120"/>
              </a:rPr>
              <a:t>Evolving Franchise Models</a:t>
            </a:r>
            <a:endParaRPr lang="en-US" sz="1700"/>
          </a:p>
        </p:txBody>
      </p:sp>
      <p:sp>
        <p:nvSpPr>
          <p:cNvPr id="15" name="Text 11"/>
          <p:cNvSpPr/>
          <p:nvPr/>
        </p:nvSpPr>
        <p:spPr>
          <a:xfrm>
            <a:off x="731520" y="3749040"/>
            <a:ext cx="7680960" cy="822960"/>
          </a:xfrm>
          <a:prstGeom prst="rect">
            <a:avLst/>
          </a:prstGeom>
          <a:noFill/>
        </p:spPr>
        <p:txBody>
          <a:bodyPr wrap="square" rtlCol="0" anchor="t"/>
          <a:lstStyle/>
          <a:p>
            <a:pPr marL="0" indent="0">
              <a:buNone/>
            </a:pPr>
            <a:r>
              <a:rPr lang="en-US" sz="1250">
                <a:solidFill>
                  <a:srgbClr val="CADCFC"/>
                </a:solidFill>
                <a:latin typeface="Calibri" pitchFamily="34" charset="0"/>
                <a:ea typeface="Calibri" pitchFamily="34" charset="-122"/>
                <a:cs typeface="Calibri" pitchFamily="34" charset="-120"/>
              </a:rPr>
              <a:t>The franchise model spectrum now ranges from pure franchise agreements to management contracts, with hybrid models (“manchising” model) emerging. Third-party operators (Aimbridge, HR Group, Interstate) are critical intermediaries, providing operational expertise to franchise owners. In Europe, franchise adoption represents three-quarters of the pipeline.</a:t>
            </a:r>
            <a:endParaRPr lang="en-US" sz="1250"/>
          </a:p>
        </p:txBody>
      </p:sp>
    </p:spTree>
  </p:cSld>
  <p:clrMapOvr>
    <a:masterClrMapping/>
  </p:clrMapOvr>
  <p:transition/>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Slide 9">
    <p:bg>
      <p:bgPr>
        <a:solidFill>
          <a:srgbClr val="F0F4FA"/>
        </a:solidFill>
        <a:effectLst/>
      </p:bgPr>
    </p:bg>
    <p:spTree>
      <p:nvGrpSpPr>
        <p:cNvPr id="1" name=""/>
        <p:cNvGrpSpPr/>
        <p:nvPr/>
      </p:nvGrpSpPr>
      <p:grpSpPr>
        <a:xfrm>
          <a:off x="0" y="0"/>
          <a:ext cx="0" cy="0"/>
        </a:xfrm>
      </p:grpSpPr>
      <p:sp>
        <p:nvSpPr>
          <p:cNvPr id="2" name="Text 0"/>
          <p:cNvSpPr/>
          <p:nvPr/>
        </p:nvSpPr>
        <p:spPr>
          <a:xfrm>
            <a:off x="457200" y="274320"/>
            <a:ext cx="8229600" cy="640080"/>
          </a:xfrm>
          <a:prstGeom prst="rect">
            <a:avLst/>
          </a:prstGeom>
          <a:noFill/>
        </p:spPr>
        <p:txBody>
          <a:bodyPr wrap="square" lIns="0" tIns="0" rIns="0" bIns="0" rtlCol="0" anchor="ctr"/>
          <a:lstStyle/>
          <a:p>
            <a:pPr marL="0" indent="0">
              <a:buNone/>
            </a:pPr>
            <a:r>
              <a:rPr lang="en-US" sz="3200" b="1">
                <a:solidFill>
                  <a:srgbClr val="1E2761"/>
                </a:solidFill>
                <a:latin typeface="Georgia" pitchFamily="34" charset="0"/>
                <a:ea typeface="Georgia" pitchFamily="34" charset="-122"/>
                <a:cs typeface="Georgia" pitchFamily="34" charset="-120"/>
              </a:rPr>
              <a:t>Key Takeaways &amp; Outlook</a:t>
            </a:r>
            <a:endParaRPr lang="en-US" sz="3200"/>
          </a:p>
        </p:txBody>
      </p:sp>
      <p:sp>
        <p:nvSpPr>
          <p:cNvPr id="3" name="Shape 1"/>
          <p:cNvSpPr/>
          <p:nvPr/>
        </p:nvSpPr>
        <p:spPr>
          <a:xfrm>
            <a:off x="457200" y="1005840"/>
            <a:ext cx="8229600" cy="731520"/>
          </a:xfrm>
          <a:prstGeom prst="rect">
            <a:avLst/>
          </a:prstGeom>
          <a:solidFill>
            <a:srgbClr val="FFFFFF"/>
          </a:solidFill>
          <a:effectLst>
            <a:outerShdw blurRad="76200" dist="25400" dir="8100000" algn="bl" rotWithShape="0">
              <a:srgbClr val="000000">
                <a:alpha val="12000"/>
              </a:srgbClr>
            </a:outerShdw>
          </a:effectLst>
        </p:spPr>
        <p:txBody>
          <a:bodyPr/>
          <a:lstStyle/>
          <a:p>
            <a:endParaRPr lang="en-US"/>
          </a:p>
        </p:txBody>
      </p:sp>
      <p:sp>
        <p:nvSpPr>
          <p:cNvPr id="4" name="Shape 2"/>
          <p:cNvSpPr/>
          <p:nvPr/>
        </p:nvSpPr>
        <p:spPr>
          <a:xfrm>
            <a:off x="457200" y="1005840"/>
            <a:ext cx="54864" cy="731520"/>
          </a:xfrm>
          <a:prstGeom prst="rect">
            <a:avLst/>
          </a:prstGeom>
          <a:solidFill>
            <a:srgbClr val="3B82F6"/>
          </a:solidFill>
        </p:spPr>
        <p:txBody>
          <a:bodyPr/>
          <a:lstStyle/>
          <a:p>
            <a:endParaRPr lang="en-US"/>
          </a:p>
        </p:txBody>
      </p:sp>
      <p:sp>
        <p:nvSpPr>
          <p:cNvPr id="5" name="Shape 3"/>
          <p:cNvSpPr/>
          <p:nvPr/>
        </p:nvSpPr>
        <p:spPr>
          <a:xfrm>
            <a:off x="685800" y="1143000"/>
            <a:ext cx="457200" cy="457200"/>
          </a:xfrm>
          <a:prstGeom prst="ellipse">
            <a:avLst/>
          </a:prstGeom>
          <a:solidFill>
            <a:srgbClr val="3B82F6"/>
          </a:solidFill>
        </p:spPr>
        <p:txBody>
          <a:bodyPr/>
          <a:lstStyle/>
          <a:p>
            <a:endParaRPr lang="en-US"/>
          </a:p>
        </p:txBody>
      </p:sp>
      <p:pic>
        <p:nvPicPr>
          <p:cNvPr id="6" name="Image 0"/>
          <p:cNvPicPr>
            <a:picLocks noChangeAspect="1"/>
          </p:cNvPicPr>
          <p:nvPr/>
        </p:nvPicPr>
        <p:blipFill>
          <a:blip r:embed="rId3"/>
          <a:stretch>
            <a:fillRect/>
          </a:stretch>
        </p:blipFill>
        <p:spPr>
          <a:xfrm>
            <a:off x="758952" y="1216152"/>
            <a:ext cx="301752" cy="301752"/>
          </a:xfrm>
          <a:prstGeom prst="rect">
            <a:avLst/>
          </a:prstGeom>
        </p:spPr>
      </p:pic>
      <p:sp>
        <p:nvSpPr>
          <p:cNvPr id="7" name="Text 4"/>
          <p:cNvSpPr/>
          <p:nvPr/>
        </p:nvSpPr>
        <p:spPr>
          <a:xfrm>
            <a:off x="1325880" y="1024128"/>
            <a:ext cx="2286000" cy="274320"/>
          </a:xfrm>
          <a:prstGeom prst="rect">
            <a:avLst/>
          </a:prstGeom>
          <a:noFill/>
        </p:spPr>
        <p:txBody>
          <a:bodyPr wrap="square" lIns="0" tIns="0" rIns="0" bIns="0" rtlCol="0" anchor="ctr"/>
          <a:lstStyle/>
          <a:p>
            <a:pPr marL="0" indent="0">
              <a:buNone/>
            </a:pPr>
            <a:r>
              <a:rPr lang="en-US" sz="1300" b="1">
                <a:solidFill>
                  <a:srgbClr val="1E2761"/>
                </a:solidFill>
                <a:latin typeface="Georgia" pitchFamily="34" charset="0"/>
                <a:ea typeface="Georgia" pitchFamily="34" charset="-122"/>
                <a:cs typeface="Georgia" pitchFamily="34" charset="-120"/>
              </a:rPr>
              <a:t>Franchise Growth Accelerating</a:t>
            </a:r>
            <a:endParaRPr lang="en-US" sz="1300"/>
          </a:p>
        </p:txBody>
      </p:sp>
      <p:sp>
        <p:nvSpPr>
          <p:cNvPr id="8" name="Text 5"/>
          <p:cNvSpPr/>
          <p:nvPr/>
        </p:nvSpPr>
        <p:spPr>
          <a:xfrm>
            <a:off x="3611880" y="1051560"/>
            <a:ext cx="4846320" cy="640080"/>
          </a:xfrm>
          <a:prstGeom prst="rect">
            <a:avLst/>
          </a:prstGeom>
          <a:noFill/>
        </p:spPr>
        <p:txBody>
          <a:bodyPr wrap="square" lIns="0" tIns="0" rIns="0" bIns="0" rtlCol="0" anchor="ctr"/>
          <a:lstStyle/>
          <a:p>
            <a:pPr marL="0" indent="0">
              <a:buNone/>
            </a:pPr>
            <a:r>
              <a:rPr lang="en-US" sz="1050">
                <a:solidFill>
                  <a:srgbClr val="64748B"/>
                </a:solidFill>
                <a:latin typeface="Calibri" pitchFamily="34" charset="0"/>
                <a:ea typeface="Calibri" pitchFamily="34" charset="-122"/>
                <a:cs typeface="Calibri" pitchFamily="34" charset="-120"/>
              </a:rPr>
              <a:t>Record pipeline activity and 22%+ growth in franchise agreements awarded globally. Conversions and soft brands drive the expansion.</a:t>
            </a:r>
            <a:endParaRPr lang="en-US" sz="1050"/>
          </a:p>
        </p:txBody>
      </p:sp>
      <p:sp>
        <p:nvSpPr>
          <p:cNvPr id="9" name="Shape 6"/>
          <p:cNvSpPr/>
          <p:nvPr/>
        </p:nvSpPr>
        <p:spPr>
          <a:xfrm>
            <a:off x="457200" y="1810512"/>
            <a:ext cx="8229600" cy="731520"/>
          </a:xfrm>
          <a:prstGeom prst="rect">
            <a:avLst/>
          </a:prstGeom>
          <a:solidFill>
            <a:srgbClr val="FFFFFF"/>
          </a:solidFill>
          <a:effectLst>
            <a:outerShdw blurRad="76200" dist="25400" dir="8100000" algn="bl" rotWithShape="0">
              <a:srgbClr val="000000">
                <a:alpha val="12000"/>
              </a:srgbClr>
            </a:outerShdw>
          </a:effectLst>
        </p:spPr>
        <p:txBody>
          <a:bodyPr/>
          <a:lstStyle/>
          <a:p>
            <a:endParaRPr lang="en-US"/>
          </a:p>
        </p:txBody>
      </p:sp>
      <p:sp>
        <p:nvSpPr>
          <p:cNvPr id="10" name="Shape 7"/>
          <p:cNvSpPr/>
          <p:nvPr/>
        </p:nvSpPr>
        <p:spPr>
          <a:xfrm>
            <a:off x="457200" y="1810512"/>
            <a:ext cx="54864" cy="731520"/>
          </a:xfrm>
          <a:prstGeom prst="rect">
            <a:avLst/>
          </a:prstGeom>
          <a:solidFill>
            <a:srgbClr val="EF4444"/>
          </a:solidFill>
        </p:spPr>
        <p:txBody>
          <a:bodyPr/>
          <a:lstStyle/>
          <a:p>
            <a:endParaRPr lang="en-US"/>
          </a:p>
        </p:txBody>
      </p:sp>
      <p:sp>
        <p:nvSpPr>
          <p:cNvPr id="11" name="Shape 8"/>
          <p:cNvSpPr/>
          <p:nvPr/>
        </p:nvSpPr>
        <p:spPr>
          <a:xfrm>
            <a:off x="685800" y="1947672"/>
            <a:ext cx="457200" cy="457200"/>
          </a:xfrm>
          <a:prstGeom prst="ellipse">
            <a:avLst/>
          </a:prstGeom>
          <a:solidFill>
            <a:srgbClr val="EF4444"/>
          </a:solidFill>
        </p:spPr>
        <p:txBody>
          <a:bodyPr/>
          <a:lstStyle/>
          <a:p>
            <a:endParaRPr lang="en-US"/>
          </a:p>
        </p:txBody>
      </p:sp>
      <p:pic>
        <p:nvPicPr>
          <p:cNvPr id="12" name="Image 1"/>
          <p:cNvPicPr>
            <a:picLocks noChangeAspect="1"/>
          </p:cNvPicPr>
          <p:nvPr/>
        </p:nvPicPr>
        <p:blipFill>
          <a:blip r:embed="rId4"/>
          <a:stretch>
            <a:fillRect/>
          </a:stretch>
        </p:blipFill>
        <p:spPr>
          <a:xfrm>
            <a:off x="758952" y="2020824"/>
            <a:ext cx="301752" cy="301752"/>
          </a:xfrm>
          <a:prstGeom prst="rect">
            <a:avLst/>
          </a:prstGeom>
        </p:spPr>
      </p:pic>
      <p:sp>
        <p:nvSpPr>
          <p:cNvPr id="13" name="Text 9"/>
          <p:cNvSpPr/>
          <p:nvPr/>
        </p:nvSpPr>
        <p:spPr>
          <a:xfrm>
            <a:off x="1325880" y="1828800"/>
            <a:ext cx="2286000" cy="274320"/>
          </a:xfrm>
          <a:prstGeom prst="rect">
            <a:avLst/>
          </a:prstGeom>
          <a:noFill/>
        </p:spPr>
        <p:txBody>
          <a:bodyPr wrap="square" lIns="0" tIns="0" rIns="0" bIns="0" rtlCol="0" anchor="ctr"/>
          <a:lstStyle/>
          <a:p>
            <a:pPr marL="0" indent="0">
              <a:buNone/>
            </a:pPr>
            <a:r>
              <a:rPr lang="en-US" sz="1300" b="1">
                <a:solidFill>
                  <a:srgbClr val="1E2761"/>
                </a:solidFill>
                <a:latin typeface="Georgia" pitchFamily="34" charset="0"/>
                <a:ea typeface="Georgia" pitchFamily="34" charset="-122"/>
                <a:cs typeface="Georgia" pitchFamily="34" charset="-120"/>
              </a:rPr>
              <a:t>Fee Pressure Is Real</a:t>
            </a:r>
            <a:endParaRPr lang="en-US" sz="1300"/>
          </a:p>
        </p:txBody>
      </p:sp>
      <p:sp>
        <p:nvSpPr>
          <p:cNvPr id="14" name="Text 10"/>
          <p:cNvSpPr/>
          <p:nvPr/>
        </p:nvSpPr>
        <p:spPr>
          <a:xfrm>
            <a:off x="3611880" y="1856232"/>
            <a:ext cx="4846320" cy="640080"/>
          </a:xfrm>
          <a:prstGeom prst="rect">
            <a:avLst/>
          </a:prstGeom>
          <a:noFill/>
        </p:spPr>
        <p:txBody>
          <a:bodyPr wrap="square" lIns="0" tIns="0" rIns="0" bIns="0" rtlCol="0" anchor="ctr"/>
          <a:lstStyle/>
          <a:p>
            <a:pPr marL="0" indent="0">
              <a:buNone/>
            </a:pPr>
            <a:r>
              <a:rPr lang="en-US" sz="1050">
                <a:solidFill>
                  <a:srgbClr val="64748B"/>
                </a:solidFill>
                <a:latin typeface="Calibri" pitchFamily="34" charset="0"/>
                <a:ea typeface="Calibri" pitchFamily="34" charset="-122"/>
                <a:cs typeface="Calibri" pitchFamily="34" charset="-120"/>
              </a:rPr>
              <a:t>Total franchise costs of 8–12% of revenue are squeezing owner margins. Brands must justify fees through measurable performance gains.</a:t>
            </a:r>
            <a:endParaRPr lang="en-US" sz="1050"/>
          </a:p>
        </p:txBody>
      </p:sp>
      <p:sp>
        <p:nvSpPr>
          <p:cNvPr id="15" name="Shape 11"/>
          <p:cNvSpPr/>
          <p:nvPr/>
        </p:nvSpPr>
        <p:spPr>
          <a:xfrm>
            <a:off x="457200" y="2615184"/>
            <a:ext cx="8229600" cy="731520"/>
          </a:xfrm>
          <a:prstGeom prst="rect">
            <a:avLst/>
          </a:prstGeom>
          <a:solidFill>
            <a:srgbClr val="FFFFFF"/>
          </a:solidFill>
          <a:effectLst>
            <a:outerShdw blurRad="76200" dist="25400" dir="8100000" algn="bl" rotWithShape="0">
              <a:srgbClr val="000000">
                <a:alpha val="12000"/>
              </a:srgbClr>
            </a:outerShdw>
          </a:effectLst>
        </p:spPr>
        <p:txBody>
          <a:bodyPr/>
          <a:lstStyle/>
          <a:p>
            <a:endParaRPr lang="en-US"/>
          </a:p>
        </p:txBody>
      </p:sp>
      <p:sp>
        <p:nvSpPr>
          <p:cNvPr id="16" name="Shape 12"/>
          <p:cNvSpPr/>
          <p:nvPr/>
        </p:nvSpPr>
        <p:spPr>
          <a:xfrm>
            <a:off x="457200" y="2615184"/>
            <a:ext cx="54864" cy="731520"/>
          </a:xfrm>
          <a:prstGeom prst="rect">
            <a:avLst/>
          </a:prstGeom>
          <a:solidFill>
            <a:srgbClr val="0D9488"/>
          </a:solidFill>
        </p:spPr>
        <p:txBody>
          <a:bodyPr/>
          <a:lstStyle/>
          <a:p>
            <a:endParaRPr lang="en-US"/>
          </a:p>
        </p:txBody>
      </p:sp>
      <p:sp>
        <p:nvSpPr>
          <p:cNvPr id="17" name="Shape 13"/>
          <p:cNvSpPr/>
          <p:nvPr/>
        </p:nvSpPr>
        <p:spPr>
          <a:xfrm>
            <a:off x="685800" y="2752344"/>
            <a:ext cx="457200" cy="457200"/>
          </a:xfrm>
          <a:prstGeom prst="ellipse">
            <a:avLst/>
          </a:prstGeom>
          <a:solidFill>
            <a:srgbClr val="0D9488"/>
          </a:solidFill>
        </p:spPr>
        <p:txBody>
          <a:bodyPr/>
          <a:lstStyle/>
          <a:p>
            <a:endParaRPr lang="en-US"/>
          </a:p>
        </p:txBody>
      </p:sp>
      <p:pic>
        <p:nvPicPr>
          <p:cNvPr id="18" name="Image 2"/>
          <p:cNvPicPr>
            <a:picLocks noChangeAspect="1"/>
          </p:cNvPicPr>
          <p:nvPr/>
        </p:nvPicPr>
        <p:blipFill>
          <a:blip r:embed="rId5"/>
          <a:stretch>
            <a:fillRect/>
          </a:stretch>
        </p:blipFill>
        <p:spPr>
          <a:xfrm>
            <a:off x="758952" y="2825496"/>
            <a:ext cx="301752" cy="301752"/>
          </a:xfrm>
          <a:prstGeom prst="rect">
            <a:avLst/>
          </a:prstGeom>
        </p:spPr>
      </p:pic>
      <p:sp>
        <p:nvSpPr>
          <p:cNvPr id="19" name="Text 14"/>
          <p:cNvSpPr/>
          <p:nvPr/>
        </p:nvSpPr>
        <p:spPr>
          <a:xfrm>
            <a:off x="1325880" y="2633472"/>
            <a:ext cx="2286000" cy="274320"/>
          </a:xfrm>
          <a:prstGeom prst="rect">
            <a:avLst/>
          </a:prstGeom>
          <a:noFill/>
        </p:spPr>
        <p:txBody>
          <a:bodyPr wrap="square" lIns="0" tIns="0" rIns="0" bIns="0" rtlCol="0" anchor="ctr"/>
          <a:lstStyle/>
          <a:p>
            <a:pPr marL="0" indent="0">
              <a:buNone/>
            </a:pPr>
            <a:r>
              <a:rPr lang="en-US" sz="1300" b="1">
                <a:solidFill>
                  <a:srgbClr val="1E2761"/>
                </a:solidFill>
                <a:latin typeface="Georgia" pitchFamily="34" charset="0"/>
                <a:ea typeface="Georgia" pitchFamily="34" charset="-122"/>
                <a:cs typeface="Georgia" pitchFamily="34" charset="-120"/>
              </a:rPr>
              <a:t>Technology Is a Battleground</a:t>
            </a:r>
            <a:endParaRPr lang="en-US" sz="1300"/>
          </a:p>
        </p:txBody>
      </p:sp>
      <p:sp>
        <p:nvSpPr>
          <p:cNvPr id="20" name="Text 15"/>
          <p:cNvSpPr/>
          <p:nvPr/>
        </p:nvSpPr>
        <p:spPr>
          <a:xfrm>
            <a:off x="3611880" y="2660904"/>
            <a:ext cx="4846320" cy="640080"/>
          </a:xfrm>
          <a:prstGeom prst="rect">
            <a:avLst/>
          </a:prstGeom>
          <a:noFill/>
        </p:spPr>
        <p:txBody>
          <a:bodyPr wrap="square" lIns="0" tIns="0" rIns="0" bIns="0" rtlCol="0" anchor="ctr"/>
          <a:lstStyle/>
          <a:p>
            <a:pPr marL="0" indent="0">
              <a:buNone/>
            </a:pPr>
            <a:r>
              <a:rPr lang="en-US" sz="1050">
                <a:solidFill>
                  <a:srgbClr val="64748B"/>
                </a:solidFill>
                <a:latin typeface="Calibri" pitchFamily="34" charset="0"/>
                <a:ea typeface="Calibri" pitchFamily="34" charset="-122"/>
                <a:cs typeface="Calibri" pitchFamily="34" charset="-120"/>
              </a:rPr>
              <a:t>Legacy mandated systems face competition from faster third-party solutions. AI integration accelerates, but flexibility is increasingly demanded.</a:t>
            </a:r>
            <a:endParaRPr lang="en-US" sz="1050"/>
          </a:p>
        </p:txBody>
      </p:sp>
      <p:sp>
        <p:nvSpPr>
          <p:cNvPr id="21" name="Shape 16"/>
          <p:cNvSpPr/>
          <p:nvPr/>
        </p:nvSpPr>
        <p:spPr>
          <a:xfrm>
            <a:off x="457200" y="3419856"/>
            <a:ext cx="8229600" cy="731520"/>
          </a:xfrm>
          <a:prstGeom prst="rect">
            <a:avLst/>
          </a:prstGeom>
          <a:solidFill>
            <a:srgbClr val="FFFFFF"/>
          </a:solidFill>
          <a:effectLst>
            <a:outerShdw blurRad="76200" dist="25400" dir="8100000" algn="bl" rotWithShape="0">
              <a:srgbClr val="000000">
                <a:alpha val="12000"/>
              </a:srgbClr>
            </a:outerShdw>
          </a:effectLst>
        </p:spPr>
        <p:txBody>
          <a:bodyPr/>
          <a:lstStyle/>
          <a:p>
            <a:endParaRPr lang="en-US"/>
          </a:p>
        </p:txBody>
      </p:sp>
      <p:sp>
        <p:nvSpPr>
          <p:cNvPr id="22" name="Shape 17"/>
          <p:cNvSpPr/>
          <p:nvPr/>
        </p:nvSpPr>
        <p:spPr>
          <a:xfrm>
            <a:off x="457200" y="3419856"/>
            <a:ext cx="54864" cy="731520"/>
          </a:xfrm>
          <a:prstGeom prst="rect">
            <a:avLst/>
          </a:prstGeom>
          <a:solidFill>
            <a:srgbClr val="F59E0B"/>
          </a:solidFill>
        </p:spPr>
        <p:txBody>
          <a:bodyPr/>
          <a:lstStyle/>
          <a:p>
            <a:endParaRPr lang="en-US"/>
          </a:p>
        </p:txBody>
      </p:sp>
      <p:sp>
        <p:nvSpPr>
          <p:cNvPr id="23" name="Shape 18"/>
          <p:cNvSpPr/>
          <p:nvPr/>
        </p:nvSpPr>
        <p:spPr>
          <a:xfrm>
            <a:off x="685800" y="3557016"/>
            <a:ext cx="457200" cy="457200"/>
          </a:xfrm>
          <a:prstGeom prst="ellipse">
            <a:avLst/>
          </a:prstGeom>
          <a:solidFill>
            <a:srgbClr val="F59E0B"/>
          </a:solidFill>
        </p:spPr>
        <p:txBody>
          <a:bodyPr/>
          <a:lstStyle/>
          <a:p>
            <a:endParaRPr lang="en-US"/>
          </a:p>
        </p:txBody>
      </p:sp>
      <p:pic>
        <p:nvPicPr>
          <p:cNvPr id="24" name="Image 3"/>
          <p:cNvPicPr>
            <a:picLocks noChangeAspect="1"/>
          </p:cNvPicPr>
          <p:nvPr/>
        </p:nvPicPr>
        <p:blipFill>
          <a:blip r:embed="rId6"/>
          <a:stretch>
            <a:fillRect/>
          </a:stretch>
        </p:blipFill>
        <p:spPr>
          <a:xfrm>
            <a:off x="758952" y="3630168"/>
            <a:ext cx="301752" cy="301752"/>
          </a:xfrm>
          <a:prstGeom prst="rect">
            <a:avLst/>
          </a:prstGeom>
        </p:spPr>
      </p:pic>
      <p:sp>
        <p:nvSpPr>
          <p:cNvPr id="25" name="Text 19"/>
          <p:cNvSpPr/>
          <p:nvPr/>
        </p:nvSpPr>
        <p:spPr>
          <a:xfrm>
            <a:off x="1325880" y="3438144"/>
            <a:ext cx="2286000" cy="274320"/>
          </a:xfrm>
          <a:prstGeom prst="rect">
            <a:avLst/>
          </a:prstGeom>
          <a:noFill/>
        </p:spPr>
        <p:txBody>
          <a:bodyPr wrap="square" lIns="0" tIns="0" rIns="0" bIns="0" rtlCol="0" anchor="ctr"/>
          <a:lstStyle/>
          <a:p>
            <a:pPr marL="0" indent="0">
              <a:buNone/>
            </a:pPr>
            <a:r>
              <a:rPr lang="en-US" sz="1300" b="1">
                <a:solidFill>
                  <a:srgbClr val="1E2761"/>
                </a:solidFill>
                <a:latin typeface="Georgia" pitchFamily="34" charset="0"/>
                <a:ea typeface="Georgia" pitchFamily="34" charset="-122"/>
                <a:cs typeface="Georgia" pitchFamily="34" charset="-120"/>
              </a:rPr>
              <a:t>Fair Franchising Gains Momentum</a:t>
            </a:r>
            <a:endParaRPr lang="en-US" sz="1300"/>
          </a:p>
        </p:txBody>
      </p:sp>
      <p:sp>
        <p:nvSpPr>
          <p:cNvPr id="26" name="Text 20"/>
          <p:cNvSpPr/>
          <p:nvPr/>
        </p:nvSpPr>
        <p:spPr>
          <a:xfrm>
            <a:off x="3611880" y="3465576"/>
            <a:ext cx="4846320" cy="640080"/>
          </a:xfrm>
          <a:prstGeom prst="rect">
            <a:avLst/>
          </a:prstGeom>
          <a:noFill/>
        </p:spPr>
        <p:txBody>
          <a:bodyPr wrap="square" lIns="0" tIns="0" rIns="0" bIns="0" rtlCol="0" anchor="ctr"/>
          <a:lstStyle/>
          <a:p>
            <a:pPr marL="0" indent="0">
              <a:buNone/>
            </a:pPr>
            <a:r>
              <a:rPr lang="en-US" sz="1050">
                <a:solidFill>
                  <a:srgbClr val="64748B"/>
                </a:solidFill>
                <a:latin typeface="Calibri" pitchFamily="34" charset="0"/>
                <a:ea typeface="Calibri" pitchFamily="34" charset="-122"/>
                <a:cs typeface="Calibri" pitchFamily="34" charset="-120"/>
              </a:rPr>
              <a:t>AAHOA's advocacy, regulatory shifts like the American Franchise Act, new state and federal changes to franchise laws, and class-action litigation are reshaping the franchisor-franchisee dynamic.</a:t>
            </a:r>
            <a:endParaRPr lang="en-US" sz="1050"/>
          </a:p>
        </p:txBody>
      </p:sp>
      <p:sp>
        <p:nvSpPr>
          <p:cNvPr id="27" name="Shape 21"/>
          <p:cNvSpPr/>
          <p:nvPr/>
        </p:nvSpPr>
        <p:spPr>
          <a:xfrm>
            <a:off x="457200" y="4224528"/>
            <a:ext cx="8229600" cy="731520"/>
          </a:xfrm>
          <a:prstGeom prst="rect">
            <a:avLst/>
          </a:prstGeom>
          <a:solidFill>
            <a:srgbClr val="FFFFFF"/>
          </a:solidFill>
          <a:effectLst>
            <a:outerShdw blurRad="76200" dist="25400" dir="8100000" algn="bl" rotWithShape="0">
              <a:srgbClr val="000000">
                <a:alpha val="12000"/>
              </a:srgbClr>
            </a:outerShdw>
          </a:effectLst>
        </p:spPr>
        <p:txBody>
          <a:bodyPr/>
          <a:lstStyle/>
          <a:p>
            <a:endParaRPr lang="en-US"/>
          </a:p>
        </p:txBody>
      </p:sp>
      <p:sp>
        <p:nvSpPr>
          <p:cNvPr id="28" name="Shape 22"/>
          <p:cNvSpPr/>
          <p:nvPr/>
        </p:nvSpPr>
        <p:spPr>
          <a:xfrm>
            <a:off x="457200" y="4224528"/>
            <a:ext cx="54864" cy="731520"/>
          </a:xfrm>
          <a:prstGeom prst="rect">
            <a:avLst/>
          </a:prstGeom>
          <a:solidFill>
            <a:srgbClr val="1E2761"/>
          </a:solidFill>
        </p:spPr>
        <p:txBody>
          <a:bodyPr/>
          <a:lstStyle/>
          <a:p>
            <a:endParaRPr lang="en-US"/>
          </a:p>
        </p:txBody>
      </p:sp>
      <p:sp>
        <p:nvSpPr>
          <p:cNvPr id="29" name="Shape 23"/>
          <p:cNvSpPr/>
          <p:nvPr/>
        </p:nvSpPr>
        <p:spPr>
          <a:xfrm>
            <a:off x="685800" y="4361688"/>
            <a:ext cx="457200" cy="457200"/>
          </a:xfrm>
          <a:prstGeom prst="ellipse">
            <a:avLst/>
          </a:prstGeom>
          <a:solidFill>
            <a:srgbClr val="1E2761"/>
          </a:solidFill>
        </p:spPr>
        <p:txBody>
          <a:bodyPr/>
          <a:lstStyle/>
          <a:p>
            <a:endParaRPr lang="en-US"/>
          </a:p>
        </p:txBody>
      </p:sp>
      <p:pic>
        <p:nvPicPr>
          <p:cNvPr id="30" name="Image 4"/>
          <p:cNvPicPr>
            <a:picLocks noChangeAspect="1"/>
          </p:cNvPicPr>
          <p:nvPr/>
        </p:nvPicPr>
        <p:blipFill>
          <a:blip r:embed="rId7"/>
          <a:stretch>
            <a:fillRect/>
          </a:stretch>
        </p:blipFill>
        <p:spPr>
          <a:xfrm>
            <a:off x="758952" y="4434840"/>
            <a:ext cx="301752" cy="301752"/>
          </a:xfrm>
          <a:prstGeom prst="rect">
            <a:avLst/>
          </a:prstGeom>
        </p:spPr>
      </p:pic>
      <p:sp>
        <p:nvSpPr>
          <p:cNvPr id="31" name="Text 24"/>
          <p:cNvSpPr/>
          <p:nvPr/>
        </p:nvSpPr>
        <p:spPr>
          <a:xfrm>
            <a:off x="1325880" y="4242816"/>
            <a:ext cx="2286000" cy="274320"/>
          </a:xfrm>
          <a:prstGeom prst="rect">
            <a:avLst/>
          </a:prstGeom>
          <a:noFill/>
        </p:spPr>
        <p:txBody>
          <a:bodyPr wrap="square" lIns="0" tIns="0" rIns="0" bIns="0" rtlCol="0" anchor="ctr"/>
          <a:lstStyle/>
          <a:p>
            <a:pPr marL="0" indent="0">
              <a:buNone/>
            </a:pPr>
            <a:r>
              <a:rPr lang="en-US" sz="1300" b="1">
                <a:solidFill>
                  <a:srgbClr val="1E2761"/>
                </a:solidFill>
                <a:latin typeface="Georgia" pitchFamily="34" charset="0"/>
                <a:ea typeface="Georgia" pitchFamily="34" charset="-122"/>
                <a:cs typeface="Georgia" pitchFamily="34" charset="-120"/>
              </a:rPr>
              <a:t>Value Proposition Under Scrutiny</a:t>
            </a:r>
            <a:endParaRPr lang="en-US" sz="1300"/>
          </a:p>
        </p:txBody>
      </p:sp>
      <p:sp>
        <p:nvSpPr>
          <p:cNvPr id="32" name="Text 25"/>
          <p:cNvSpPr/>
          <p:nvPr/>
        </p:nvSpPr>
        <p:spPr>
          <a:xfrm>
            <a:off x="3611880" y="4270248"/>
            <a:ext cx="4846320" cy="640080"/>
          </a:xfrm>
          <a:prstGeom prst="rect">
            <a:avLst/>
          </a:prstGeom>
          <a:noFill/>
        </p:spPr>
        <p:txBody>
          <a:bodyPr wrap="square" lIns="0" tIns="0" rIns="0" bIns="0" rtlCol="0" anchor="ctr"/>
          <a:lstStyle/>
          <a:p>
            <a:pPr marL="0" indent="0">
              <a:buNone/>
            </a:pPr>
            <a:r>
              <a:rPr lang="en-US" sz="1050">
                <a:solidFill>
                  <a:srgbClr val="64748B"/>
                </a:solidFill>
                <a:latin typeface="Calibri" pitchFamily="34" charset="0"/>
                <a:ea typeface="Calibri" pitchFamily="34" charset="-122"/>
                <a:cs typeface="Calibri" pitchFamily="34" charset="-120"/>
              </a:rPr>
              <a:t>By 2030, new distribution channels may let independents thrive without brand affiliation. Franchises must evolve into true partnerships to remain relevant.</a:t>
            </a:r>
            <a:endParaRPr lang="en-US" sz="1050"/>
          </a:p>
        </p:txBody>
      </p:sp>
    </p:spTree>
  </p:cSld>
  <p:clrMapOvr>
    <a:masterClrMapping/>
  </p:clrMapOvr>
  <p:transition/>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Slide 10">
    <p:bg>
      <p:bgPr>
        <a:solidFill>
          <a:srgbClr val="1E2761"/>
        </a:solidFill>
        <a:effectLst/>
      </p:bgPr>
    </p:bg>
    <p:spTree>
      <p:nvGrpSpPr>
        <p:cNvPr id="1" name=""/>
        <p:cNvGrpSpPr/>
        <p:nvPr/>
      </p:nvGrpSpPr>
      <p:grpSpPr>
        <a:xfrm>
          <a:off x="0" y="0"/>
          <a:ext cx="0" cy="0"/>
        </a:xfrm>
      </p:grpSpPr>
      <p:sp>
        <p:nvSpPr>
          <p:cNvPr id="2" name="Shape 0"/>
          <p:cNvSpPr/>
          <p:nvPr/>
        </p:nvSpPr>
        <p:spPr>
          <a:xfrm>
            <a:off x="0" y="0"/>
            <a:ext cx="9144000" cy="54864"/>
          </a:xfrm>
          <a:prstGeom prst="rect">
            <a:avLst/>
          </a:prstGeom>
          <a:solidFill>
            <a:srgbClr val="3B82F6"/>
          </a:solidFill>
        </p:spPr>
        <p:txBody>
          <a:bodyPr/>
          <a:lstStyle/>
          <a:p>
            <a:endParaRPr lang="en-US"/>
          </a:p>
        </p:txBody>
      </p:sp>
      <p:sp>
        <p:nvSpPr>
          <p:cNvPr id="3" name="Text 1"/>
          <p:cNvSpPr/>
          <p:nvPr/>
        </p:nvSpPr>
        <p:spPr>
          <a:xfrm>
            <a:off x="457200" y="1371600"/>
            <a:ext cx="8229600" cy="1097280"/>
          </a:xfrm>
          <a:prstGeom prst="rect">
            <a:avLst/>
          </a:prstGeom>
          <a:noFill/>
        </p:spPr>
        <p:txBody>
          <a:bodyPr wrap="square" rtlCol="0" anchor="ctr"/>
          <a:lstStyle/>
          <a:p>
            <a:pPr marL="0" indent="0" algn="ctr">
              <a:buNone/>
            </a:pPr>
            <a:r>
              <a:rPr lang="en-US" sz="4400" b="1">
                <a:solidFill>
                  <a:srgbClr val="FFFFFF"/>
                </a:solidFill>
                <a:latin typeface="Georgia" pitchFamily="34" charset="0"/>
                <a:ea typeface="Georgia" pitchFamily="34" charset="-122"/>
                <a:cs typeface="Georgia" pitchFamily="34" charset="-120"/>
              </a:rPr>
              <a:t>Thank You</a:t>
            </a:r>
            <a:endParaRPr lang="en-US" sz="4400"/>
          </a:p>
        </p:txBody>
      </p:sp>
      <p:sp>
        <p:nvSpPr>
          <p:cNvPr id="4" name="Shape 2"/>
          <p:cNvSpPr/>
          <p:nvPr/>
        </p:nvSpPr>
        <p:spPr>
          <a:xfrm>
            <a:off x="3200400" y="2560320"/>
            <a:ext cx="2743200" cy="36576"/>
          </a:xfrm>
          <a:prstGeom prst="rect">
            <a:avLst/>
          </a:prstGeom>
          <a:solidFill>
            <a:srgbClr val="3B82F6"/>
          </a:solidFill>
        </p:spPr>
        <p:txBody>
          <a:bodyPr/>
          <a:lstStyle/>
          <a:p>
            <a:endParaRPr lang="en-US"/>
          </a:p>
        </p:txBody>
      </p:sp>
      <p:sp>
        <p:nvSpPr>
          <p:cNvPr id="5" name="Text 3"/>
          <p:cNvSpPr/>
          <p:nvPr/>
        </p:nvSpPr>
        <p:spPr>
          <a:xfrm>
            <a:off x="457200" y="2834640"/>
            <a:ext cx="8229600" cy="548640"/>
          </a:xfrm>
          <a:prstGeom prst="rect">
            <a:avLst/>
          </a:prstGeom>
          <a:noFill/>
        </p:spPr>
        <p:txBody>
          <a:bodyPr wrap="square" rtlCol="0" anchor="ctr"/>
          <a:lstStyle/>
          <a:p>
            <a:pPr marL="0" indent="0" algn="ctr">
              <a:buNone/>
            </a:pPr>
            <a:r>
              <a:rPr lang="en-US" sz="2000" kern="0" spc="300">
                <a:solidFill>
                  <a:srgbClr val="CADCFC"/>
                </a:solidFill>
                <a:latin typeface="Calibri" pitchFamily="34" charset="0"/>
                <a:ea typeface="Calibri" pitchFamily="34" charset="-122"/>
                <a:cs typeface="Calibri" pitchFamily="34" charset="-120"/>
              </a:rPr>
              <a:t>Questions &amp; Discussion</a:t>
            </a:r>
            <a:endParaRPr lang="en-US" sz="2000"/>
          </a:p>
        </p:txBody>
      </p:sp>
      <p:sp>
        <p:nvSpPr>
          <p:cNvPr id="6" name="Text 4"/>
          <p:cNvSpPr/>
          <p:nvPr/>
        </p:nvSpPr>
        <p:spPr>
          <a:xfrm>
            <a:off x="457200" y="3931920"/>
            <a:ext cx="8229600" cy="731520"/>
          </a:xfrm>
          <a:prstGeom prst="rect">
            <a:avLst/>
          </a:prstGeom>
          <a:noFill/>
        </p:spPr>
        <p:txBody>
          <a:bodyPr wrap="square" rtlCol="0" anchor="ctr"/>
          <a:lstStyle/>
          <a:p>
            <a:pPr marL="0" indent="0" algn="ctr">
              <a:buNone/>
            </a:pPr>
            <a:r>
              <a:rPr lang="en-US" sz="1000">
                <a:solidFill>
                  <a:srgbClr val="64748B"/>
                </a:solidFill>
                <a:latin typeface="Calibri" pitchFamily="34" charset="0"/>
                <a:ea typeface="Calibri" pitchFamily="34" charset="-122"/>
                <a:cs typeface="Calibri" pitchFamily="34" charset="-120"/>
              </a:rPr>
              <a:t>Sources: Baker McKenzie, Chambers &amp; Partners, HospitalityNet, AAHOA,</a:t>
            </a:r>
            <a:endParaRPr lang="en-US" sz="1000"/>
          </a:p>
          <a:p>
            <a:pPr marL="0" indent="0" algn="ctr">
              <a:buNone/>
            </a:pPr>
            <a:r>
              <a:rPr lang="en-US" sz="1000">
                <a:solidFill>
                  <a:srgbClr val="64748B"/>
                </a:solidFill>
                <a:latin typeface="Calibri" pitchFamily="34" charset="0"/>
                <a:ea typeface="Calibri" pitchFamily="34" charset="-122"/>
                <a:cs typeface="Calibri" pitchFamily="34" charset="-120"/>
              </a:rPr>
              <a:t>Choice Hotels, CBRE, Goodwin, ArentFox Schiff, HVS, EHL</a:t>
            </a:r>
            <a:endParaRPr lang="en-US" sz="1000"/>
          </a:p>
        </p:txBody>
      </p:sp>
    </p:spTree>
  </p:cSld>
  <p:clrMapOvr>
    <a:masterClrMapping/>
  </p:clrMapOvr>
  <p:transition/>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Slide 3">
    <p:bg>
      <p:bgPr>
        <a:solidFill>
          <a:srgbClr val="F0F4FA"/>
        </a:solidFill>
        <a:effectLst/>
      </p:bgPr>
    </p:bg>
    <p:spTree>
      <p:nvGrpSpPr>
        <p:cNvPr id="1" name=""/>
        <p:cNvGrpSpPr/>
        <p:nvPr/>
      </p:nvGrpSpPr>
      <p:grpSpPr>
        <a:xfrm>
          <a:off x="0" y="0"/>
          <a:ext cx="0" cy="0"/>
        </a:xfrm>
      </p:grpSpPr>
      <p:sp>
        <p:nvSpPr>
          <p:cNvPr id="2" name="Text 0"/>
          <p:cNvSpPr/>
          <p:nvPr/>
        </p:nvSpPr>
        <p:spPr>
          <a:xfrm>
            <a:off x="457200" y="274320"/>
            <a:ext cx="8229600" cy="640080"/>
          </a:xfrm>
          <a:prstGeom prst="rect">
            <a:avLst/>
          </a:prstGeom>
          <a:noFill/>
        </p:spPr>
        <p:txBody>
          <a:bodyPr wrap="square" lIns="0" tIns="0" rIns="0" bIns="0" rtlCol="0" anchor="ctr"/>
          <a:lstStyle/>
          <a:p>
            <a:pPr marL="0" indent="0">
              <a:buNone/>
            </a:pPr>
            <a:r>
              <a:rPr lang="en-US" sz="3200" b="1">
                <a:solidFill>
                  <a:srgbClr val="1E2761"/>
                </a:solidFill>
                <a:latin typeface="Georgia" pitchFamily="34" charset="0"/>
                <a:ea typeface="Georgia" pitchFamily="34" charset="-122"/>
                <a:cs typeface="Georgia" pitchFamily="34" charset="-120"/>
              </a:rPr>
              <a:t>Market Growth &amp; Record Activity</a:t>
            </a:r>
            <a:endParaRPr lang="en-US" sz="3200"/>
          </a:p>
        </p:txBody>
      </p:sp>
      <p:sp>
        <p:nvSpPr>
          <p:cNvPr id="3" name="Shape 1"/>
          <p:cNvSpPr/>
          <p:nvPr/>
        </p:nvSpPr>
        <p:spPr>
          <a:xfrm>
            <a:off x="457200" y="1188720"/>
            <a:ext cx="2560320" cy="2194560"/>
          </a:xfrm>
          <a:prstGeom prst="rect">
            <a:avLst/>
          </a:prstGeom>
          <a:solidFill>
            <a:srgbClr val="FFFFFF"/>
          </a:solidFill>
          <a:effectLst>
            <a:outerShdw blurRad="76200" dist="25400" dir="8100000" algn="bl" rotWithShape="0">
              <a:srgbClr val="000000">
                <a:alpha val="12000"/>
              </a:srgbClr>
            </a:outerShdw>
          </a:effectLst>
        </p:spPr>
        <p:txBody>
          <a:bodyPr/>
          <a:lstStyle/>
          <a:p>
            <a:endParaRPr lang="en-US"/>
          </a:p>
        </p:txBody>
      </p:sp>
      <p:sp>
        <p:nvSpPr>
          <p:cNvPr id="4" name="Shape 2"/>
          <p:cNvSpPr/>
          <p:nvPr/>
        </p:nvSpPr>
        <p:spPr>
          <a:xfrm>
            <a:off x="457200" y="1188720"/>
            <a:ext cx="2560320" cy="54864"/>
          </a:xfrm>
          <a:prstGeom prst="rect">
            <a:avLst/>
          </a:prstGeom>
          <a:solidFill>
            <a:srgbClr val="3B82F6"/>
          </a:solidFill>
        </p:spPr>
        <p:txBody>
          <a:bodyPr/>
          <a:lstStyle/>
          <a:p>
            <a:endParaRPr lang="en-US"/>
          </a:p>
        </p:txBody>
      </p:sp>
      <p:sp>
        <p:nvSpPr>
          <p:cNvPr id="5" name="Text 3"/>
          <p:cNvSpPr/>
          <p:nvPr/>
        </p:nvSpPr>
        <p:spPr>
          <a:xfrm>
            <a:off x="457200" y="1417320"/>
            <a:ext cx="2560320" cy="822960"/>
          </a:xfrm>
          <a:prstGeom prst="rect">
            <a:avLst/>
          </a:prstGeom>
          <a:noFill/>
        </p:spPr>
        <p:txBody>
          <a:bodyPr wrap="square" lIns="0" tIns="0" rIns="0" bIns="0" rtlCol="0" anchor="ctr"/>
          <a:lstStyle/>
          <a:p>
            <a:pPr marL="0" indent="0" algn="ctr">
              <a:buNone/>
            </a:pPr>
            <a:r>
              <a:rPr lang="en-US" sz="4400" b="1">
                <a:solidFill>
                  <a:srgbClr val="3B82F6"/>
                </a:solidFill>
                <a:latin typeface="Georgia" pitchFamily="34" charset="0"/>
                <a:ea typeface="Georgia" pitchFamily="34" charset="-122"/>
                <a:cs typeface="Georgia" pitchFamily="34" charset="-120"/>
              </a:rPr>
              <a:t>22%</a:t>
            </a:r>
            <a:endParaRPr lang="en-US" sz="4400"/>
          </a:p>
        </p:txBody>
      </p:sp>
      <p:sp>
        <p:nvSpPr>
          <p:cNvPr id="6" name="Text 4"/>
          <p:cNvSpPr/>
          <p:nvPr/>
        </p:nvSpPr>
        <p:spPr>
          <a:xfrm>
            <a:off x="457200" y="2240280"/>
            <a:ext cx="2560320" cy="914400"/>
          </a:xfrm>
          <a:prstGeom prst="rect">
            <a:avLst/>
          </a:prstGeom>
          <a:noFill/>
        </p:spPr>
        <p:txBody>
          <a:bodyPr wrap="square" lIns="0" tIns="127000" rIns="127000" bIns="0" rtlCol="0" anchor="t"/>
          <a:lstStyle/>
          <a:p>
            <a:pPr marL="0" indent="0" algn="ctr">
              <a:buNone/>
            </a:pPr>
            <a:r>
              <a:rPr lang="en-US" sz="1300">
                <a:solidFill>
                  <a:srgbClr val="64748B"/>
                </a:solidFill>
                <a:latin typeface="Calibri" pitchFamily="34" charset="0"/>
                <a:ea typeface="Calibri" pitchFamily="34" charset="-122"/>
                <a:cs typeface="Calibri" pitchFamily="34" charset="-120"/>
              </a:rPr>
              <a:t>Growth in Choice Hotels</a:t>
            </a:r>
            <a:endParaRPr lang="en-US" sz="1300"/>
          </a:p>
          <a:p>
            <a:pPr marL="0" indent="0" algn="ctr">
              <a:buNone/>
            </a:pPr>
            <a:r>
              <a:rPr lang="en-US" sz="1300">
                <a:solidFill>
                  <a:srgbClr val="64748B"/>
                </a:solidFill>
                <a:latin typeface="Calibri" pitchFamily="34" charset="0"/>
                <a:ea typeface="Calibri" pitchFamily="34" charset="-122"/>
                <a:cs typeface="Calibri" pitchFamily="34" charset="-120"/>
              </a:rPr>
              <a:t>global franchise</a:t>
            </a:r>
            <a:endParaRPr lang="en-US" sz="1300"/>
          </a:p>
          <a:p>
            <a:pPr marL="0" indent="0" algn="ctr">
              <a:buNone/>
            </a:pPr>
            <a:r>
              <a:rPr lang="en-US" sz="1300">
                <a:solidFill>
                  <a:srgbClr val="64748B"/>
                </a:solidFill>
                <a:latin typeface="Calibri" pitchFamily="34" charset="0"/>
                <a:ea typeface="Calibri" pitchFamily="34" charset="-122"/>
                <a:cs typeface="Calibri" pitchFamily="34" charset="-120"/>
              </a:rPr>
              <a:t>agreements (2025)</a:t>
            </a:r>
            <a:endParaRPr lang="en-US" sz="1300"/>
          </a:p>
        </p:txBody>
      </p:sp>
      <p:sp>
        <p:nvSpPr>
          <p:cNvPr id="7" name="Shape 5"/>
          <p:cNvSpPr/>
          <p:nvPr/>
        </p:nvSpPr>
        <p:spPr>
          <a:xfrm>
            <a:off x="3291840" y="1188720"/>
            <a:ext cx="2560320" cy="2194560"/>
          </a:xfrm>
          <a:prstGeom prst="rect">
            <a:avLst/>
          </a:prstGeom>
          <a:solidFill>
            <a:srgbClr val="FFFFFF"/>
          </a:solidFill>
          <a:effectLst>
            <a:outerShdw blurRad="76200" dist="25400" dir="8100000" algn="bl" rotWithShape="0">
              <a:srgbClr val="000000">
                <a:alpha val="12000"/>
              </a:srgbClr>
            </a:outerShdw>
          </a:effectLst>
        </p:spPr>
        <p:txBody>
          <a:bodyPr/>
          <a:lstStyle/>
          <a:p>
            <a:endParaRPr lang="en-US"/>
          </a:p>
        </p:txBody>
      </p:sp>
      <p:sp>
        <p:nvSpPr>
          <p:cNvPr id="8" name="Shape 6"/>
          <p:cNvSpPr/>
          <p:nvPr/>
        </p:nvSpPr>
        <p:spPr>
          <a:xfrm>
            <a:off x="3291840" y="1188720"/>
            <a:ext cx="2560320" cy="54864"/>
          </a:xfrm>
          <a:prstGeom prst="rect">
            <a:avLst/>
          </a:prstGeom>
          <a:solidFill>
            <a:srgbClr val="0D9488"/>
          </a:solidFill>
        </p:spPr>
        <p:txBody>
          <a:bodyPr/>
          <a:lstStyle/>
          <a:p>
            <a:endParaRPr lang="en-US"/>
          </a:p>
        </p:txBody>
      </p:sp>
      <p:sp>
        <p:nvSpPr>
          <p:cNvPr id="9" name="Text 7"/>
          <p:cNvSpPr/>
          <p:nvPr/>
        </p:nvSpPr>
        <p:spPr>
          <a:xfrm>
            <a:off x="3291840" y="1417320"/>
            <a:ext cx="2560320" cy="822960"/>
          </a:xfrm>
          <a:prstGeom prst="rect">
            <a:avLst/>
          </a:prstGeom>
          <a:noFill/>
        </p:spPr>
        <p:txBody>
          <a:bodyPr wrap="square" lIns="0" tIns="0" rIns="0" bIns="0" rtlCol="0" anchor="ctr"/>
          <a:lstStyle/>
          <a:p>
            <a:pPr marL="0" indent="0" algn="ctr">
              <a:buNone/>
            </a:pPr>
            <a:r>
              <a:rPr lang="en-US" sz="4400" b="1">
                <a:solidFill>
                  <a:srgbClr val="0D9488"/>
                </a:solidFill>
                <a:latin typeface="Georgia" pitchFamily="34" charset="0"/>
                <a:ea typeface="Georgia" pitchFamily="34" charset="-122"/>
                <a:cs typeface="Georgia" pitchFamily="34" charset="-120"/>
              </a:rPr>
              <a:t>500K</a:t>
            </a:r>
            <a:endParaRPr lang="en-US" sz="4400"/>
          </a:p>
        </p:txBody>
      </p:sp>
      <p:sp>
        <p:nvSpPr>
          <p:cNvPr id="10" name="Text 8"/>
          <p:cNvSpPr/>
          <p:nvPr/>
        </p:nvSpPr>
        <p:spPr>
          <a:xfrm>
            <a:off x="3291840" y="2240280"/>
            <a:ext cx="2560320" cy="914400"/>
          </a:xfrm>
          <a:prstGeom prst="rect">
            <a:avLst/>
          </a:prstGeom>
          <a:noFill/>
        </p:spPr>
        <p:txBody>
          <a:bodyPr wrap="square" lIns="0" tIns="127000" rIns="127000" bIns="0" rtlCol="0" anchor="t"/>
          <a:lstStyle/>
          <a:p>
            <a:pPr marL="0" indent="0" algn="ctr">
              <a:buNone/>
            </a:pPr>
            <a:r>
              <a:rPr lang="en-US" sz="1300">
                <a:solidFill>
                  <a:srgbClr val="64748B"/>
                </a:solidFill>
                <a:latin typeface="Calibri" pitchFamily="34" charset="0"/>
                <a:ea typeface="Calibri" pitchFamily="34" charset="-122"/>
                <a:cs typeface="Calibri" pitchFamily="34" charset="-120"/>
              </a:rPr>
              <a:t>Rooms under</a:t>
            </a:r>
            <a:endParaRPr lang="en-US" sz="1300"/>
          </a:p>
          <a:p>
            <a:pPr marL="0" indent="0" algn="ctr">
              <a:buNone/>
            </a:pPr>
            <a:r>
              <a:rPr lang="en-US" sz="1300">
                <a:solidFill>
                  <a:srgbClr val="64748B"/>
                </a:solidFill>
                <a:latin typeface="Calibri" pitchFamily="34" charset="0"/>
                <a:ea typeface="Calibri" pitchFamily="34" charset="-122"/>
                <a:cs typeface="Calibri" pitchFamily="34" charset="-120"/>
              </a:rPr>
              <a:t>development</a:t>
            </a:r>
            <a:endParaRPr lang="en-US" sz="1300"/>
          </a:p>
          <a:p>
            <a:pPr marL="0" indent="0" algn="ctr">
              <a:buNone/>
            </a:pPr>
            <a:r>
              <a:rPr lang="en-US" sz="1300">
                <a:solidFill>
                  <a:srgbClr val="64748B"/>
                </a:solidFill>
                <a:latin typeface="Calibri" pitchFamily="34" charset="0"/>
                <a:ea typeface="Calibri" pitchFamily="34" charset="-122"/>
                <a:cs typeface="Calibri" pitchFamily="34" charset="-120"/>
              </a:rPr>
              <a:t>at Hilton (record)</a:t>
            </a:r>
            <a:endParaRPr lang="en-US" sz="1300"/>
          </a:p>
        </p:txBody>
      </p:sp>
      <p:sp>
        <p:nvSpPr>
          <p:cNvPr id="11" name="Shape 9"/>
          <p:cNvSpPr/>
          <p:nvPr/>
        </p:nvSpPr>
        <p:spPr>
          <a:xfrm>
            <a:off x="6126480" y="1188720"/>
            <a:ext cx="2560320" cy="2194560"/>
          </a:xfrm>
          <a:prstGeom prst="rect">
            <a:avLst/>
          </a:prstGeom>
          <a:solidFill>
            <a:srgbClr val="FFFFFF"/>
          </a:solidFill>
          <a:effectLst>
            <a:outerShdw blurRad="76200" dist="25400" dir="8100000" algn="bl" rotWithShape="0">
              <a:srgbClr val="000000">
                <a:alpha val="12000"/>
              </a:srgbClr>
            </a:outerShdw>
          </a:effectLst>
        </p:spPr>
        <p:txBody>
          <a:bodyPr/>
          <a:lstStyle/>
          <a:p>
            <a:endParaRPr lang="en-US"/>
          </a:p>
        </p:txBody>
      </p:sp>
      <p:sp>
        <p:nvSpPr>
          <p:cNvPr id="12" name="Shape 10"/>
          <p:cNvSpPr/>
          <p:nvPr/>
        </p:nvSpPr>
        <p:spPr>
          <a:xfrm>
            <a:off x="6126480" y="1188720"/>
            <a:ext cx="2560320" cy="54864"/>
          </a:xfrm>
          <a:prstGeom prst="rect">
            <a:avLst/>
          </a:prstGeom>
          <a:solidFill>
            <a:srgbClr val="F59E0B"/>
          </a:solidFill>
        </p:spPr>
        <p:txBody>
          <a:bodyPr/>
          <a:lstStyle/>
          <a:p>
            <a:endParaRPr lang="en-US"/>
          </a:p>
        </p:txBody>
      </p:sp>
      <p:sp>
        <p:nvSpPr>
          <p:cNvPr id="13" name="Text 11"/>
          <p:cNvSpPr/>
          <p:nvPr/>
        </p:nvSpPr>
        <p:spPr>
          <a:xfrm>
            <a:off x="6126480" y="1417320"/>
            <a:ext cx="2560320" cy="822960"/>
          </a:xfrm>
          <a:prstGeom prst="rect">
            <a:avLst/>
          </a:prstGeom>
          <a:noFill/>
        </p:spPr>
        <p:txBody>
          <a:bodyPr wrap="square" lIns="0" tIns="0" rIns="0" bIns="0" rtlCol="0" anchor="ctr"/>
          <a:lstStyle/>
          <a:p>
            <a:pPr marL="0" indent="0" algn="ctr">
              <a:buNone/>
            </a:pPr>
            <a:r>
              <a:rPr lang="en-US" sz="4400" b="1">
                <a:solidFill>
                  <a:srgbClr val="F59E0B"/>
                </a:solidFill>
                <a:latin typeface="Georgia" pitchFamily="34" charset="0"/>
                <a:ea typeface="Georgia" pitchFamily="34" charset="-122"/>
                <a:cs typeface="Georgia" pitchFamily="34" charset="-120"/>
              </a:rPr>
              <a:t>1,085</a:t>
            </a:r>
            <a:endParaRPr lang="en-US" sz="4400"/>
          </a:p>
        </p:txBody>
      </p:sp>
      <p:sp>
        <p:nvSpPr>
          <p:cNvPr id="14" name="Text 12"/>
          <p:cNvSpPr/>
          <p:nvPr/>
        </p:nvSpPr>
        <p:spPr>
          <a:xfrm>
            <a:off x="6126480" y="2240280"/>
            <a:ext cx="2560320" cy="914400"/>
          </a:xfrm>
          <a:prstGeom prst="rect">
            <a:avLst/>
          </a:prstGeom>
          <a:noFill/>
        </p:spPr>
        <p:txBody>
          <a:bodyPr wrap="square" lIns="0" tIns="127000" rIns="127000" bIns="0" rtlCol="0" anchor="t"/>
          <a:lstStyle/>
          <a:p>
            <a:pPr marL="0" indent="0" algn="ctr">
              <a:buNone/>
            </a:pPr>
            <a:r>
              <a:rPr lang="en-US" sz="1300">
                <a:solidFill>
                  <a:srgbClr val="64748B"/>
                </a:solidFill>
                <a:latin typeface="Calibri" pitchFamily="34" charset="0"/>
                <a:ea typeface="Calibri" pitchFamily="34" charset="-122"/>
                <a:cs typeface="Calibri" pitchFamily="34" charset="-120"/>
              </a:rPr>
              <a:t>Conversion projects</a:t>
            </a:r>
            <a:endParaRPr lang="en-US" sz="1300"/>
          </a:p>
          <a:p>
            <a:pPr marL="0" indent="0" algn="ctr">
              <a:buNone/>
            </a:pPr>
            <a:r>
              <a:rPr lang="en-US" sz="1300">
                <a:solidFill>
                  <a:srgbClr val="64748B"/>
                </a:solidFill>
                <a:latin typeface="Calibri" pitchFamily="34" charset="0"/>
                <a:ea typeface="Calibri" pitchFamily="34" charset="-122"/>
                <a:cs typeface="Calibri" pitchFamily="34" charset="-120"/>
              </a:rPr>
              <a:t>in Q2 2023</a:t>
            </a:r>
            <a:endParaRPr lang="en-US" sz="1300"/>
          </a:p>
          <a:p>
            <a:pPr marL="0" indent="0" algn="ctr">
              <a:buNone/>
            </a:pPr>
            <a:r>
              <a:rPr lang="en-US" sz="1300">
                <a:solidFill>
                  <a:srgbClr val="64748B"/>
                </a:solidFill>
                <a:latin typeface="Calibri" pitchFamily="34" charset="0"/>
                <a:ea typeface="Calibri" pitchFamily="34" charset="-122"/>
                <a:cs typeface="Calibri" pitchFamily="34" charset="-120"/>
              </a:rPr>
              <a:t>(record high)</a:t>
            </a:r>
            <a:endParaRPr lang="en-US" sz="1300"/>
          </a:p>
        </p:txBody>
      </p:sp>
      <p:sp>
        <p:nvSpPr>
          <p:cNvPr id="15" name="Shape 13"/>
          <p:cNvSpPr/>
          <p:nvPr/>
        </p:nvSpPr>
        <p:spPr>
          <a:xfrm>
            <a:off x="457200" y="3749040"/>
            <a:ext cx="8229600" cy="1097280"/>
          </a:xfrm>
          <a:prstGeom prst="rect">
            <a:avLst/>
          </a:prstGeom>
          <a:solidFill>
            <a:srgbClr val="1E2761"/>
          </a:solidFill>
        </p:spPr>
        <p:txBody>
          <a:bodyPr/>
          <a:lstStyle/>
          <a:p>
            <a:endParaRPr lang="en-US"/>
          </a:p>
        </p:txBody>
      </p:sp>
      <p:sp>
        <p:nvSpPr>
          <p:cNvPr id="16" name="Text 14"/>
          <p:cNvSpPr/>
          <p:nvPr/>
        </p:nvSpPr>
        <p:spPr>
          <a:xfrm>
            <a:off x="731520" y="3840480"/>
            <a:ext cx="7680960" cy="914400"/>
          </a:xfrm>
          <a:prstGeom prst="rect">
            <a:avLst/>
          </a:prstGeom>
          <a:noFill/>
        </p:spPr>
        <p:txBody>
          <a:bodyPr wrap="square" rtlCol="0" anchor="ctr"/>
          <a:lstStyle/>
          <a:p>
            <a:pPr marL="0" indent="0">
              <a:buNone/>
            </a:pPr>
            <a:r>
              <a:rPr lang="en-US" sz="1400">
                <a:solidFill>
                  <a:srgbClr val="CADCFC"/>
                </a:solidFill>
                <a:latin typeface="Calibri" pitchFamily="34" charset="0"/>
                <a:ea typeface="Calibri" pitchFamily="34" charset="-122"/>
                <a:cs typeface="Calibri" pitchFamily="34" charset="-120"/>
              </a:rPr>
              <a:t>Hotel brands are expanding aggressively through franchising, acquisitions, and diversified investments — with lifestyle and select-service segments driving the pipeline.</a:t>
            </a:r>
            <a:endParaRPr lang="en-US" sz="1400"/>
          </a:p>
        </p:txBody>
      </p:sp>
    </p:spTree>
  </p:cSld>
  <p:clrMapOvr>
    <a:masterClrMapping/>
  </p:clrMapOvr>
  <p:transition/>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Slide 4">
    <p:bg>
      <p:bgPr>
        <a:solidFill>
          <a:srgbClr val="FFFFFF"/>
        </a:solidFill>
        <a:effectLst/>
      </p:bgPr>
    </p:bg>
    <p:spTree>
      <p:nvGrpSpPr>
        <p:cNvPr id="1" name=""/>
        <p:cNvGrpSpPr/>
        <p:nvPr/>
      </p:nvGrpSpPr>
      <p:grpSpPr>
        <a:xfrm>
          <a:off x="0" y="0"/>
          <a:ext cx="0" cy="0"/>
        </a:xfrm>
      </p:grpSpPr>
      <p:sp>
        <p:nvSpPr>
          <p:cNvPr id="2" name="Text 0"/>
          <p:cNvSpPr/>
          <p:nvPr/>
        </p:nvSpPr>
        <p:spPr>
          <a:xfrm>
            <a:off x="457200" y="274320"/>
            <a:ext cx="8229600" cy="640080"/>
          </a:xfrm>
          <a:prstGeom prst="rect">
            <a:avLst/>
          </a:prstGeom>
          <a:noFill/>
        </p:spPr>
        <p:txBody>
          <a:bodyPr wrap="square" lIns="0" tIns="0" rIns="0" bIns="0" rtlCol="0" anchor="ctr"/>
          <a:lstStyle/>
          <a:p>
            <a:pPr marL="0" indent="0">
              <a:buNone/>
            </a:pPr>
            <a:r>
              <a:rPr lang="en-US" sz="3200" b="1">
                <a:solidFill>
                  <a:srgbClr val="1E2761"/>
                </a:solidFill>
                <a:latin typeface="Georgia" pitchFamily="34" charset="0"/>
                <a:ea typeface="Georgia" pitchFamily="34" charset="-122"/>
                <a:cs typeface="Georgia" pitchFamily="34" charset="-120"/>
              </a:rPr>
              <a:t>Soft Brands &amp; the Conversion Boom</a:t>
            </a:r>
            <a:endParaRPr lang="en-US" sz="3200"/>
          </a:p>
        </p:txBody>
      </p:sp>
      <p:sp>
        <p:nvSpPr>
          <p:cNvPr id="3" name="Shape 1"/>
          <p:cNvSpPr/>
          <p:nvPr/>
        </p:nvSpPr>
        <p:spPr>
          <a:xfrm>
            <a:off x="457200" y="1097280"/>
            <a:ext cx="4023360" cy="3474720"/>
          </a:xfrm>
          <a:prstGeom prst="rect">
            <a:avLst/>
          </a:prstGeom>
          <a:solidFill>
            <a:srgbClr val="F0F4FA"/>
          </a:solidFill>
          <a:effectLst>
            <a:outerShdw blurRad="76200" dist="25400" dir="8100000" algn="bl" rotWithShape="0">
              <a:srgbClr val="000000">
                <a:alpha val="12000"/>
              </a:srgbClr>
            </a:outerShdw>
          </a:effectLst>
        </p:spPr>
        <p:txBody>
          <a:bodyPr/>
          <a:lstStyle/>
          <a:p>
            <a:endParaRPr lang="en-US"/>
          </a:p>
        </p:txBody>
      </p:sp>
      <p:sp>
        <p:nvSpPr>
          <p:cNvPr id="4" name="Text 2"/>
          <p:cNvSpPr/>
          <p:nvPr/>
        </p:nvSpPr>
        <p:spPr>
          <a:xfrm>
            <a:off x="731520" y="1280160"/>
            <a:ext cx="3474720" cy="411480"/>
          </a:xfrm>
          <a:prstGeom prst="rect">
            <a:avLst/>
          </a:prstGeom>
          <a:noFill/>
        </p:spPr>
        <p:txBody>
          <a:bodyPr wrap="square" lIns="0" tIns="0" rIns="0" bIns="0" rtlCol="0" anchor="ctr"/>
          <a:lstStyle/>
          <a:p>
            <a:pPr marL="0" indent="0">
              <a:buNone/>
            </a:pPr>
            <a:r>
              <a:rPr lang="en-US" sz="1800" b="1">
                <a:solidFill>
                  <a:srgbClr val="1E2761"/>
                </a:solidFill>
                <a:latin typeface="Georgia" pitchFamily="34" charset="0"/>
                <a:ea typeface="Georgia" pitchFamily="34" charset="-122"/>
                <a:cs typeface="Georgia" pitchFamily="34" charset="-120"/>
              </a:rPr>
              <a:t>What Are Soft Brands?</a:t>
            </a:r>
            <a:endParaRPr lang="en-US" sz="1800"/>
          </a:p>
        </p:txBody>
      </p:sp>
      <p:sp>
        <p:nvSpPr>
          <p:cNvPr id="5" name="Text 3"/>
          <p:cNvSpPr/>
          <p:nvPr/>
        </p:nvSpPr>
        <p:spPr>
          <a:xfrm>
            <a:off x="731520" y="1783080"/>
            <a:ext cx="3566160" cy="2560320"/>
          </a:xfrm>
          <a:prstGeom prst="rect">
            <a:avLst/>
          </a:prstGeom>
          <a:noFill/>
        </p:spPr>
        <p:txBody>
          <a:bodyPr wrap="square" rtlCol="0" anchor="t"/>
          <a:lstStyle/>
          <a:p>
            <a:pPr marL="0" indent="0">
              <a:spcAft>
                <a:spcPts val="1200"/>
              </a:spcAft>
              <a:buNone/>
            </a:pPr>
            <a:r>
              <a:rPr lang="en-US" sz="1300">
                <a:solidFill>
                  <a:srgbClr val="1E293B"/>
                </a:solidFill>
                <a:latin typeface="Calibri" pitchFamily="34" charset="0"/>
                <a:ea typeface="Calibri" pitchFamily="34" charset="-122"/>
                <a:cs typeface="Calibri" pitchFamily="34" charset="-120"/>
              </a:rPr>
              <a:t>Soft brands let independent hotels keep their unique name, design, and positioning while gaining access to a major chain's reservation system, loyalty program, and marketing.</a:t>
            </a:r>
            <a:endParaRPr lang="en-US" sz="1300"/>
          </a:p>
          <a:p>
            <a:pPr marL="0" indent="0">
              <a:spcAft>
                <a:spcPts val="1200"/>
              </a:spcAft>
              <a:buNone/>
            </a:pPr>
            <a:r>
              <a:rPr lang="en-US" sz="1300">
                <a:solidFill>
                  <a:srgbClr val="1E293B"/>
                </a:solidFill>
                <a:latin typeface="Calibri" pitchFamily="34" charset="0"/>
                <a:ea typeface="Calibri" pitchFamily="34" charset="-122"/>
                <a:cs typeface="Calibri" pitchFamily="34" charset="-120"/>
              </a:rPr>
              <a:t>This model allows franchisors to expand room counts rapidly, without ground-up construction, while offering existing properties a faster path to brand affiliation.</a:t>
            </a:r>
            <a:endParaRPr lang="en-US" sz="1300"/>
          </a:p>
          <a:p>
            <a:pPr marL="0" indent="0">
              <a:buNone/>
            </a:pPr>
            <a:r>
              <a:rPr lang="en-US" sz="1300" b="1">
                <a:solidFill>
                  <a:srgbClr val="3B82F6"/>
                </a:solidFill>
                <a:latin typeface="Calibri" pitchFamily="34" charset="0"/>
                <a:ea typeface="Calibri" pitchFamily="34" charset="-122"/>
                <a:cs typeface="Calibri" pitchFamily="34" charset="-120"/>
              </a:rPr>
              <a:t>Hilton expects its lifestyle brands to grow from 350 hotels to 700 by 2028.</a:t>
            </a:r>
            <a:endParaRPr lang="en-US" sz="1300"/>
          </a:p>
        </p:txBody>
      </p:sp>
      <p:sp>
        <p:nvSpPr>
          <p:cNvPr id="6" name="Shape 4"/>
          <p:cNvSpPr/>
          <p:nvPr/>
        </p:nvSpPr>
        <p:spPr>
          <a:xfrm>
            <a:off x="4754880" y="1097280"/>
            <a:ext cx="3931920" cy="3474720"/>
          </a:xfrm>
          <a:prstGeom prst="rect">
            <a:avLst/>
          </a:prstGeom>
          <a:solidFill>
            <a:srgbClr val="1E2761"/>
          </a:solidFill>
        </p:spPr>
        <p:txBody>
          <a:bodyPr/>
          <a:lstStyle/>
          <a:p>
            <a:endParaRPr lang="en-US"/>
          </a:p>
        </p:txBody>
      </p:sp>
      <p:sp>
        <p:nvSpPr>
          <p:cNvPr id="7" name="Text 5"/>
          <p:cNvSpPr/>
          <p:nvPr/>
        </p:nvSpPr>
        <p:spPr>
          <a:xfrm>
            <a:off x="5029200" y="1280160"/>
            <a:ext cx="3383280" cy="411480"/>
          </a:xfrm>
          <a:prstGeom prst="rect">
            <a:avLst/>
          </a:prstGeom>
          <a:noFill/>
        </p:spPr>
        <p:txBody>
          <a:bodyPr wrap="square" lIns="0" tIns="0" rIns="0" bIns="0" rtlCol="0" anchor="ctr"/>
          <a:lstStyle/>
          <a:p>
            <a:pPr marL="0" indent="0">
              <a:buNone/>
            </a:pPr>
            <a:r>
              <a:rPr lang="en-US" sz="1800" b="1">
                <a:solidFill>
                  <a:srgbClr val="FFFFFF"/>
                </a:solidFill>
                <a:latin typeface="Georgia" pitchFamily="34" charset="0"/>
                <a:ea typeface="Georgia" pitchFamily="34" charset="-122"/>
                <a:cs typeface="Georgia" pitchFamily="34" charset="-120"/>
              </a:rPr>
              <a:t>Why Conversions Are Surging</a:t>
            </a:r>
            <a:endParaRPr lang="en-US" sz="1800"/>
          </a:p>
        </p:txBody>
      </p:sp>
      <p:sp>
        <p:nvSpPr>
          <p:cNvPr id="8" name="Text 6"/>
          <p:cNvSpPr/>
          <p:nvPr/>
        </p:nvSpPr>
        <p:spPr>
          <a:xfrm>
            <a:off x="5029200" y="1828800"/>
            <a:ext cx="3474720" cy="2468880"/>
          </a:xfrm>
          <a:prstGeom prst="rect">
            <a:avLst/>
          </a:prstGeom>
          <a:noFill/>
        </p:spPr>
        <p:txBody>
          <a:bodyPr wrap="square" rtlCol="0" anchor="t"/>
          <a:lstStyle/>
          <a:p>
            <a:pPr marL="342900" indent="-342900">
              <a:spcAft>
                <a:spcPts val="800"/>
              </a:spcAft>
              <a:buSzTx/>
              <a:buChar char="•"/>
            </a:pPr>
            <a:r>
              <a:rPr lang="en-US" sz="1300">
                <a:solidFill>
                  <a:srgbClr val="CADCFC"/>
                </a:solidFill>
                <a:latin typeface="Calibri" pitchFamily="34" charset="0"/>
                <a:ea typeface="Calibri" pitchFamily="34" charset="-122"/>
                <a:cs typeface="Calibri" pitchFamily="34" charset="-120"/>
              </a:rPr>
              <a:t>Faster time-to-market vs. new construction</a:t>
            </a:r>
            <a:endParaRPr lang="en-US" sz="1300"/>
          </a:p>
          <a:p>
            <a:pPr marL="342900" indent="-342900">
              <a:spcAft>
                <a:spcPts val="800"/>
              </a:spcAft>
              <a:buSzTx/>
              <a:buChar char="•"/>
            </a:pPr>
            <a:r>
              <a:rPr lang="en-US" sz="1300">
                <a:solidFill>
                  <a:srgbClr val="CADCFC"/>
                </a:solidFill>
                <a:latin typeface="Calibri" pitchFamily="34" charset="0"/>
                <a:ea typeface="Calibri" pitchFamily="34" charset="-122"/>
                <a:cs typeface="Calibri" pitchFamily="34" charset="-120"/>
              </a:rPr>
              <a:t>Lower capital risk for franchisors</a:t>
            </a:r>
            <a:endParaRPr lang="en-US" sz="1300"/>
          </a:p>
          <a:p>
            <a:pPr marL="342900" indent="-342900">
              <a:spcAft>
                <a:spcPts val="800"/>
              </a:spcAft>
              <a:buSzTx/>
              <a:buChar char="•"/>
            </a:pPr>
            <a:r>
              <a:rPr lang="en-US" sz="1300">
                <a:solidFill>
                  <a:srgbClr val="CADCFC"/>
                </a:solidFill>
                <a:latin typeface="Calibri" pitchFamily="34" charset="0"/>
                <a:ea typeface="Calibri" pitchFamily="34" charset="-122"/>
                <a:cs typeface="Calibri" pitchFamily="34" charset="-120"/>
              </a:rPr>
              <a:t>Owners retain operational identity</a:t>
            </a:r>
            <a:endParaRPr lang="en-US" sz="1300"/>
          </a:p>
          <a:p>
            <a:pPr marL="342900" indent="-342900">
              <a:spcAft>
                <a:spcPts val="800"/>
              </a:spcAft>
              <a:buSzTx/>
              <a:buChar char="•"/>
            </a:pPr>
            <a:r>
              <a:rPr lang="en-US" sz="1300">
                <a:solidFill>
                  <a:srgbClr val="CADCFC"/>
                </a:solidFill>
                <a:latin typeface="Calibri" pitchFamily="34" charset="0"/>
                <a:ea typeface="Calibri" pitchFamily="34" charset="-122"/>
                <a:cs typeface="Calibri" pitchFamily="34" charset="-120"/>
              </a:rPr>
              <a:t>Access to loyalty ecosystems (Bonvoy 237M, Honors 215M members)</a:t>
            </a:r>
            <a:endParaRPr lang="en-US" sz="1300"/>
          </a:p>
          <a:p>
            <a:pPr marL="342900" indent="-342900">
              <a:spcAft>
                <a:spcPts val="800"/>
              </a:spcAft>
              <a:buSzTx/>
              <a:buChar char="•"/>
            </a:pPr>
            <a:r>
              <a:rPr lang="en-US" sz="1300">
                <a:solidFill>
                  <a:srgbClr val="CADCFC"/>
                </a:solidFill>
                <a:latin typeface="Calibri" pitchFamily="34" charset="0"/>
                <a:ea typeface="Calibri" pitchFamily="34" charset="-122"/>
                <a:cs typeface="Calibri" pitchFamily="34" charset="-120"/>
              </a:rPr>
              <a:t>Preferred growth model in Asia &amp; emerging markets</a:t>
            </a:r>
            <a:endParaRPr lang="en-US" sz="1300"/>
          </a:p>
        </p:txBody>
      </p:sp>
    </p:spTree>
  </p:cSld>
  <p:clrMapOvr>
    <a:masterClrMapping/>
  </p:clrMapOvr>
  <p:transition/>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Slide 5">
    <p:bg>
      <p:bgPr>
        <a:solidFill>
          <a:srgbClr val="F0F4FA"/>
        </a:solidFill>
        <a:effectLst/>
      </p:bgPr>
    </p:bg>
    <p:spTree>
      <p:nvGrpSpPr>
        <p:cNvPr id="1" name=""/>
        <p:cNvGrpSpPr/>
        <p:nvPr/>
      </p:nvGrpSpPr>
      <p:grpSpPr>
        <a:xfrm>
          <a:off x="0" y="0"/>
          <a:ext cx="0" cy="0"/>
        </a:xfrm>
      </p:grpSpPr>
      <p:sp>
        <p:nvSpPr>
          <p:cNvPr id="2" name="Text 0"/>
          <p:cNvSpPr/>
          <p:nvPr/>
        </p:nvSpPr>
        <p:spPr>
          <a:xfrm>
            <a:off x="457200" y="274320"/>
            <a:ext cx="8229600" cy="640080"/>
          </a:xfrm>
          <a:prstGeom prst="rect">
            <a:avLst/>
          </a:prstGeom>
          <a:noFill/>
        </p:spPr>
        <p:txBody>
          <a:bodyPr wrap="square" lIns="0" tIns="0" rIns="0" bIns="0" rtlCol="0" anchor="ctr"/>
          <a:lstStyle/>
          <a:p>
            <a:pPr marL="0" indent="0">
              <a:buNone/>
            </a:pPr>
            <a:r>
              <a:rPr lang="en-US" sz="3200" b="1">
                <a:solidFill>
                  <a:srgbClr val="1E2761"/>
                </a:solidFill>
                <a:latin typeface="Georgia" pitchFamily="34" charset="0"/>
                <a:ea typeface="Georgia" pitchFamily="34" charset="-122"/>
                <a:cs typeface="Georgia" pitchFamily="34" charset="-120"/>
              </a:rPr>
              <a:t>Fee Structures Under Pressure</a:t>
            </a:r>
            <a:endParaRPr lang="en-US" sz="3200"/>
          </a:p>
        </p:txBody>
      </p:sp>
      <p:graphicFrame>
        <p:nvGraphicFramePr>
          <p:cNvPr id="3" name="Chart 0"/>
          <p:cNvGraphicFramePr/>
          <p:nvPr/>
        </p:nvGraphicFramePr>
        <p:xfrm>
          <a:off x="457200" y="1005840"/>
          <a:ext cx="4572000" cy="3200400"/>
        </p:xfrm>
        <a:graphic>
          <a:graphicData uri="http://schemas.openxmlformats.org/drawingml/2006/chart">
            <c:chart xmlns:c="http://schemas.openxmlformats.org/drawingml/2006/chart" r:id="rId3"/>
          </a:graphicData>
        </a:graphic>
      </p:graphicFrame>
      <p:sp>
        <p:nvSpPr>
          <p:cNvPr id="4" name="Text 1"/>
          <p:cNvSpPr/>
          <p:nvPr/>
        </p:nvSpPr>
        <p:spPr>
          <a:xfrm>
            <a:off x="457200" y="4160520"/>
            <a:ext cx="4572000" cy="274320"/>
          </a:xfrm>
          <a:prstGeom prst="rect">
            <a:avLst/>
          </a:prstGeom>
          <a:noFill/>
        </p:spPr>
        <p:txBody>
          <a:bodyPr wrap="square" lIns="0" tIns="0" rIns="0" bIns="0" rtlCol="0" anchor="ctr"/>
          <a:lstStyle/>
          <a:p>
            <a:pPr marL="0" indent="0" algn="ctr">
              <a:buNone/>
            </a:pPr>
            <a:r>
              <a:rPr lang="en-US" sz="1000">
                <a:solidFill>
                  <a:srgbClr val="64748B"/>
                </a:solidFill>
                <a:latin typeface="Calibri" pitchFamily="34" charset="0"/>
                <a:ea typeface="Calibri" pitchFamily="34" charset="-122"/>
                <a:cs typeface="Calibri" pitchFamily="34" charset="-120"/>
              </a:rPr>
              <a:t>% of Gross Room Revenue</a:t>
            </a:r>
            <a:endParaRPr lang="en-US" sz="1000"/>
          </a:p>
        </p:txBody>
      </p:sp>
      <p:sp>
        <p:nvSpPr>
          <p:cNvPr id="5" name="Shape 2"/>
          <p:cNvSpPr/>
          <p:nvPr/>
        </p:nvSpPr>
        <p:spPr>
          <a:xfrm>
            <a:off x="5303520" y="1005840"/>
            <a:ext cx="3474720" cy="3566160"/>
          </a:xfrm>
          <a:prstGeom prst="rect">
            <a:avLst/>
          </a:prstGeom>
          <a:solidFill>
            <a:srgbClr val="FFFFFF"/>
          </a:solidFill>
          <a:effectLst>
            <a:outerShdw blurRad="76200" dist="25400" dir="8100000" algn="bl" rotWithShape="0">
              <a:srgbClr val="000000">
                <a:alpha val="12000"/>
              </a:srgbClr>
            </a:outerShdw>
          </a:effectLst>
        </p:spPr>
        <p:txBody>
          <a:bodyPr/>
          <a:lstStyle/>
          <a:p>
            <a:endParaRPr lang="en-US"/>
          </a:p>
        </p:txBody>
      </p:sp>
      <p:sp>
        <p:nvSpPr>
          <p:cNvPr id="6" name="Shape 3"/>
          <p:cNvSpPr/>
          <p:nvPr/>
        </p:nvSpPr>
        <p:spPr>
          <a:xfrm>
            <a:off x="5303520" y="1005840"/>
            <a:ext cx="64008" cy="3566160"/>
          </a:xfrm>
          <a:prstGeom prst="rect">
            <a:avLst/>
          </a:prstGeom>
          <a:solidFill>
            <a:srgbClr val="EF4444"/>
          </a:solidFill>
        </p:spPr>
        <p:txBody>
          <a:bodyPr/>
          <a:lstStyle/>
          <a:p>
            <a:endParaRPr lang="en-US"/>
          </a:p>
        </p:txBody>
      </p:sp>
      <p:sp>
        <p:nvSpPr>
          <p:cNvPr id="7" name="Text 4"/>
          <p:cNvSpPr/>
          <p:nvPr/>
        </p:nvSpPr>
        <p:spPr>
          <a:xfrm>
            <a:off x="5577840" y="1143000"/>
            <a:ext cx="3017520" cy="365760"/>
          </a:xfrm>
          <a:prstGeom prst="rect">
            <a:avLst/>
          </a:prstGeom>
          <a:noFill/>
        </p:spPr>
        <p:txBody>
          <a:bodyPr wrap="square" lIns="0" tIns="0" rIns="0" bIns="0" rtlCol="0" anchor="ctr"/>
          <a:lstStyle/>
          <a:p>
            <a:pPr marL="0" indent="0">
              <a:buNone/>
            </a:pPr>
            <a:r>
              <a:rPr lang="en-US" sz="1800" b="1">
                <a:solidFill>
                  <a:srgbClr val="EF4444"/>
                </a:solidFill>
                <a:latin typeface="Georgia" pitchFamily="34" charset="0"/>
                <a:ea typeface="Georgia" pitchFamily="34" charset="-122"/>
                <a:cs typeface="Georgia" pitchFamily="34" charset="-120"/>
              </a:rPr>
              <a:t>Key Tensions</a:t>
            </a:r>
            <a:endParaRPr lang="en-US" sz="1800"/>
          </a:p>
        </p:txBody>
      </p:sp>
      <p:sp>
        <p:nvSpPr>
          <p:cNvPr id="8" name="Text 5"/>
          <p:cNvSpPr/>
          <p:nvPr/>
        </p:nvSpPr>
        <p:spPr>
          <a:xfrm>
            <a:off x="5577840" y="1600200"/>
            <a:ext cx="3017520" cy="2743200"/>
          </a:xfrm>
          <a:prstGeom prst="rect">
            <a:avLst/>
          </a:prstGeom>
          <a:noFill/>
        </p:spPr>
        <p:txBody>
          <a:bodyPr wrap="square" rtlCol="0" anchor="t"/>
          <a:lstStyle/>
          <a:p>
            <a:pPr marL="342900" indent="-342900">
              <a:spcAft>
                <a:spcPts val="800"/>
              </a:spcAft>
              <a:buSzTx/>
              <a:buChar char="•"/>
            </a:pPr>
            <a:r>
              <a:rPr lang="en-US" sz="1200">
                <a:solidFill>
                  <a:srgbClr val="1E293B"/>
                </a:solidFill>
                <a:latin typeface="Calibri" pitchFamily="34" charset="0"/>
                <a:ea typeface="Calibri" pitchFamily="34" charset="-122"/>
                <a:cs typeface="Calibri" pitchFamily="34" charset="-120"/>
              </a:rPr>
              <a:t>Franchise fees rising faster than revenue growth</a:t>
            </a:r>
            <a:endParaRPr lang="en-US" sz="1200"/>
          </a:p>
          <a:p>
            <a:pPr marL="342900" indent="-342900">
              <a:spcAft>
                <a:spcPts val="800"/>
              </a:spcAft>
              <a:buSzTx/>
              <a:buChar char="•"/>
            </a:pPr>
            <a:r>
              <a:rPr lang="en-US" sz="1200">
                <a:solidFill>
                  <a:srgbClr val="1E293B"/>
                </a:solidFill>
                <a:latin typeface="Calibri" pitchFamily="34" charset="0"/>
                <a:ea typeface="Calibri" pitchFamily="34" charset="-122"/>
                <a:cs typeface="Calibri" pitchFamily="34" charset="-120"/>
              </a:rPr>
              <a:t>Total costs reach 8–12% of gross revenue</a:t>
            </a:r>
            <a:endParaRPr lang="en-US" sz="1200"/>
          </a:p>
          <a:p>
            <a:pPr marL="342900" indent="-342900">
              <a:spcAft>
                <a:spcPts val="800"/>
              </a:spcAft>
              <a:buSzTx/>
              <a:buChar char="•"/>
            </a:pPr>
            <a:r>
              <a:rPr lang="en-US" sz="1200">
                <a:solidFill>
                  <a:srgbClr val="1E293B"/>
                </a:solidFill>
                <a:latin typeface="Calibri" pitchFamily="34" charset="0"/>
                <a:ea typeface="Calibri" pitchFamily="34" charset="-122"/>
                <a:cs typeface="Calibri" pitchFamily="34" charset="-120"/>
              </a:rPr>
              <a:t>Technology mandates add à la carte charges</a:t>
            </a:r>
            <a:endParaRPr lang="en-US" sz="1200"/>
          </a:p>
          <a:p>
            <a:pPr marL="342900" indent="-342900">
              <a:spcAft>
                <a:spcPts val="800"/>
              </a:spcAft>
              <a:buSzTx/>
              <a:buChar char="•"/>
            </a:pPr>
            <a:r>
              <a:rPr lang="en-US" sz="1200">
                <a:solidFill>
                  <a:srgbClr val="1E293B"/>
                </a:solidFill>
                <a:latin typeface="Calibri" pitchFamily="34" charset="0"/>
                <a:ea typeface="Calibri" pitchFamily="34" charset="-122"/>
                <a:cs typeface="Calibri" pitchFamily="34" charset="-120"/>
              </a:rPr>
              <a:t>Property improvement plans (PIPs) impose heavy capex</a:t>
            </a:r>
            <a:endParaRPr lang="en-US" sz="1200"/>
          </a:p>
          <a:p>
            <a:pPr marL="342900" indent="-342900">
              <a:spcAft>
                <a:spcPts val="800"/>
              </a:spcAft>
              <a:buSzTx/>
              <a:buChar char="•"/>
            </a:pPr>
            <a:r>
              <a:rPr lang="en-US" sz="1200">
                <a:solidFill>
                  <a:srgbClr val="1E293B"/>
                </a:solidFill>
                <a:latin typeface="Calibri" pitchFamily="34" charset="0"/>
                <a:ea typeface="Calibri" pitchFamily="34" charset="-122"/>
                <a:cs typeface="Calibri" pitchFamily="34" charset="-120"/>
              </a:rPr>
              <a:t>Owners seek fee structures tied to gross room revenue only — not F&amp;B or spa</a:t>
            </a:r>
            <a:endParaRPr lang="en-US" sz="1200"/>
          </a:p>
        </p:txBody>
      </p:sp>
    </p:spTree>
  </p:cSld>
  <p:clrMapOvr>
    <a:masterClrMapping/>
  </p:clrMapOvr>
  <p:transition/>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Slide 6">
    <p:bg>
      <p:bgPr>
        <a:solidFill>
          <a:srgbClr val="FFFFFF"/>
        </a:solidFill>
        <a:effectLst/>
      </p:bgPr>
    </p:bg>
    <p:spTree>
      <p:nvGrpSpPr>
        <p:cNvPr id="1" name=""/>
        <p:cNvGrpSpPr/>
        <p:nvPr/>
      </p:nvGrpSpPr>
      <p:grpSpPr>
        <a:xfrm>
          <a:off x="0" y="0"/>
          <a:ext cx="0" cy="0"/>
        </a:xfrm>
      </p:grpSpPr>
      <p:sp>
        <p:nvSpPr>
          <p:cNvPr id="2" name="Text 0"/>
          <p:cNvSpPr/>
          <p:nvPr/>
        </p:nvSpPr>
        <p:spPr>
          <a:xfrm>
            <a:off x="457200" y="274320"/>
            <a:ext cx="8229600" cy="640080"/>
          </a:xfrm>
          <a:prstGeom prst="rect">
            <a:avLst/>
          </a:prstGeom>
          <a:noFill/>
        </p:spPr>
        <p:txBody>
          <a:bodyPr wrap="square" lIns="0" tIns="0" rIns="0" bIns="0" rtlCol="0" anchor="ctr"/>
          <a:lstStyle/>
          <a:p>
            <a:pPr marL="0" indent="0">
              <a:buNone/>
            </a:pPr>
            <a:r>
              <a:rPr lang="en-US" sz="3200" b="1">
                <a:solidFill>
                  <a:srgbClr val="1E2761"/>
                </a:solidFill>
                <a:latin typeface="Georgia" pitchFamily="34" charset="0"/>
                <a:ea typeface="Georgia" pitchFamily="34" charset="-122"/>
                <a:cs typeface="Georgia" pitchFamily="34" charset="-120"/>
              </a:rPr>
              <a:t>Technology &amp; AI Integration</a:t>
            </a:r>
            <a:endParaRPr lang="en-US" sz="3200"/>
          </a:p>
        </p:txBody>
      </p:sp>
      <p:sp>
        <p:nvSpPr>
          <p:cNvPr id="3" name="Shape 1"/>
          <p:cNvSpPr/>
          <p:nvPr/>
        </p:nvSpPr>
        <p:spPr>
          <a:xfrm>
            <a:off x="457200" y="1097280"/>
            <a:ext cx="4023360" cy="1737360"/>
          </a:xfrm>
          <a:prstGeom prst="rect">
            <a:avLst/>
          </a:prstGeom>
          <a:solidFill>
            <a:srgbClr val="F0F4FA"/>
          </a:solidFill>
          <a:effectLst>
            <a:outerShdw blurRad="76200" dist="25400" dir="8100000" algn="bl" rotWithShape="0">
              <a:srgbClr val="000000">
                <a:alpha val="12000"/>
              </a:srgbClr>
            </a:outerShdw>
          </a:effectLst>
        </p:spPr>
        <p:txBody>
          <a:bodyPr/>
          <a:lstStyle/>
          <a:p>
            <a:endParaRPr lang="en-US"/>
          </a:p>
        </p:txBody>
      </p:sp>
      <p:sp>
        <p:nvSpPr>
          <p:cNvPr id="4" name="Shape 2"/>
          <p:cNvSpPr/>
          <p:nvPr/>
        </p:nvSpPr>
        <p:spPr>
          <a:xfrm>
            <a:off x="457200" y="1097280"/>
            <a:ext cx="4023360" cy="45720"/>
          </a:xfrm>
          <a:prstGeom prst="rect">
            <a:avLst/>
          </a:prstGeom>
          <a:solidFill>
            <a:srgbClr val="3B82F6"/>
          </a:solidFill>
        </p:spPr>
        <p:txBody>
          <a:bodyPr/>
          <a:lstStyle/>
          <a:p>
            <a:endParaRPr lang="en-US"/>
          </a:p>
        </p:txBody>
      </p:sp>
      <p:sp>
        <p:nvSpPr>
          <p:cNvPr id="5" name="Text 3"/>
          <p:cNvSpPr/>
          <p:nvPr/>
        </p:nvSpPr>
        <p:spPr>
          <a:xfrm>
            <a:off x="640080" y="1234440"/>
            <a:ext cx="3657600" cy="365760"/>
          </a:xfrm>
          <a:prstGeom prst="rect">
            <a:avLst/>
          </a:prstGeom>
          <a:noFill/>
        </p:spPr>
        <p:txBody>
          <a:bodyPr wrap="square" lIns="0" tIns="0" rIns="0" bIns="0" rtlCol="0" anchor="ctr"/>
          <a:lstStyle/>
          <a:p>
            <a:pPr marL="0" indent="0">
              <a:buNone/>
            </a:pPr>
            <a:r>
              <a:rPr lang="en-US" sz="1500" b="1">
                <a:solidFill>
                  <a:srgbClr val="1E2761"/>
                </a:solidFill>
                <a:latin typeface="Georgia" pitchFamily="34" charset="0"/>
                <a:ea typeface="Georgia" pitchFamily="34" charset="-122"/>
                <a:cs typeface="Georgia" pitchFamily="34" charset="-120"/>
              </a:rPr>
              <a:t>Dynamic Pricing &amp; Revenue Mgmt</a:t>
            </a:r>
            <a:endParaRPr lang="en-US" sz="1500"/>
          </a:p>
        </p:txBody>
      </p:sp>
      <p:sp>
        <p:nvSpPr>
          <p:cNvPr id="6" name="Text 4"/>
          <p:cNvSpPr/>
          <p:nvPr/>
        </p:nvSpPr>
        <p:spPr>
          <a:xfrm>
            <a:off x="640080" y="1645920"/>
            <a:ext cx="3657600" cy="1051560"/>
          </a:xfrm>
          <a:prstGeom prst="rect">
            <a:avLst/>
          </a:prstGeom>
          <a:noFill/>
        </p:spPr>
        <p:txBody>
          <a:bodyPr wrap="square" lIns="0" tIns="0" rIns="0" bIns="0" rtlCol="0" anchor="t"/>
          <a:lstStyle/>
          <a:p>
            <a:pPr marL="0" indent="0">
              <a:buNone/>
            </a:pPr>
            <a:r>
              <a:rPr lang="en-US" sz="1150">
                <a:solidFill>
                  <a:srgbClr val="64748B"/>
                </a:solidFill>
                <a:latin typeface="Calibri" pitchFamily="34" charset="0"/>
                <a:ea typeface="Calibri" pitchFamily="34" charset="-122"/>
                <a:cs typeface="Calibri" pitchFamily="34" charset="-120"/>
              </a:rPr>
              <a:t>AI-driven rate optimization and demand forecasting are standard franchise expectations, with Wyndham's $275M tech investment delivering $46K additional annual gross revenue per property.</a:t>
            </a:r>
            <a:endParaRPr lang="en-US" sz="1150"/>
          </a:p>
        </p:txBody>
      </p:sp>
      <p:sp>
        <p:nvSpPr>
          <p:cNvPr id="7" name="Shape 5"/>
          <p:cNvSpPr/>
          <p:nvPr/>
        </p:nvSpPr>
        <p:spPr>
          <a:xfrm>
            <a:off x="4754880" y="1097280"/>
            <a:ext cx="4023360" cy="1737360"/>
          </a:xfrm>
          <a:prstGeom prst="rect">
            <a:avLst/>
          </a:prstGeom>
          <a:solidFill>
            <a:srgbClr val="F0F4FA"/>
          </a:solidFill>
          <a:effectLst>
            <a:outerShdw blurRad="76200" dist="25400" dir="8100000" algn="bl" rotWithShape="0">
              <a:srgbClr val="000000">
                <a:alpha val="12000"/>
              </a:srgbClr>
            </a:outerShdw>
          </a:effectLst>
        </p:spPr>
        <p:txBody>
          <a:bodyPr/>
          <a:lstStyle/>
          <a:p>
            <a:endParaRPr lang="en-US"/>
          </a:p>
        </p:txBody>
      </p:sp>
      <p:sp>
        <p:nvSpPr>
          <p:cNvPr id="8" name="Shape 6"/>
          <p:cNvSpPr/>
          <p:nvPr/>
        </p:nvSpPr>
        <p:spPr>
          <a:xfrm>
            <a:off x="4754880" y="1097280"/>
            <a:ext cx="4023360" cy="45720"/>
          </a:xfrm>
          <a:prstGeom prst="rect">
            <a:avLst/>
          </a:prstGeom>
          <a:solidFill>
            <a:srgbClr val="0D9488"/>
          </a:solidFill>
        </p:spPr>
        <p:txBody>
          <a:bodyPr/>
          <a:lstStyle/>
          <a:p>
            <a:endParaRPr lang="en-US"/>
          </a:p>
        </p:txBody>
      </p:sp>
      <p:sp>
        <p:nvSpPr>
          <p:cNvPr id="9" name="Text 7"/>
          <p:cNvSpPr/>
          <p:nvPr/>
        </p:nvSpPr>
        <p:spPr>
          <a:xfrm>
            <a:off x="4937760" y="1234440"/>
            <a:ext cx="3657600" cy="365760"/>
          </a:xfrm>
          <a:prstGeom prst="rect">
            <a:avLst/>
          </a:prstGeom>
          <a:noFill/>
        </p:spPr>
        <p:txBody>
          <a:bodyPr wrap="square" lIns="0" tIns="0" rIns="0" bIns="0" rtlCol="0" anchor="ctr"/>
          <a:lstStyle/>
          <a:p>
            <a:pPr marL="0" indent="0">
              <a:buNone/>
            </a:pPr>
            <a:r>
              <a:rPr lang="en-US" sz="1500" b="1">
                <a:solidFill>
                  <a:srgbClr val="1E2761"/>
                </a:solidFill>
                <a:latin typeface="Georgia" pitchFamily="34" charset="0"/>
                <a:ea typeface="Georgia" pitchFamily="34" charset="-122"/>
                <a:cs typeface="Georgia" pitchFamily="34" charset="-120"/>
              </a:rPr>
              <a:t>Data Analytics &amp; Personalization</a:t>
            </a:r>
            <a:endParaRPr lang="en-US" sz="1500"/>
          </a:p>
        </p:txBody>
      </p:sp>
      <p:sp>
        <p:nvSpPr>
          <p:cNvPr id="10" name="Text 8"/>
          <p:cNvSpPr/>
          <p:nvPr/>
        </p:nvSpPr>
        <p:spPr>
          <a:xfrm>
            <a:off x="4937760" y="1645920"/>
            <a:ext cx="3657600" cy="1051560"/>
          </a:xfrm>
          <a:prstGeom prst="rect">
            <a:avLst/>
          </a:prstGeom>
          <a:noFill/>
        </p:spPr>
        <p:txBody>
          <a:bodyPr wrap="square" lIns="0" tIns="0" rIns="0" bIns="0" rtlCol="0" anchor="t"/>
          <a:lstStyle/>
          <a:p>
            <a:pPr marL="0" indent="0">
              <a:buNone/>
            </a:pPr>
            <a:r>
              <a:rPr lang="en-US" sz="1150">
                <a:solidFill>
                  <a:srgbClr val="64748B"/>
                </a:solidFill>
                <a:latin typeface="Calibri" pitchFamily="34" charset="0"/>
                <a:ea typeface="Calibri" pitchFamily="34" charset="-122"/>
                <a:cs typeface="Calibri" pitchFamily="34" charset="-120"/>
              </a:rPr>
              <a:t>Hotels track guest feedback and preferences to anticipate needs — adjusting room settings, services, and offers proactively. Data security and privacy compliance are critical.</a:t>
            </a:r>
            <a:endParaRPr lang="en-US" sz="1150"/>
          </a:p>
        </p:txBody>
      </p:sp>
      <p:sp>
        <p:nvSpPr>
          <p:cNvPr id="11" name="Shape 9"/>
          <p:cNvSpPr/>
          <p:nvPr/>
        </p:nvSpPr>
        <p:spPr>
          <a:xfrm>
            <a:off x="457200" y="3063240"/>
            <a:ext cx="4023360" cy="1737360"/>
          </a:xfrm>
          <a:prstGeom prst="rect">
            <a:avLst/>
          </a:prstGeom>
          <a:solidFill>
            <a:srgbClr val="F0F4FA"/>
          </a:solidFill>
          <a:effectLst>
            <a:outerShdw blurRad="76200" dist="25400" dir="8100000" algn="bl" rotWithShape="0">
              <a:srgbClr val="000000">
                <a:alpha val="12000"/>
              </a:srgbClr>
            </a:outerShdw>
          </a:effectLst>
        </p:spPr>
        <p:txBody>
          <a:bodyPr/>
          <a:lstStyle/>
          <a:p>
            <a:endParaRPr lang="en-US"/>
          </a:p>
        </p:txBody>
      </p:sp>
      <p:sp>
        <p:nvSpPr>
          <p:cNvPr id="12" name="Shape 10"/>
          <p:cNvSpPr/>
          <p:nvPr/>
        </p:nvSpPr>
        <p:spPr>
          <a:xfrm>
            <a:off x="457200" y="3063240"/>
            <a:ext cx="4023360" cy="45720"/>
          </a:xfrm>
          <a:prstGeom prst="rect">
            <a:avLst/>
          </a:prstGeom>
          <a:solidFill>
            <a:srgbClr val="F59E0B"/>
          </a:solidFill>
        </p:spPr>
        <p:txBody>
          <a:bodyPr/>
          <a:lstStyle/>
          <a:p>
            <a:endParaRPr lang="en-US"/>
          </a:p>
        </p:txBody>
      </p:sp>
      <p:sp>
        <p:nvSpPr>
          <p:cNvPr id="13" name="Text 11"/>
          <p:cNvSpPr/>
          <p:nvPr/>
        </p:nvSpPr>
        <p:spPr>
          <a:xfrm>
            <a:off x="640080" y="3200400"/>
            <a:ext cx="3657600" cy="365760"/>
          </a:xfrm>
          <a:prstGeom prst="rect">
            <a:avLst/>
          </a:prstGeom>
          <a:noFill/>
        </p:spPr>
        <p:txBody>
          <a:bodyPr wrap="square" lIns="0" tIns="0" rIns="0" bIns="0" rtlCol="0" anchor="ctr"/>
          <a:lstStyle/>
          <a:p>
            <a:pPr marL="0" indent="0">
              <a:buNone/>
            </a:pPr>
            <a:r>
              <a:rPr lang="en-US" sz="1500" b="1">
                <a:solidFill>
                  <a:srgbClr val="1E2761"/>
                </a:solidFill>
                <a:latin typeface="Georgia" pitchFamily="34" charset="0"/>
                <a:ea typeface="Georgia" pitchFamily="34" charset="-122"/>
                <a:cs typeface="Georgia" pitchFamily="34" charset="-120"/>
              </a:rPr>
              <a:t>Centralized Reservation Systems</a:t>
            </a:r>
            <a:endParaRPr lang="en-US" sz="1500"/>
          </a:p>
        </p:txBody>
      </p:sp>
      <p:sp>
        <p:nvSpPr>
          <p:cNvPr id="14" name="Text 12"/>
          <p:cNvSpPr/>
          <p:nvPr/>
        </p:nvSpPr>
        <p:spPr>
          <a:xfrm>
            <a:off x="640080" y="3611880"/>
            <a:ext cx="3657600" cy="1051560"/>
          </a:xfrm>
          <a:prstGeom prst="rect">
            <a:avLst/>
          </a:prstGeom>
          <a:noFill/>
        </p:spPr>
        <p:txBody>
          <a:bodyPr wrap="square" lIns="0" tIns="0" rIns="0" bIns="0" rtlCol="0" anchor="t"/>
          <a:lstStyle/>
          <a:p>
            <a:pPr marL="0" indent="0">
              <a:buNone/>
            </a:pPr>
            <a:r>
              <a:rPr lang="en-US" sz="1150">
                <a:solidFill>
                  <a:srgbClr val="64748B"/>
                </a:solidFill>
                <a:latin typeface="Calibri" pitchFamily="34" charset="0"/>
                <a:ea typeface="Calibri" pitchFamily="34" charset="-122"/>
                <a:cs typeface="Calibri" pitchFamily="34" charset="-120"/>
              </a:rPr>
              <a:t>Franchisors consolidating legacy tech stacks: Wyndham moved from 5 CRS systems to one and 12 PMS systems to two, reducing fragmentation and improving owner experience.</a:t>
            </a:r>
            <a:endParaRPr lang="en-US" sz="1150"/>
          </a:p>
        </p:txBody>
      </p:sp>
      <p:sp>
        <p:nvSpPr>
          <p:cNvPr id="15" name="Shape 13"/>
          <p:cNvSpPr/>
          <p:nvPr/>
        </p:nvSpPr>
        <p:spPr>
          <a:xfrm>
            <a:off x="4754880" y="3063240"/>
            <a:ext cx="4023360" cy="1737360"/>
          </a:xfrm>
          <a:prstGeom prst="rect">
            <a:avLst/>
          </a:prstGeom>
          <a:solidFill>
            <a:srgbClr val="F0F4FA"/>
          </a:solidFill>
          <a:effectLst>
            <a:outerShdw blurRad="76200" dist="25400" dir="8100000" algn="bl" rotWithShape="0">
              <a:srgbClr val="000000">
                <a:alpha val="12000"/>
              </a:srgbClr>
            </a:outerShdw>
          </a:effectLst>
        </p:spPr>
        <p:txBody>
          <a:bodyPr/>
          <a:lstStyle/>
          <a:p>
            <a:endParaRPr lang="en-US"/>
          </a:p>
        </p:txBody>
      </p:sp>
      <p:sp>
        <p:nvSpPr>
          <p:cNvPr id="16" name="Shape 14"/>
          <p:cNvSpPr/>
          <p:nvPr/>
        </p:nvSpPr>
        <p:spPr>
          <a:xfrm>
            <a:off x="4754880" y="3063240"/>
            <a:ext cx="4023360" cy="45720"/>
          </a:xfrm>
          <a:prstGeom prst="rect">
            <a:avLst/>
          </a:prstGeom>
          <a:solidFill>
            <a:srgbClr val="EF4444"/>
          </a:solidFill>
        </p:spPr>
        <p:txBody>
          <a:bodyPr/>
          <a:lstStyle/>
          <a:p>
            <a:endParaRPr lang="en-US"/>
          </a:p>
        </p:txBody>
      </p:sp>
      <p:sp>
        <p:nvSpPr>
          <p:cNvPr id="17" name="Text 15"/>
          <p:cNvSpPr/>
          <p:nvPr/>
        </p:nvSpPr>
        <p:spPr>
          <a:xfrm>
            <a:off x="4937760" y="3200400"/>
            <a:ext cx="3657600" cy="365760"/>
          </a:xfrm>
          <a:prstGeom prst="rect">
            <a:avLst/>
          </a:prstGeom>
          <a:noFill/>
        </p:spPr>
        <p:txBody>
          <a:bodyPr wrap="square" lIns="0" tIns="0" rIns="0" bIns="0" rtlCol="0" anchor="ctr"/>
          <a:lstStyle/>
          <a:p>
            <a:pPr marL="0" indent="0">
              <a:buNone/>
            </a:pPr>
            <a:r>
              <a:rPr lang="en-US" sz="1500" b="1">
                <a:solidFill>
                  <a:srgbClr val="1E2761"/>
                </a:solidFill>
                <a:latin typeface="Georgia" pitchFamily="34" charset="0"/>
                <a:ea typeface="Georgia" pitchFamily="34" charset="-122"/>
                <a:cs typeface="Georgia" pitchFamily="34" charset="-120"/>
              </a:rPr>
              <a:t>OTA &amp; Metasearch Disruption</a:t>
            </a:r>
            <a:endParaRPr lang="en-US" sz="1500"/>
          </a:p>
        </p:txBody>
      </p:sp>
      <p:sp>
        <p:nvSpPr>
          <p:cNvPr id="18" name="Text 16"/>
          <p:cNvSpPr/>
          <p:nvPr/>
        </p:nvSpPr>
        <p:spPr>
          <a:xfrm>
            <a:off x="4937760" y="3611880"/>
            <a:ext cx="3657600" cy="1051560"/>
          </a:xfrm>
          <a:prstGeom prst="rect">
            <a:avLst/>
          </a:prstGeom>
          <a:noFill/>
        </p:spPr>
        <p:txBody>
          <a:bodyPr wrap="square" lIns="0" tIns="0" rIns="0" bIns="0" rtlCol="0" anchor="t"/>
          <a:lstStyle/>
          <a:p>
            <a:pPr marL="0" indent="0">
              <a:buNone/>
            </a:pPr>
            <a:r>
              <a:rPr lang="en-US" sz="1150">
                <a:solidFill>
                  <a:srgbClr val="64748B"/>
                </a:solidFill>
                <a:latin typeface="Calibri" pitchFamily="34" charset="0"/>
                <a:ea typeface="Calibri" pitchFamily="34" charset="-122"/>
                <a:cs typeface="Calibri" pitchFamily="34" charset="-120"/>
              </a:rPr>
              <a:t>Independent hotels now compete on digital visibility through OTAs, metasearch, and AI-driven booking platforms, pressuring brands to justify tech mandates with real performance gains.</a:t>
            </a:r>
            <a:endParaRPr lang="en-US" sz="1150"/>
          </a:p>
        </p:txBody>
      </p:sp>
    </p:spTree>
  </p:cSld>
  <p:clrMapOvr>
    <a:masterClrMapping/>
  </p:clrMapOvr>
  <p:transition/>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Slide 7">
    <p:bg>
      <p:bgPr>
        <a:solidFill>
          <a:srgbClr val="F0F4FA"/>
        </a:solidFill>
        <a:effectLst/>
      </p:bgPr>
    </p:bg>
    <p:spTree>
      <p:nvGrpSpPr>
        <p:cNvPr id="1" name=""/>
        <p:cNvGrpSpPr/>
        <p:nvPr/>
      </p:nvGrpSpPr>
      <p:grpSpPr>
        <a:xfrm>
          <a:off x="0" y="0"/>
          <a:ext cx="0" cy="0"/>
        </a:xfrm>
      </p:grpSpPr>
      <p:sp>
        <p:nvSpPr>
          <p:cNvPr id="2" name="Text 0"/>
          <p:cNvSpPr/>
          <p:nvPr/>
        </p:nvSpPr>
        <p:spPr>
          <a:xfrm>
            <a:off x="457200" y="274320"/>
            <a:ext cx="8229600" cy="640080"/>
          </a:xfrm>
          <a:prstGeom prst="rect">
            <a:avLst/>
          </a:prstGeom>
          <a:noFill/>
        </p:spPr>
        <p:txBody>
          <a:bodyPr wrap="square" lIns="0" tIns="0" rIns="0" bIns="0" rtlCol="0" anchor="ctr"/>
          <a:lstStyle/>
          <a:p>
            <a:pPr marL="0" indent="0">
              <a:buNone/>
            </a:pPr>
            <a:r>
              <a:rPr lang="en-US" sz="3200" b="1">
                <a:solidFill>
                  <a:srgbClr val="1E2761"/>
                </a:solidFill>
                <a:latin typeface="Georgia" pitchFamily="34" charset="0"/>
                <a:ea typeface="Georgia" pitchFamily="34" charset="-122"/>
                <a:cs typeface="Georgia" pitchFamily="34" charset="-120"/>
              </a:rPr>
              <a:t>Fair Franchising &amp; Regulatory Shifts</a:t>
            </a:r>
            <a:endParaRPr lang="en-US" sz="3200"/>
          </a:p>
        </p:txBody>
      </p:sp>
      <p:sp>
        <p:nvSpPr>
          <p:cNvPr id="3" name="Shape 1"/>
          <p:cNvSpPr/>
          <p:nvPr/>
        </p:nvSpPr>
        <p:spPr>
          <a:xfrm>
            <a:off x="457200" y="1097280"/>
            <a:ext cx="4023360" cy="3657600"/>
          </a:xfrm>
          <a:prstGeom prst="rect">
            <a:avLst/>
          </a:prstGeom>
          <a:solidFill>
            <a:srgbClr val="FFFFFF"/>
          </a:solidFill>
          <a:effectLst>
            <a:outerShdw blurRad="76200" dist="25400" dir="8100000" algn="bl" rotWithShape="0">
              <a:srgbClr val="000000">
                <a:alpha val="12000"/>
              </a:srgbClr>
            </a:outerShdw>
          </a:effectLst>
        </p:spPr>
        <p:txBody>
          <a:bodyPr/>
          <a:lstStyle/>
          <a:p>
            <a:endParaRPr lang="en-US"/>
          </a:p>
        </p:txBody>
      </p:sp>
      <p:sp>
        <p:nvSpPr>
          <p:cNvPr id="4" name="Shape 2"/>
          <p:cNvSpPr/>
          <p:nvPr/>
        </p:nvSpPr>
        <p:spPr>
          <a:xfrm>
            <a:off x="640080" y="1234440"/>
            <a:ext cx="457200" cy="457200"/>
          </a:xfrm>
          <a:prstGeom prst="ellipse">
            <a:avLst/>
          </a:prstGeom>
          <a:solidFill>
            <a:srgbClr val="3B82F6"/>
          </a:solidFill>
        </p:spPr>
        <p:txBody>
          <a:bodyPr/>
          <a:lstStyle/>
          <a:p>
            <a:endParaRPr lang="en-US"/>
          </a:p>
        </p:txBody>
      </p:sp>
      <p:pic>
        <p:nvPicPr>
          <p:cNvPr id="5" name="Image 0"/>
          <p:cNvPicPr>
            <a:picLocks noChangeAspect="1"/>
          </p:cNvPicPr>
          <p:nvPr/>
        </p:nvPicPr>
        <p:blipFill>
          <a:blip r:embed="rId3"/>
          <a:stretch>
            <a:fillRect/>
          </a:stretch>
        </p:blipFill>
        <p:spPr>
          <a:xfrm>
            <a:off x="731520" y="1325880"/>
            <a:ext cx="274320" cy="274320"/>
          </a:xfrm>
          <a:prstGeom prst="rect">
            <a:avLst/>
          </a:prstGeom>
        </p:spPr>
      </p:pic>
      <p:sp>
        <p:nvSpPr>
          <p:cNvPr id="6" name="Text 3"/>
          <p:cNvSpPr/>
          <p:nvPr/>
        </p:nvSpPr>
        <p:spPr>
          <a:xfrm>
            <a:off x="1234440" y="1234440"/>
            <a:ext cx="3017520" cy="457200"/>
          </a:xfrm>
          <a:prstGeom prst="rect">
            <a:avLst/>
          </a:prstGeom>
          <a:noFill/>
        </p:spPr>
        <p:txBody>
          <a:bodyPr wrap="square" lIns="0" tIns="0" rIns="0" bIns="0" rtlCol="0" anchor="ctr"/>
          <a:lstStyle/>
          <a:p>
            <a:pPr marL="0" indent="0">
              <a:buNone/>
            </a:pPr>
            <a:r>
              <a:rPr lang="en-US" sz="1500" b="1">
                <a:solidFill>
                  <a:srgbClr val="1E2761"/>
                </a:solidFill>
                <a:latin typeface="Georgia" pitchFamily="34" charset="0"/>
                <a:ea typeface="Georgia" pitchFamily="34" charset="-122"/>
                <a:cs typeface="Georgia" pitchFamily="34" charset="-120"/>
              </a:rPr>
              <a:t>AAHOA's 12 Points of Fair Franchising</a:t>
            </a:r>
            <a:endParaRPr lang="en-US" sz="1500"/>
          </a:p>
        </p:txBody>
      </p:sp>
      <p:sp>
        <p:nvSpPr>
          <p:cNvPr id="7" name="Text 4"/>
          <p:cNvSpPr/>
          <p:nvPr/>
        </p:nvSpPr>
        <p:spPr>
          <a:xfrm>
            <a:off x="731520" y="1874520"/>
            <a:ext cx="3566160" cy="2651760"/>
          </a:xfrm>
          <a:prstGeom prst="rect">
            <a:avLst/>
          </a:prstGeom>
          <a:noFill/>
        </p:spPr>
        <p:txBody>
          <a:bodyPr wrap="square" rtlCol="0" anchor="t"/>
          <a:lstStyle/>
          <a:p>
            <a:pPr marL="342900" indent="-342900">
              <a:spcAft>
                <a:spcPts val="800"/>
              </a:spcAft>
              <a:buSzTx/>
              <a:buChar char="•"/>
            </a:pPr>
            <a:r>
              <a:rPr lang="en-US" sz="1200">
                <a:solidFill>
                  <a:srgbClr val="1E293B"/>
                </a:solidFill>
                <a:latin typeface="Calibri" pitchFamily="34" charset="0"/>
                <a:ea typeface="Calibri" pitchFamily="34" charset="-122"/>
                <a:cs typeface="Calibri" pitchFamily="34" charset="-120"/>
              </a:rPr>
              <a:t>New "Change of Control" clause recommended for M&amp;A protection</a:t>
            </a:r>
            <a:endParaRPr lang="en-US" sz="1200"/>
          </a:p>
          <a:p>
            <a:pPr marL="342900" indent="-342900">
              <a:spcAft>
                <a:spcPts val="800"/>
              </a:spcAft>
              <a:buSzTx/>
              <a:buChar char="•"/>
            </a:pPr>
            <a:r>
              <a:rPr lang="en-US" sz="1200">
                <a:solidFill>
                  <a:srgbClr val="1E293B"/>
                </a:solidFill>
                <a:latin typeface="Calibri" pitchFamily="34" charset="0"/>
                <a:ea typeface="Calibri" pitchFamily="34" charset="-122"/>
                <a:cs typeface="Calibri" pitchFamily="34" charset="-120"/>
              </a:rPr>
              <a:t>Full disclosure of vendor commissions &amp; rebates to franchisees</a:t>
            </a:r>
            <a:endParaRPr lang="en-US" sz="1200"/>
          </a:p>
          <a:p>
            <a:pPr marL="342900" indent="-342900">
              <a:spcAft>
                <a:spcPts val="800"/>
              </a:spcAft>
              <a:buSzTx/>
              <a:buChar char="•"/>
            </a:pPr>
            <a:r>
              <a:rPr lang="en-US" sz="1200">
                <a:solidFill>
                  <a:srgbClr val="1E293B"/>
                </a:solidFill>
                <a:latin typeface="Calibri" pitchFamily="34" charset="0"/>
                <a:ea typeface="Calibri" pitchFamily="34" charset="-122"/>
                <a:cs typeface="Calibri" pitchFamily="34" charset="-120"/>
              </a:rPr>
              <a:t>Opposition to selling loyalty points for franchisor profit</a:t>
            </a:r>
            <a:endParaRPr lang="en-US" sz="1200"/>
          </a:p>
          <a:p>
            <a:pPr marL="342900" indent="-342900">
              <a:spcAft>
                <a:spcPts val="800"/>
              </a:spcAft>
              <a:buSzTx/>
              <a:buChar char="•"/>
            </a:pPr>
            <a:r>
              <a:rPr lang="en-US" sz="1200">
                <a:solidFill>
                  <a:srgbClr val="1E293B"/>
                </a:solidFill>
                <a:latin typeface="Calibri" pitchFamily="34" charset="0"/>
                <a:ea typeface="Calibri" pitchFamily="34" charset="-122"/>
                <a:cs typeface="Calibri" pitchFamily="34" charset="-120"/>
              </a:rPr>
              <a:t>No new fees without Franchise Advisory Council approval</a:t>
            </a:r>
            <a:endParaRPr lang="en-US" sz="1200"/>
          </a:p>
          <a:p>
            <a:pPr marL="342900" indent="-342900">
              <a:spcAft>
                <a:spcPts val="800"/>
              </a:spcAft>
              <a:buSzTx/>
              <a:buChar char="•"/>
            </a:pPr>
            <a:r>
              <a:rPr lang="en-US" sz="1200">
                <a:solidFill>
                  <a:srgbClr val="1E293B"/>
                </a:solidFill>
                <a:latin typeface="Calibri" pitchFamily="34" charset="0"/>
                <a:ea typeface="Calibri" pitchFamily="34" charset="-122"/>
                <a:cs typeface="Calibri" pitchFamily="34" charset="-120"/>
              </a:rPr>
              <a:t>Marriott disengaged from AAHOA; Choice paused partnership</a:t>
            </a:r>
            <a:endParaRPr lang="en-US" sz="1200"/>
          </a:p>
        </p:txBody>
      </p:sp>
      <p:sp>
        <p:nvSpPr>
          <p:cNvPr id="8" name="Shape 5"/>
          <p:cNvSpPr/>
          <p:nvPr/>
        </p:nvSpPr>
        <p:spPr>
          <a:xfrm>
            <a:off x="4754880" y="1097280"/>
            <a:ext cx="3931920" cy="3657600"/>
          </a:xfrm>
          <a:prstGeom prst="rect">
            <a:avLst/>
          </a:prstGeom>
          <a:solidFill>
            <a:srgbClr val="FFFFFF"/>
          </a:solidFill>
          <a:effectLst>
            <a:outerShdw blurRad="76200" dist="25400" dir="8100000" algn="bl" rotWithShape="0">
              <a:srgbClr val="000000">
                <a:alpha val="12000"/>
              </a:srgbClr>
            </a:outerShdw>
          </a:effectLst>
        </p:spPr>
        <p:txBody>
          <a:bodyPr/>
          <a:lstStyle/>
          <a:p>
            <a:endParaRPr lang="en-US"/>
          </a:p>
        </p:txBody>
      </p:sp>
      <p:sp>
        <p:nvSpPr>
          <p:cNvPr id="9" name="Shape 6"/>
          <p:cNvSpPr/>
          <p:nvPr/>
        </p:nvSpPr>
        <p:spPr>
          <a:xfrm>
            <a:off x="4937760" y="1234440"/>
            <a:ext cx="457200" cy="457200"/>
          </a:xfrm>
          <a:prstGeom prst="ellipse">
            <a:avLst/>
          </a:prstGeom>
          <a:solidFill>
            <a:srgbClr val="F59E0B"/>
          </a:solidFill>
        </p:spPr>
        <p:txBody>
          <a:bodyPr/>
          <a:lstStyle/>
          <a:p>
            <a:endParaRPr lang="en-US"/>
          </a:p>
        </p:txBody>
      </p:sp>
      <p:pic>
        <p:nvPicPr>
          <p:cNvPr id="10" name="Image 1"/>
          <p:cNvPicPr>
            <a:picLocks noChangeAspect="1"/>
          </p:cNvPicPr>
          <p:nvPr/>
        </p:nvPicPr>
        <p:blipFill>
          <a:blip r:embed="rId4"/>
          <a:stretch>
            <a:fillRect/>
          </a:stretch>
        </p:blipFill>
        <p:spPr>
          <a:xfrm>
            <a:off x="5029200" y="1325880"/>
            <a:ext cx="274320" cy="274320"/>
          </a:xfrm>
          <a:prstGeom prst="rect">
            <a:avLst/>
          </a:prstGeom>
        </p:spPr>
      </p:pic>
      <p:sp>
        <p:nvSpPr>
          <p:cNvPr id="11" name="Text 7"/>
          <p:cNvSpPr/>
          <p:nvPr/>
        </p:nvSpPr>
        <p:spPr>
          <a:xfrm>
            <a:off x="5532120" y="1234440"/>
            <a:ext cx="3017520" cy="457200"/>
          </a:xfrm>
          <a:prstGeom prst="rect">
            <a:avLst/>
          </a:prstGeom>
          <a:noFill/>
        </p:spPr>
        <p:txBody>
          <a:bodyPr wrap="square" lIns="0" tIns="0" rIns="0" bIns="0" rtlCol="0" anchor="ctr"/>
          <a:lstStyle/>
          <a:p>
            <a:pPr marL="0" indent="0">
              <a:buNone/>
            </a:pPr>
            <a:r>
              <a:rPr lang="en-US" sz="1500" b="1">
                <a:solidFill>
                  <a:srgbClr val="1E2761"/>
                </a:solidFill>
                <a:latin typeface="Georgia" pitchFamily="34" charset="0"/>
                <a:ea typeface="Georgia" pitchFamily="34" charset="-122"/>
                <a:cs typeface="Georgia" pitchFamily="34" charset="-120"/>
              </a:rPr>
              <a:t>Regulatory &amp; Legal Landscape</a:t>
            </a:r>
            <a:endParaRPr lang="en-US" sz="1500"/>
          </a:p>
        </p:txBody>
      </p:sp>
      <p:sp>
        <p:nvSpPr>
          <p:cNvPr id="12" name="Text 8"/>
          <p:cNvSpPr/>
          <p:nvPr/>
        </p:nvSpPr>
        <p:spPr>
          <a:xfrm>
            <a:off x="5029200" y="1874520"/>
            <a:ext cx="3474720" cy="2651760"/>
          </a:xfrm>
          <a:prstGeom prst="rect">
            <a:avLst/>
          </a:prstGeom>
          <a:noFill/>
        </p:spPr>
        <p:txBody>
          <a:bodyPr wrap="square" rtlCol="0" anchor="t"/>
          <a:lstStyle/>
          <a:p>
            <a:pPr marL="342900" indent="-342900">
              <a:spcAft>
                <a:spcPts val="800"/>
              </a:spcAft>
              <a:buSzTx/>
              <a:buChar char="•"/>
            </a:pPr>
            <a:r>
              <a:rPr lang="en-US" sz="1200">
                <a:solidFill>
                  <a:srgbClr val="1E293B"/>
                </a:solidFill>
                <a:latin typeface="Calibri" pitchFamily="34" charset="0"/>
                <a:ea typeface="Calibri" pitchFamily="34" charset="-122"/>
                <a:cs typeface="Calibri" pitchFamily="34" charset="-120"/>
              </a:rPr>
              <a:t>American Franchise Act (AFA) gaining bipartisan support — 51 cosponsors — to clarify joint-employer standards</a:t>
            </a:r>
            <a:endParaRPr lang="en-US" sz="1200"/>
          </a:p>
          <a:p>
            <a:pPr marL="342900" indent="-342900">
              <a:spcAft>
                <a:spcPts val="800"/>
              </a:spcAft>
              <a:buSzTx/>
              <a:buChar char="•"/>
            </a:pPr>
            <a:r>
              <a:rPr lang="en-US" sz="1200">
                <a:solidFill>
                  <a:srgbClr val="1E293B"/>
                </a:solidFill>
                <a:latin typeface="Calibri" pitchFamily="34" charset="0"/>
                <a:ea typeface="Calibri" pitchFamily="34" charset="-122"/>
                <a:cs typeface="Calibri" pitchFamily="34" charset="-120"/>
              </a:rPr>
              <a:t>Class action lawsuits alleging price-fixing via algorithmic pricing software</a:t>
            </a:r>
            <a:endParaRPr lang="en-US" sz="1200"/>
          </a:p>
          <a:p>
            <a:pPr marL="342900" indent="-342900">
              <a:spcAft>
                <a:spcPts val="800"/>
              </a:spcAft>
              <a:buSzTx/>
              <a:buChar char="•"/>
            </a:pPr>
            <a:r>
              <a:rPr lang="en-US" sz="1200">
                <a:solidFill>
                  <a:srgbClr val="1E293B"/>
                </a:solidFill>
                <a:latin typeface="Calibri" pitchFamily="34" charset="0"/>
                <a:ea typeface="Calibri" pitchFamily="34" charset="-122"/>
                <a:cs typeface="Calibri" pitchFamily="34" charset="-120"/>
              </a:rPr>
              <a:t>Forum selection &amp; arbitration clauses strictly enforced by courts</a:t>
            </a:r>
            <a:endParaRPr lang="en-US" sz="1200"/>
          </a:p>
          <a:p>
            <a:pPr marL="342900" indent="-342900">
              <a:spcAft>
                <a:spcPts val="800"/>
              </a:spcAft>
              <a:buSzTx/>
              <a:buChar char="•"/>
            </a:pPr>
            <a:r>
              <a:rPr lang="en-US" sz="1200">
                <a:solidFill>
                  <a:srgbClr val="1E293B"/>
                </a:solidFill>
                <a:latin typeface="Calibri" pitchFamily="34" charset="0"/>
                <a:ea typeface="Calibri" pitchFamily="34" charset="-122"/>
                <a:cs typeface="Calibri" pitchFamily="34" charset="-120"/>
              </a:rPr>
              <a:t>Employee noncompete enforceability evolving state-by-state</a:t>
            </a:r>
            <a:endParaRPr lang="en-US" sz="1200"/>
          </a:p>
          <a:p>
            <a:pPr marL="342900" indent="-342900">
              <a:spcAft>
                <a:spcPts val="800"/>
              </a:spcAft>
              <a:buSzTx/>
              <a:buChar char="•"/>
            </a:pPr>
            <a:r>
              <a:rPr lang="en-US" sz="1200">
                <a:solidFill>
                  <a:srgbClr val="1E293B"/>
                </a:solidFill>
                <a:latin typeface="Calibri" pitchFamily="34" charset="0"/>
                <a:ea typeface="Calibri" pitchFamily="34" charset="-122"/>
                <a:cs typeface="Calibri" pitchFamily="34" charset="-120"/>
              </a:rPr>
              <a:t>L.A. Olympic Wage ordinance: $30/hr for hospitality workers by 2028</a:t>
            </a:r>
            <a:endParaRPr lang="en-US" sz="1200"/>
          </a:p>
        </p:txBody>
      </p:sp>
    </p:spTree>
  </p:cSld>
  <p:clrMapOvr>
    <a:masterClrMapping/>
  </p:clrMapOvr>
  <p:transition/>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bg>
      <p:bgPr>
        <a:solidFill>
          <a:schemeClr val="bg1"/>
        </a:solidFill>
        <a:effectLst/>
      </p:bgPr>
    </p:bg>
    <p:spTree>
      <p:nvGrpSpPr>
        <p:cNvPr id="1" name=""/>
        <p:cNvGrpSpPr/>
        <p:nvPr/>
      </p:nvGrpSpPr>
      <p:grpSpPr>
        <a:xfrm>
          <a:off x="0" y="0"/>
          <a: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1435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51435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57563" y="1057562"/>
            <a:ext cx="51435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57564" y="1065164"/>
            <a:ext cx="51434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575942" y="2691064"/>
            <a:ext cx="1876484"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F20D82C2-7B7A-F3E7-A1E4-C32E3F1ECE4E}"/>
              </a:ext>
            </a:extLst>
          </p:cNvPr>
          <p:cNvSpPr txBox="1"/>
          <p:nvPr/>
        </p:nvSpPr>
        <p:spPr>
          <a:xfrm>
            <a:off x="350041" y="440141"/>
            <a:ext cx="2401025" cy="2540623"/>
          </a:xfrm>
          <a:prstGeom prst="rect">
            <a:avLst/>
          </a:prstGeom>
        </p:spPr>
        <p:txBody>
          <a:bodyPr vert="horz" lIns="91440" tIns="45720" rIns="91440" bIns="45720" rtlCol="0" anchor="b">
            <a:normAutofit/>
          </a:bodyPr>
          <a:lstStyle/>
          <a:p>
            <a:pPr algn="r">
              <a:lnSpc>
                <a:spcPct val="90000"/>
              </a:lnSpc>
              <a:spcBef>
                <a:spcPct val="0"/>
              </a:spcBef>
              <a:spcAft>
                <a:spcPts val="600"/>
              </a:spcAft>
            </a:pPr>
            <a:r>
              <a:rPr lang="en-US" sz="3000" b="1" kern="1200">
                <a:solidFill>
                  <a:srgbClr val="FFFFFF"/>
                </a:solidFill>
                <a:latin typeface="+mj-lt"/>
                <a:ea typeface="+mj-ea"/>
                <a:cs typeface="+mj-cs"/>
              </a:rPr>
              <a:t>2026 FTC Franchise Rule Changes</a:t>
            </a:r>
            <a:endParaRPr lang="en-US" sz="3000" kern="1200">
              <a:solidFill>
                <a:srgbClr val="FFFFFF"/>
              </a:solidFill>
              <a:latin typeface="+mj-lt"/>
              <a:ea typeface="+mj-ea"/>
              <a:cs typeface="+mj-cs"/>
            </a:endParaRPr>
          </a:p>
        </p:txBody>
      </p:sp>
      <p:sp>
        <p:nvSpPr>
          <p:cNvPr id="3" name="TextBox 2">
            <a:extLst>
              <a:ext uri="{FF2B5EF4-FFF2-40B4-BE49-F238E27FC236}">
                <a16:creationId xmlns:a16="http://schemas.microsoft.com/office/drawing/2014/main" id="{FFE6CD23-AF3E-97F4-342E-203B47763FC9}"/>
              </a:ext>
            </a:extLst>
          </p:cNvPr>
          <p:cNvSpPr txBox="1"/>
          <p:nvPr/>
        </p:nvSpPr>
        <p:spPr>
          <a:xfrm>
            <a:off x="3626783" y="440141"/>
            <a:ext cx="4916510" cy="4159535"/>
          </a:xfrm>
          <a:prstGeom prst="rect">
            <a:avLst/>
          </a:prstGeom>
        </p:spPr>
        <p:txBody>
          <a:bodyPr vert="horz" lIns="91440" tIns="45720" rIns="91440" bIns="45720" rtlCol="0" anchor="ctr">
            <a:normAutofit/>
          </a:bodyPr>
          <a:lstStyle/>
          <a:p>
            <a:pPr indent="-228600">
              <a:lnSpc>
                <a:spcPct val="90000"/>
              </a:lnSpc>
              <a:spcAft>
                <a:spcPts val="600"/>
              </a:spcAft>
              <a:buFont typeface="Arial" pitchFamily="34" charset="0"/>
              <a:buChar char="•"/>
            </a:pPr>
            <a:r>
              <a:rPr lang="en-US" sz="1500" b="1"/>
              <a:t>New disclosure requirements take effect in 2026</a:t>
            </a:r>
          </a:p>
          <a:p>
            <a:pPr marL="285750" indent="-228600">
              <a:lnSpc>
                <a:spcPct val="90000"/>
              </a:lnSpc>
              <a:spcAft>
                <a:spcPts val="600"/>
              </a:spcAft>
              <a:buFont typeface="Arial" pitchFamily="34" charset="0"/>
              <a:buChar char="•"/>
            </a:pPr>
            <a:r>
              <a:rPr lang="en-US" sz="1500"/>
              <a:t>Item 19:  Financial disclosures</a:t>
            </a:r>
          </a:p>
          <a:p>
            <a:pPr marL="742950" lvl="1" indent="-228600">
              <a:lnSpc>
                <a:spcPct val="90000"/>
              </a:lnSpc>
              <a:spcAft>
                <a:spcPts val="600"/>
              </a:spcAft>
              <a:buFont typeface="Arial" pitchFamily="34" charset="0"/>
              <a:buChar char="•"/>
            </a:pPr>
            <a:r>
              <a:rPr lang="en-US" sz="1500"/>
              <a:t>Still possible to skip Item 19, but if the information is provided, it must present earnings claims responsibly</a:t>
            </a:r>
          </a:p>
          <a:p>
            <a:pPr marL="285750" indent="-228600">
              <a:lnSpc>
                <a:spcPct val="90000"/>
              </a:lnSpc>
              <a:spcAft>
                <a:spcPts val="600"/>
              </a:spcAft>
              <a:buFont typeface="Arial" pitchFamily="34" charset="0"/>
              <a:buChar char="•"/>
            </a:pPr>
            <a:r>
              <a:rPr lang="en-US" sz="1500"/>
              <a:t>Fee Transparency Rules:  franchisors charging fees not clearly disclosed in the FDD violate the FTC. Any new or increased fee not specifically detailed in the FDD is likely a violation of the FTC Act. </a:t>
            </a:r>
          </a:p>
          <a:p>
            <a:pPr marL="285750" indent="-228600">
              <a:lnSpc>
                <a:spcPct val="90000"/>
              </a:lnSpc>
              <a:spcAft>
                <a:spcPts val="600"/>
              </a:spcAft>
              <a:buFont typeface="Arial" pitchFamily="34" charset="0"/>
              <a:buChar char="•"/>
            </a:pPr>
            <a:r>
              <a:rPr lang="en-US" sz="1500"/>
              <a:t>Franchisee Communication Rights (Non-Disparagement Clauses):  Franchise agreement cannot prevent franchisees from filing complaints with the SEC, require approval before talking to government agencies, punish franchisees for honest feedback, include broad confidentiality provisions that silence concerns. </a:t>
            </a:r>
          </a:p>
          <a:p>
            <a:pPr marL="285750" indent="-228600">
              <a:lnSpc>
                <a:spcPct val="90000"/>
              </a:lnSpc>
              <a:spcAft>
                <a:spcPts val="600"/>
              </a:spcAft>
              <a:buFont typeface="Arial" pitchFamily="34" charset="0"/>
              <a:buChar char="•"/>
            </a:pPr>
            <a:r>
              <a:rPr lang="en-US" sz="1500"/>
              <a:t>Control and employment issues:  too much control creates joint employer risk.  </a:t>
            </a:r>
          </a:p>
        </p:txBody>
      </p:sp>
    </p:spTree>
    <p:extLst>
      <p:ext uri="{BB962C8B-B14F-4D97-AF65-F5344CB8AC3E}">
        <p14:creationId val="2625482190"/>
      </p:ext>
    </p:extLst>
  </p:cSld>
  <p:clrMapOvr>
    <a:masterClrMapping/>
  </p:clrMapOvr>
  <p:transition/>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graphicFrame>
        <p:nvGraphicFramePr>
          <p:cNvPr id="2" name="Table 1">
            <a:extLst>
              <a:ext uri="{FF2B5EF4-FFF2-40B4-BE49-F238E27FC236}">
                <a16:creationId xmlns:a16="http://schemas.microsoft.com/office/drawing/2014/main" id="{365580FF-45FA-6934-5B59-2CF6EEDC17C1}"/>
              </a:ext>
            </a:extLst>
          </p:cNvPr>
          <p:cNvGraphicFramePr>
            <a:graphicFrameLocks noGrp="1"/>
          </p:cNvGraphicFramePr>
          <p:nvPr/>
        </p:nvGraphicFramePr>
        <p:xfrm>
          <a:off x="1400406" y="1557179"/>
          <a:ext cx="6343187" cy="2887980"/>
        </p:xfrm>
        <a:graphic>
          <a:graphicData uri="http://schemas.openxmlformats.org/drawingml/2006/table">
            <a:tbl>
              <a:tblPr/>
              <a:tblGrid>
                <a:gridCol w="1585797">
                  <a:extLst>
                    <a:ext uri="{9D8B030D-6E8A-4147-A177-3AD203B41FA5}">
                      <a16:colId xmlns:a16="http://schemas.microsoft.com/office/drawing/2014/main" val="31723511"/>
                    </a:ext>
                  </a:extLst>
                </a:gridCol>
                <a:gridCol w="1917708">
                  <a:extLst>
                    <a:ext uri="{9D8B030D-6E8A-4147-A177-3AD203B41FA5}">
                      <a16:colId xmlns:a16="http://schemas.microsoft.com/office/drawing/2014/main" val="552035524"/>
                    </a:ext>
                  </a:extLst>
                </a:gridCol>
                <a:gridCol w="2839682">
                  <a:extLst>
                    <a:ext uri="{9D8B030D-6E8A-4147-A177-3AD203B41FA5}">
                      <a16:colId xmlns:a16="http://schemas.microsoft.com/office/drawing/2014/main" val="2043203461"/>
                    </a:ext>
                  </a:extLst>
                </a:gridCol>
              </a:tblGrid>
              <a:tr h="0">
                <a:tc>
                  <a:txBody>
                    <a:bodyPr vert="horz" wrap="square"/>
                    <a:lstStyle/>
                    <a:p>
                      <a:pPr>
                        <a:buNone/>
                      </a:pPr>
                      <a:r>
                        <a:rPr lang="en-US" b="1">
                          <a:solidFill>
                            <a:srgbClr val="555555"/>
                          </a:solidFill>
                          <a:effectLst/>
                        </a:rPr>
                        <a:t>Territory Element</a:t>
                      </a:r>
                    </a:p>
                  </a:txBody>
                  <a:tcPr marL="152400" marR="152400" marT="57150" marB="57150" anchor="ctr">
                    <a:lnL w="6350" cap="flat" cmpd="sng" algn="ctr">
                      <a:solidFill>
                        <a:srgbClr val="EEEEEE"/>
                      </a:solidFill>
                      <a:prstDash val="solid"/>
                      <a:round/>
                      <a:headEnd type="none" w="med" len="med"/>
                      <a:tailEnd type="none" w="med" len="med"/>
                    </a:lnL>
                    <a:lnR w="6350" cap="flat" cmpd="sng" algn="ctr">
                      <a:solidFill>
                        <a:srgbClr val="EEEEEE"/>
                      </a:solidFill>
                      <a:prstDash val="solid"/>
                      <a:round/>
                      <a:headEnd type="none" w="med" len="med"/>
                      <a:tailEnd type="none" w="med" len="med"/>
                    </a:lnR>
                    <a:lnT w="6350" cap="flat" cmpd="sng" algn="ctr">
                      <a:solidFill>
                        <a:srgbClr val="EEEEEE"/>
                      </a:solidFill>
                      <a:prstDash val="solid"/>
                      <a:round/>
                      <a:headEnd type="none" w="med" len="med"/>
                      <a:tailEnd type="none" w="med" len="med"/>
                    </a:lnT>
                    <a:lnB w="6350" cap="flat" cmpd="sng" algn="ctr">
                      <a:solidFill>
                        <a:srgbClr val="EEEEEE"/>
                      </a:solidFill>
                      <a:prstDash val="solid"/>
                      <a:round/>
                      <a:headEnd type="none" w="med" len="med"/>
                      <a:tailEnd type="none" w="med" len="med"/>
                    </a:lnB>
                    <a:solidFill>
                      <a:srgbClr val="FFFFFF"/>
                    </a:solidFill>
                  </a:tcPr>
                </a:tc>
                <a:tc>
                  <a:txBody>
                    <a:bodyPr vert="horz" wrap="square"/>
                    <a:lstStyle/>
                    <a:p>
                      <a:pPr>
                        <a:buNone/>
                      </a:pPr>
                      <a:r>
                        <a:rPr lang="en-US" b="1">
                          <a:solidFill>
                            <a:srgbClr val="555555"/>
                          </a:solidFill>
                          <a:effectLst/>
                        </a:rPr>
                        <a:t>Old Approach</a:t>
                      </a:r>
                    </a:p>
                  </a:txBody>
                  <a:tcPr marL="152400" marR="152400" marT="57150" marB="57150" anchor="ctr">
                    <a:lnL w="6350" cap="flat" cmpd="sng" algn="ctr">
                      <a:solidFill>
                        <a:srgbClr val="EEEEEE"/>
                      </a:solidFill>
                      <a:prstDash val="solid"/>
                      <a:round/>
                      <a:headEnd type="none" w="med" len="med"/>
                      <a:tailEnd type="none" w="med" len="med"/>
                    </a:lnL>
                    <a:lnR w="6350" cap="flat" cmpd="sng" algn="ctr">
                      <a:solidFill>
                        <a:srgbClr val="EEEEEE"/>
                      </a:solidFill>
                      <a:prstDash val="solid"/>
                      <a:round/>
                      <a:headEnd type="none" w="med" len="med"/>
                      <a:tailEnd type="none" w="med" len="med"/>
                    </a:lnR>
                    <a:lnT w="6350" cap="flat" cmpd="sng" algn="ctr">
                      <a:solidFill>
                        <a:srgbClr val="EEEEEE"/>
                      </a:solidFill>
                      <a:prstDash val="solid"/>
                      <a:round/>
                      <a:headEnd type="none" w="med" len="med"/>
                      <a:tailEnd type="none" w="med" len="med"/>
                    </a:lnT>
                    <a:lnB w="6350" cap="flat" cmpd="sng" algn="ctr">
                      <a:solidFill>
                        <a:srgbClr val="EEEEEE"/>
                      </a:solidFill>
                      <a:prstDash val="solid"/>
                      <a:round/>
                      <a:headEnd type="none" w="med" len="med"/>
                      <a:tailEnd type="none" w="med" len="med"/>
                    </a:lnB>
                    <a:solidFill>
                      <a:srgbClr val="FFFFFF"/>
                    </a:solidFill>
                  </a:tcPr>
                </a:tc>
                <a:tc>
                  <a:txBody>
                    <a:bodyPr vert="horz" wrap="square"/>
                    <a:lstStyle/>
                    <a:p>
                      <a:pPr>
                        <a:buNone/>
                      </a:pPr>
                      <a:r>
                        <a:rPr lang="en-US" b="1">
                          <a:solidFill>
                            <a:srgbClr val="555555"/>
                          </a:solidFill>
                          <a:effectLst/>
                        </a:rPr>
                        <a:t>2026 Approach</a:t>
                      </a:r>
                    </a:p>
                  </a:txBody>
                  <a:tcPr marL="152400" marR="152400" marT="57150" marB="57150" anchor="ctr">
                    <a:lnL w="6350" cap="flat" cmpd="sng" algn="ctr">
                      <a:solidFill>
                        <a:srgbClr val="EEEEEE"/>
                      </a:solidFill>
                      <a:prstDash val="solid"/>
                      <a:round/>
                      <a:headEnd type="none" w="med" len="med"/>
                      <a:tailEnd type="none" w="med" len="med"/>
                    </a:lnL>
                    <a:lnR w="6350" cap="flat" cmpd="sng" algn="ctr">
                      <a:solidFill>
                        <a:srgbClr val="EEEEEE"/>
                      </a:solidFill>
                      <a:prstDash val="solid"/>
                      <a:round/>
                      <a:headEnd type="none" w="med" len="med"/>
                      <a:tailEnd type="none" w="med" len="med"/>
                    </a:lnR>
                    <a:lnT w="6350" cap="flat" cmpd="sng" algn="ctr">
                      <a:solidFill>
                        <a:srgbClr val="EEEEEE"/>
                      </a:solidFill>
                      <a:prstDash val="solid"/>
                      <a:round/>
                      <a:headEnd type="none" w="med" len="med"/>
                      <a:tailEnd type="none" w="med" len="med"/>
                    </a:lnT>
                    <a:lnB w="6350" cap="flat" cmpd="sng" algn="ctr">
                      <a:solidFill>
                        <a:srgbClr val="EEEEEE"/>
                      </a:solidFill>
                      <a:prstDash val="solid"/>
                      <a:round/>
                      <a:headEnd type="none" w="med" len="med"/>
                      <a:tailEnd type="none" w="med" len="med"/>
                    </a:lnB>
                    <a:solidFill>
                      <a:srgbClr val="FFFFFF"/>
                    </a:solidFill>
                  </a:tcPr>
                </a:tc>
                <a:extLst>
                  <a:ext uri="{0D108BD9-81ED-4DB2-BD59-A6C34878D82A}">
                    <a16:rowId xmlns:a16="http://schemas.microsoft.com/office/drawing/2014/main" val="2107365522"/>
                  </a:ext>
                </a:extLst>
              </a:tr>
              <a:tr h="0">
                <a:tc>
                  <a:txBody>
                    <a:bodyPr vert="horz" wrap="square"/>
                    <a:lstStyle/>
                    <a:p>
                      <a:pPr>
                        <a:buNone/>
                      </a:pPr>
                      <a:r>
                        <a:rPr lang="en-US">
                          <a:effectLst/>
                        </a:rPr>
                        <a:t>Boundaries</a:t>
                      </a:r>
                    </a:p>
                  </a:txBody>
                  <a:tcPr marL="152400" marR="152400" marT="38100" marB="38100" anchor="ctr">
                    <a:lnL w="6350" cap="flat" cmpd="sng" algn="ctr">
                      <a:solidFill>
                        <a:srgbClr val="EEEEEE"/>
                      </a:solidFill>
                      <a:prstDash val="solid"/>
                      <a:round/>
                      <a:headEnd type="none" w="med" len="med"/>
                      <a:tailEnd type="none" w="med" len="med"/>
                    </a:lnL>
                    <a:lnR w="6350" cap="flat" cmpd="sng" algn="ctr">
                      <a:solidFill>
                        <a:srgbClr val="EEEEEE"/>
                      </a:solidFill>
                      <a:prstDash val="solid"/>
                      <a:round/>
                      <a:headEnd type="none" w="med" len="med"/>
                      <a:tailEnd type="none" w="med" len="med"/>
                    </a:lnR>
                    <a:lnT w="6350" cap="flat" cmpd="sng" algn="ctr">
                      <a:solidFill>
                        <a:srgbClr val="EEEEEE"/>
                      </a:solidFill>
                      <a:prstDash val="solid"/>
                      <a:round/>
                      <a:headEnd type="none" w="med" len="med"/>
                      <a:tailEnd type="none" w="med" len="med"/>
                    </a:lnT>
                    <a:lnB w="6350" cap="flat" cmpd="sng" algn="ctr">
                      <a:solidFill>
                        <a:srgbClr val="EEEEEE"/>
                      </a:solidFill>
                      <a:prstDash val="solid"/>
                      <a:round/>
                      <a:headEnd type="none" w="med" len="med"/>
                      <a:tailEnd type="none" w="med" len="med"/>
                    </a:lnB>
                    <a:solidFill>
                      <a:srgbClr val="FFFFFF"/>
                    </a:solidFill>
                  </a:tcPr>
                </a:tc>
                <a:tc>
                  <a:txBody>
                    <a:bodyPr vert="horz" wrap="square"/>
                    <a:lstStyle/>
                    <a:p>
                      <a:pPr>
                        <a:buNone/>
                      </a:pPr>
                      <a:r>
                        <a:rPr lang="en-US">
                          <a:effectLst/>
                        </a:rPr>
                        <a:t>General zip codes</a:t>
                      </a:r>
                    </a:p>
                  </a:txBody>
                  <a:tcPr marL="152400" marR="152400" marT="38100" marB="38100" anchor="ctr">
                    <a:lnL w="6350" cap="flat" cmpd="sng" algn="ctr">
                      <a:solidFill>
                        <a:srgbClr val="EEEEEE"/>
                      </a:solidFill>
                      <a:prstDash val="solid"/>
                      <a:round/>
                      <a:headEnd type="none" w="med" len="med"/>
                      <a:tailEnd type="none" w="med" len="med"/>
                    </a:lnL>
                    <a:lnR w="6350" cap="flat" cmpd="sng" algn="ctr">
                      <a:solidFill>
                        <a:srgbClr val="EEEEEE"/>
                      </a:solidFill>
                      <a:prstDash val="solid"/>
                      <a:round/>
                      <a:headEnd type="none" w="med" len="med"/>
                      <a:tailEnd type="none" w="med" len="med"/>
                    </a:lnR>
                    <a:lnT w="6350" cap="flat" cmpd="sng" algn="ctr">
                      <a:solidFill>
                        <a:srgbClr val="EEEEEE"/>
                      </a:solidFill>
                      <a:prstDash val="solid"/>
                      <a:round/>
                      <a:headEnd type="none" w="med" len="med"/>
                      <a:tailEnd type="none" w="med" len="med"/>
                    </a:lnT>
                    <a:lnB w="6350" cap="flat" cmpd="sng" algn="ctr">
                      <a:solidFill>
                        <a:srgbClr val="EEEEEE"/>
                      </a:solidFill>
                      <a:prstDash val="solid"/>
                      <a:round/>
                      <a:headEnd type="none" w="med" len="med"/>
                      <a:tailEnd type="none" w="med" len="med"/>
                    </a:lnB>
                    <a:solidFill>
                      <a:srgbClr val="FFFFFF"/>
                    </a:solidFill>
                  </a:tcPr>
                </a:tc>
                <a:tc>
                  <a:txBody>
                    <a:bodyPr vert="horz" wrap="square"/>
                    <a:lstStyle/>
                    <a:p>
                      <a:pPr>
                        <a:buNone/>
                      </a:pPr>
                      <a:r>
                        <a:rPr lang="en-US">
                          <a:effectLst/>
                        </a:rPr>
                        <a:t>GPS coordinates or exact addresses</a:t>
                      </a:r>
                    </a:p>
                  </a:txBody>
                  <a:tcPr marL="152400" marR="152400" marT="38100" marB="38100" anchor="ctr">
                    <a:lnL w="6350" cap="flat" cmpd="sng" algn="ctr">
                      <a:solidFill>
                        <a:srgbClr val="EEEEEE"/>
                      </a:solidFill>
                      <a:prstDash val="solid"/>
                      <a:round/>
                      <a:headEnd type="none" w="med" len="med"/>
                      <a:tailEnd type="none" w="med" len="med"/>
                    </a:lnL>
                    <a:lnR w="6350" cap="flat" cmpd="sng" algn="ctr">
                      <a:solidFill>
                        <a:srgbClr val="EEEEEE"/>
                      </a:solidFill>
                      <a:prstDash val="solid"/>
                      <a:round/>
                      <a:headEnd type="none" w="med" len="med"/>
                      <a:tailEnd type="none" w="med" len="med"/>
                    </a:lnR>
                    <a:lnT w="6350" cap="flat" cmpd="sng" algn="ctr">
                      <a:solidFill>
                        <a:srgbClr val="EEEEEE"/>
                      </a:solidFill>
                      <a:prstDash val="solid"/>
                      <a:round/>
                      <a:headEnd type="none" w="med" len="med"/>
                      <a:tailEnd type="none" w="med" len="med"/>
                    </a:lnT>
                    <a:lnB w="6350" cap="flat" cmpd="sng" algn="ctr">
                      <a:solidFill>
                        <a:srgbClr val="EEEEEE"/>
                      </a:solidFill>
                      <a:prstDash val="solid"/>
                      <a:round/>
                      <a:headEnd type="none" w="med" len="med"/>
                      <a:tailEnd type="none" w="med" len="med"/>
                    </a:lnB>
                    <a:solidFill>
                      <a:srgbClr val="FFFFFF"/>
                    </a:solidFill>
                  </a:tcPr>
                </a:tc>
                <a:extLst>
                  <a:ext uri="{0D108BD9-81ED-4DB2-BD59-A6C34878D82A}">
                    <a16:rowId xmlns:a16="http://schemas.microsoft.com/office/drawing/2014/main" val="1219973146"/>
                  </a:ext>
                </a:extLst>
              </a:tr>
              <a:tr h="0">
                <a:tc>
                  <a:txBody>
                    <a:bodyPr vert="horz" wrap="square"/>
                    <a:lstStyle/>
                    <a:p>
                      <a:pPr>
                        <a:buNone/>
                      </a:pPr>
                      <a:r>
                        <a:rPr lang="en-US">
                          <a:effectLst/>
                        </a:rPr>
                        <a:t>Exclusivity</a:t>
                      </a:r>
                    </a:p>
                  </a:txBody>
                  <a:tcPr marL="152400" marR="152400" marT="38100" marB="38100" anchor="ctr">
                    <a:lnL w="6350" cap="flat" cmpd="sng" algn="ctr">
                      <a:solidFill>
                        <a:srgbClr val="EEEEEE"/>
                      </a:solidFill>
                      <a:prstDash val="solid"/>
                      <a:round/>
                      <a:headEnd type="none" w="med" len="med"/>
                      <a:tailEnd type="none" w="med" len="med"/>
                    </a:lnL>
                    <a:lnR w="6350" cap="flat" cmpd="sng" algn="ctr">
                      <a:solidFill>
                        <a:srgbClr val="EEEEEE"/>
                      </a:solidFill>
                      <a:prstDash val="solid"/>
                      <a:round/>
                      <a:headEnd type="none" w="med" len="med"/>
                      <a:tailEnd type="none" w="med" len="med"/>
                    </a:lnR>
                    <a:lnT w="6350" cap="flat" cmpd="sng" algn="ctr">
                      <a:solidFill>
                        <a:srgbClr val="EEEEEE"/>
                      </a:solidFill>
                      <a:prstDash val="solid"/>
                      <a:round/>
                      <a:headEnd type="none" w="med" len="med"/>
                      <a:tailEnd type="none" w="med" len="med"/>
                    </a:lnT>
                    <a:lnB w="6350" cap="flat" cmpd="sng" algn="ctr">
                      <a:solidFill>
                        <a:srgbClr val="EEEEEE"/>
                      </a:solidFill>
                      <a:prstDash val="solid"/>
                      <a:round/>
                      <a:headEnd type="none" w="med" len="med"/>
                      <a:tailEnd type="none" w="med" len="med"/>
                    </a:lnB>
                    <a:solidFill>
                      <a:srgbClr val="FFFFFF"/>
                    </a:solidFill>
                  </a:tcPr>
                </a:tc>
                <a:tc>
                  <a:txBody>
                    <a:bodyPr vert="horz" wrap="square"/>
                    <a:lstStyle/>
                    <a:p>
                      <a:pPr>
                        <a:buNone/>
                      </a:pPr>
                      <a:r>
                        <a:rPr lang="en-US">
                          <a:effectLst/>
                        </a:rPr>
                        <a:t>“Protected area” language</a:t>
                      </a:r>
                    </a:p>
                  </a:txBody>
                  <a:tcPr marL="152400" marR="152400" marT="38100" marB="38100" anchor="ctr">
                    <a:lnL w="6350" cap="flat" cmpd="sng" algn="ctr">
                      <a:solidFill>
                        <a:srgbClr val="EEEEEE"/>
                      </a:solidFill>
                      <a:prstDash val="solid"/>
                      <a:round/>
                      <a:headEnd type="none" w="med" len="med"/>
                      <a:tailEnd type="none" w="med" len="med"/>
                    </a:lnL>
                    <a:lnR w="6350" cap="flat" cmpd="sng" algn="ctr">
                      <a:solidFill>
                        <a:srgbClr val="EEEEEE"/>
                      </a:solidFill>
                      <a:prstDash val="solid"/>
                      <a:round/>
                      <a:headEnd type="none" w="med" len="med"/>
                      <a:tailEnd type="none" w="med" len="med"/>
                    </a:lnR>
                    <a:lnT w="6350" cap="flat" cmpd="sng" algn="ctr">
                      <a:solidFill>
                        <a:srgbClr val="EEEEEE"/>
                      </a:solidFill>
                      <a:prstDash val="solid"/>
                      <a:round/>
                      <a:headEnd type="none" w="med" len="med"/>
                      <a:tailEnd type="none" w="med" len="med"/>
                    </a:lnT>
                    <a:lnB w="6350" cap="flat" cmpd="sng" algn="ctr">
                      <a:solidFill>
                        <a:srgbClr val="EEEEEE"/>
                      </a:solidFill>
                      <a:prstDash val="solid"/>
                      <a:round/>
                      <a:headEnd type="none" w="med" len="med"/>
                      <a:tailEnd type="none" w="med" len="med"/>
                    </a:lnB>
                    <a:solidFill>
                      <a:srgbClr val="FFFFFF"/>
                    </a:solidFill>
                  </a:tcPr>
                </a:tc>
                <a:tc>
                  <a:txBody>
                    <a:bodyPr vert="horz" wrap="square"/>
                    <a:lstStyle/>
                    <a:p>
                      <a:pPr>
                        <a:buNone/>
                      </a:pPr>
                      <a:r>
                        <a:rPr lang="en-US">
                          <a:effectLst/>
                        </a:rPr>
                        <a:t>Specific rights and limitations</a:t>
                      </a:r>
                    </a:p>
                  </a:txBody>
                  <a:tcPr marL="152400" marR="152400" marT="38100" marB="38100" anchor="ctr">
                    <a:lnL w="6350" cap="flat" cmpd="sng" algn="ctr">
                      <a:solidFill>
                        <a:srgbClr val="EEEEEE"/>
                      </a:solidFill>
                      <a:prstDash val="solid"/>
                      <a:round/>
                      <a:headEnd type="none" w="med" len="med"/>
                      <a:tailEnd type="none" w="med" len="med"/>
                    </a:lnL>
                    <a:lnR w="6350" cap="flat" cmpd="sng" algn="ctr">
                      <a:solidFill>
                        <a:srgbClr val="EEEEEE"/>
                      </a:solidFill>
                      <a:prstDash val="solid"/>
                      <a:round/>
                      <a:headEnd type="none" w="med" len="med"/>
                      <a:tailEnd type="none" w="med" len="med"/>
                    </a:lnR>
                    <a:lnT w="6350" cap="flat" cmpd="sng" algn="ctr">
                      <a:solidFill>
                        <a:srgbClr val="EEEEEE"/>
                      </a:solidFill>
                      <a:prstDash val="solid"/>
                      <a:round/>
                      <a:headEnd type="none" w="med" len="med"/>
                      <a:tailEnd type="none" w="med" len="med"/>
                    </a:lnT>
                    <a:lnB w="6350" cap="flat" cmpd="sng" algn="ctr">
                      <a:solidFill>
                        <a:srgbClr val="EEEEEE"/>
                      </a:solidFill>
                      <a:prstDash val="solid"/>
                      <a:round/>
                      <a:headEnd type="none" w="med" len="med"/>
                      <a:tailEnd type="none" w="med" len="med"/>
                    </a:lnB>
                    <a:solidFill>
                      <a:srgbClr val="FFFFFF"/>
                    </a:solidFill>
                  </a:tcPr>
                </a:tc>
                <a:extLst>
                  <a:ext uri="{0D108BD9-81ED-4DB2-BD59-A6C34878D82A}">
                    <a16:rowId xmlns:a16="http://schemas.microsoft.com/office/drawing/2014/main" val="3931225067"/>
                  </a:ext>
                </a:extLst>
              </a:tr>
              <a:tr h="0">
                <a:tc>
                  <a:txBody>
                    <a:bodyPr vert="horz" wrap="square"/>
                    <a:lstStyle/>
                    <a:p>
                      <a:pPr>
                        <a:buNone/>
                      </a:pPr>
                      <a:r>
                        <a:rPr lang="en-US">
                          <a:effectLst/>
                        </a:rPr>
                        <a:t>Online sales</a:t>
                      </a:r>
                    </a:p>
                  </a:txBody>
                  <a:tcPr marL="152400" marR="152400" marT="38100" marB="38100" anchor="ctr">
                    <a:lnL w="6350" cap="flat" cmpd="sng" algn="ctr">
                      <a:solidFill>
                        <a:srgbClr val="EEEEEE"/>
                      </a:solidFill>
                      <a:prstDash val="solid"/>
                      <a:round/>
                      <a:headEnd type="none" w="med" len="med"/>
                      <a:tailEnd type="none" w="med" len="med"/>
                    </a:lnL>
                    <a:lnR w="6350" cap="flat" cmpd="sng" algn="ctr">
                      <a:solidFill>
                        <a:srgbClr val="EEEEEE"/>
                      </a:solidFill>
                      <a:prstDash val="solid"/>
                      <a:round/>
                      <a:headEnd type="none" w="med" len="med"/>
                      <a:tailEnd type="none" w="med" len="med"/>
                    </a:lnR>
                    <a:lnT w="6350" cap="flat" cmpd="sng" algn="ctr">
                      <a:solidFill>
                        <a:srgbClr val="EEEEEE"/>
                      </a:solidFill>
                      <a:prstDash val="solid"/>
                      <a:round/>
                      <a:headEnd type="none" w="med" len="med"/>
                      <a:tailEnd type="none" w="med" len="med"/>
                    </a:lnT>
                    <a:lnB w="6350" cap="flat" cmpd="sng" algn="ctr">
                      <a:solidFill>
                        <a:srgbClr val="EEEEEE"/>
                      </a:solidFill>
                      <a:prstDash val="solid"/>
                      <a:round/>
                      <a:headEnd type="none" w="med" len="med"/>
                      <a:tailEnd type="none" w="med" len="med"/>
                    </a:lnB>
                    <a:solidFill>
                      <a:srgbClr val="FFFFFF"/>
                    </a:solidFill>
                  </a:tcPr>
                </a:tc>
                <a:tc>
                  <a:txBody>
                    <a:bodyPr vert="horz" wrap="square"/>
                    <a:lstStyle/>
                    <a:p>
                      <a:pPr>
                        <a:buNone/>
                      </a:pPr>
                      <a:r>
                        <a:rPr lang="en-US">
                          <a:effectLst/>
                        </a:rPr>
                        <a:t>Often undefined</a:t>
                      </a:r>
                    </a:p>
                  </a:txBody>
                  <a:tcPr marL="152400" marR="152400" marT="38100" marB="38100" anchor="ctr">
                    <a:lnL w="6350" cap="flat" cmpd="sng" algn="ctr">
                      <a:solidFill>
                        <a:srgbClr val="EEEEEE"/>
                      </a:solidFill>
                      <a:prstDash val="solid"/>
                      <a:round/>
                      <a:headEnd type="none" w="med" len="med"/>
                      <a:tailEnd type="none" w="med" len="med"/>
                    </a:lnL>
                    <a:lnR w="6350" cap="flat" cmpd="sng" algn="ctr">
                      <a:solidFill>
                        <a:srgbClr val="EEEEEE"/>
                      </a:solidFill>
                      <a:prstDash val="solid"/>
                      <a:round/>
                      <a:headEnd type="none" w="med" len="med"/>
                      <a:tailEnd type="none" w="med" len="med"/>
                    </a:lnR>
                    <a:lnT w="6350" cap="flat" cmpd="sng" algn="ctr">
                      <a:solidFill>
                        <a:srgbClr val="EEEEEE"/>
                      </a:solidFill>
                      <a:prstDash val="solid"/>
                      <a:round/>
                      <a:headEnd type="none" w="med" len="med"/>
                      <a:tailEnd type="none" w="med" len="med"/>
                    </a:lnT>
                    <a:lnB w="6350" cap="flat" cmpd="sng" algn="ctr">
                      <a:solidFill>
                        <a:srgbClr val="EEEEEE"/>
                      </a:solidFill>
                      <a:prstDash val="solid"/>
                      <a:round/>
                      <a:headEnd type="none" w="med" len="med"/>
                      <a:tailEnd type="none" w="med" len="med"/>
                    </a:lnB>
                    <a:solidFill>
                      <a:srgbClr val="FFFFFF"/>
                    </a:solidFill>
                  </a:tcPr>
                </a:tc>
                <a:tc>
                  <a:txBody>
                    <a:bodyPr vert="horz" wrap="square"/>
                    <a:lstStyle/>
                    <a:p>
                      <a:pPr>
                        <a:buNone/>
                      </a:pPr>
                      <a:r>
                        <a:rPr lang="en-US">
                          <a:effectLst/>
                        </a:rPr>
                        <a:t>Clear digital territory rules</a:t>
                      </a:r>
                    </a:p>
                  </a:txBody>
                  <a:tcPr marL="152400" marR="152400" marT="38100" marB="38100" anchor="ctr">
                    <a:lnL w="6350" cap="flat" cmpd="sng" algn="ctr">
                      <a:solidFill>
                        <a:srgbClr val="EEEEEE"/>
                      </a:solidFill>
                      <a:prstDash val="solid"/>
                      <a:round/>
                      <a:headEnd type="none" w="med" len="med"/>
                      <a:tailEnd type="none" w="med" len="med"/>
                    </a:lnL>
                    <a:lnR w="6350" cap="flat" cmpd="sng" algn="ctr">
                      <a:solidFill>
                        <a:srgbClr val="EEEEEE"/>
                      </a:solidFill>
                      <a:prstDash val="solid"/>
                      <a:round/>
                      <a:headEnd type="none" w="med" len="med"/>
                      <a:tailEnd type="none" w="med" len="med"/>
                    </a:lnR>
                    <a:lnT w="6350" cap="flat" cmpd="sng" algn="ctr">
                      <a:solidFill>
                        <a:srgbClr val="EEEEEE"/>
                      </a:solidFill>
                      <a:prstDash val="solid"/>
                      <a:round/>
                      <a:headEnd type="none" w="med" len="med"/>
                      <a:tailEnd type="none" w="med" len="med"/>
                    </a:lnT>
                    <a:lnB w="6350" cap="flat" cmpd="sng" algn="ctr">
                      <a:solidFill>
                        <a:srgbClr val="EEEEEE"/>
                      </a:solidFill>
                      <a:prstDash val="solid"/>
                      <a:round/>
                      <a:headEnd type="none" w="med" len="med"/>
                      <a:tailEnd type="none" w="med" len="med"/>
                    </a:lnB>
                    <a:solidFill>
                      <a:srgbClr val="FFFFFF"/>
                    </a:solidFill>
                  </a:tcPr>
                </a:tc>
                <a:extLst>
                  <a:ext uri="{0D108BD9-81ED-4DB2-BD59-A6C34878D82A}">
                    <a16:rowId xmlns:a16="http://schemas.microsoft.com/office/drawing/2014/main" val="1313926199"/>
                  </a:ext>
                </a:extLst>
              </a:tr>
              <a:tr h="0">
                <a:tc>
                  <a:txBody>
                    <a:bodyPr vert="horz" wrap="square"/>
                    <a:lstStyle/>
                    <a:p>
                      <a:pPr>
                        <a:buNone/>
                      </a:pPr>
                      <a:r>
                        <a:rPr lang="en-US">
                          <a:effectLst/>
                        </a:rPr>
                        <a:t>Encroachment</a:t>
                      </a:r>
                    </a:p>
                  </a:txBody>
                  <a:tcPr marL="152400" marR="152400" marT="38100" marB="38100" anchor="ctr">
                    <a:lnL w="6350" cap="flat" cmpd="sng" algn="ctr">
                      <a:solidFill>
                        <a:srgbClr val="EEEEEE"/>
                      </a:solidFill>
                      <a:prstDash val="solid"/>
                      <a:round/>
                      <a:headEnd type="none" w="med" len="med"/>
                      <a:tailEnd type="none" w="med" len="med"/>
                    </a:lnL>
                    <a:lnR w="6350" cap="flat" cmpd="sng" algn="ctr">
                      <a:solidFill>
                        <a:srgbClr val="EEEEEE"/>
                      </a:solidFill>
                      <a:prstDash val="solid"/>
                      <a:round/>
                      <a:headEnd type="none" w="med" len="med"/>
                      <a:tailEnd type="none" w="med" len="med"/>
                    </a:lnR>
                    <a:lnT w="6350" cap="flat" cmpd="sng" algn="ctr">
                      <a:solidFill>
                        <a:srgbClr val="EEEEEE"/>
                      </a:solidFill>
                      <a:prstDash val="solid"/>
                      <a:round/>
                      <a:headEnd type="none" w="med" len="med"/>
                      <a:tailEnd type="none" w="med" len="med"/>
                    </a:lnT>
                    <a:lnB w="6350" cap="flat" cmpd="sng" algn="ctr">
                      <a:solidFill>
                        <a:srgbClr val="EEEEEE"/>
                      </a:solidFill>
                      <a:prstDash val="solid"/>
                      <a:round/>
                      <a:headEnd type="none" w="med" len="med"/>
                      <a:tailEnd type="none" w="med" len="med"/>
                    </a:lnB>
                    <a:solidFill>
                      <a:srgbClr val="FFFFFF"/>
                    </a:solidFill>
                  </a:tcPr>
                </a:tc>
                <a:tc>
                  <a:txBody>
                    <a:bodyPr vert="horz" wrap="square"/>
                    <a:lstStyle/>
                    <a:p>
                      <a:pPr>
                        <a:buNone/>
                      </a:pPr>
                      <a:r>
                        <a:rPr lang="en-US">
                          <a:effectLst/>
                        </a:rPr>
                        <a:t>Vague protections</a:t>
                      </a:r>
                    </a:p>
                  </a:txBody>
                  <a:tcPr marL="152400" marR="152400" marT="38100" marB="38100" anchor="ctr">
                    <a:lnL w="6350" cap="flat" cmpd="sng" algn="ctr">
                      <a:solidFill>
                        <a:srgbClr val="EEEEEE"/>
                      </a:solidFill>
                      <a:prstDash val="solid"/>
                      <a:round/>
                      <a:headEnd type="none" w="med" len="med"/>
                      <a:tailEnd type="none" w="med" len="med"/>
                    </a:lnL>
                    <a:lnR w="6350" cap="flat" cmpd="sng" algn="ctr">
                      <a:solidFill>
                        <a:srgbClr val="EEEEEE"/>
                      </a:solidFill>
                      <a:prstDash val="solid"/>
                      <a:round/>
                      <a:headEnd type="none" w="med" len="med"/>
                      <a:tailEnd type="none" w="med" len="med"/>
                    </a:lnR>
                    <a:lnT w="6350" cap="flat" cmpd="sng" algn="ctr">
                      <a:solidFill>
                        <a:srgbClr val="EEEEEE"/>
                      </a:solidFill>
                      <a:prstDash val="solid"/>
                      <a:round/>
                      <a:headEnd type="none" w="med" len="med"/>
                      <a:tailEnd type="none" w="med" len="med"/>
                    </a:lnT>
                    <a:lnB w="6350" cap="flat" cmpd="sng" algn="ctr">
                      <a:solidFill>
                        <a:srgbClr val="EEEEEE"/>
                      </a:solidFill>
                      <a:prstDash val="solid"/>
                      <a:round/>
                      <a:headEnd type="none" w="med" len="med"/>
                      <a:tailEnd type="none" w="med" len="med"/>
                    </a:lnB>
                    <a:solidFill>
                      <a:srgbClr val="FFFFFF"/>
                    </a:solidFill>
                  </a:tcPr>
                </a:tc>
                <a:tc>
                  <a:txBody>
                    <a:bodyPr vert="horz" wrap="square"/>
                    <a:lstStyle/>
                    <a:p>
                      <a:pPr>
                        <a:buNone/>
                      </a:pPr>
                      <a:r>
                        <a:rPr lang="en-US">
                          <a:effectLst/>
                        </a:rPr>
                        <a:t>Detailed scenarios and remedies</a:t>
                      </a:r>
                    </a:p>
                  </a:txBody>
                  <a:tcPr marL="152400" marR="152400" marT="38100" marB="38100" anchor="ctr">
                    <a:lnL w="6350" cap="flat" cmpd="sng" algn="ctr">
                      <a:solidFill>
                        <a:srgbClr val="EEEEEE"/>
                      </a:solidFill>
                      <a:prstDash val="solid"/>
                      <a:round/>
                      <a:headEnd type="none" w="med" len="med"/>
                      <a:tailEnd type="none" w="med" len="med"/>
                    </a:lnL>
                    <a:lnR w="6350" cap="flat" cmpd="sng" algn="ctr">
                      <a:solidFill>
                        <a:srgbClr val="EEEEEE"/>
                      </a:solidFill>
                      <a:prstDash val="solid"/>
                      <a:round/>
                      <a:headEnd type="none" w="med" len="med"/>
                      <a:tailEnd type="none" w="med" len="med"/>
                    </a:lnR>
                    <a:lnT w="6350" cap="flat" cmpd="sng" algn="ctr">
                      <a:solidFill>
                        <a:srgbClr val="EEEEEE"/>
                      </a:solidFill>
                      <a:prstDash val="solid"/>
                      <a:round/>
                      <a:headEnd type="none" w="med" len="med"/>
                      <a:tailEnd type="none" w="med" len="med"/>
                    </a:lnT>
                    <a:lnB w="6350" cap="flat" cmpd="sng" algn="ctr">
                      <a:solidFill>
                        <a:srgbClr val="EEEEEE"/>
                      </a:solidFill>
                      <a:prstDash val="solid"/>
                      <a:round/>
                      <a:headEnd type="none" w="med" len="med"/>
                      <a:tailEnd type="none" w="med" len="med"/>
                    </a:lnB>
                    <a:solidFill>
                      <a:srgbClr val="FFFFFF"/>
                    </a:solidFill>
                  </a:tcPr>
                </a:tc>
                <a:extLst>
                  <a:ext uri="{0D108BD9-81ED-4DB2-BD59-A6C34878D82A}">
                    <a16:rowId xmlns:a16="http://schemas.microsoft.com/office/drawing/2014/main" val="1027022261"/>
                  </a:ext>
                </a:extLst>
              </a:tr>
            </a:tbl>
          </a:graphicData>
        </a:graphic>
      </p:graphicFrame>
      <p:sp>
        <p:nvSpPr>
          <p:cNvPr id="3" name="TextBox 2">
            <a:extLst>
              <a:ext uri="{FF2B5EF4-FFF2-40B4-BE49-F238E27FC236}">
                <a16:creationId xmlns:a16="http://schemas.microsoft.com/office/drawing/2014/main" id="{A9039C46-B617-51C8-4397-3BF442C05842}"/>
              </a:ext>
            </a:extLst>
          </p:cNvPr>
          <p:cNvSpPr txBox="1"/>
          <p:nvPr/>
        </p:nvSpPr>
        <p:spPr>
          <a:xfrm>
            <a:off x="1740421" y="1028125"/>
            <a:ext cx="5295039" cy="461665"/>
          </a:xfrm>
          <a:prstGeom prst="rect">
            <a:avLst/>
          </a:prstGeom>
          <a:noFill/>
        </p:spPr>
        <p:txBody>
          <a:bodyPr wrap="none" rtlCol="0">
            <a:spAutoFit/>
          </a:bodyPr>
          <a:lstStyle/>
          <a:p>
            <a:r>
              <a:rPr lang="en-US" sz="2400" b="1">
                <a:solidFill>
                  <a:srgbClr val="1E2761"/>
                </a:solidFill>
                <a:latin typeface="Georgia" pitchFamily="34" charset="0"/>
              </a:rPr>
              <a:t>Clarity on Territory Restrictions</a:t>
            </a:r>
          </a:p>
        </p:txBody>
      </p:sp>
      <p:sp>
        <p:nvSpPr>
          <p:cNvPr id="5" name="TextBox 4">
            <a:extLst>
              <a:ext uri="{FF2B5EF4-FFF2-40B4-BE49-F238E27FC236}">
                <a16:creationId xmlns:a16="http://schemas.microsoft.com/office/drawing/2014/main" id="{C19B05AF-7F42-B6B4-A26F-32F5E31EDFC6}"/>
              </a:ext>
            </a:extLst>
          </p:cNvPr>
          <p:cNvSpPr txBox="1"/>
          <p:nvPr/>
        </p:nvSpPr>
        <p:spPr>
          <a:xfrm>
            <a:off x="1523259" y="265053"/>
            <a:ext cx="5583580" cy="830997"/>
          </a:xfrm>
          <a:prstGeom prst="rect">
            <a:avLst/>
          </a:prstGeom>
          <a:noFill/>
        </p:spPr>
        <p:txBody>
          <a:bodyPr wrap="none" rtlCol="0">
            <a:spAutoFit/>
          </a:bodyPr>
          <a:lstStyle/>
          <a:p>
            <a:pPr algn="ctr"/>
            <a:r>
              <a:rPr lang="en-US" sz="2400" b="1">
                <a:solidFill>
                  <a:srgbClr val="1E2761"/>
                </a:solidFill>
                <a:latin typeface="Georgia" pitchFamily="34" charset="0"/>
              </a:rPr>
              <a:t>2026 FTC Franchise Rule Changes</a:t>
            </a:r>
          </a:p>
          <a:p>
            <a:pPr algn="ctr"/>
            <a:r>
              <a:rPr lang="en-US" sz="2400" b="1">
                <a:solidFill>
                  <a:srgbClr val="1E2761"/>
                </a:solidFill>
                <a:latin typeface="Georgia" pitchFamily="34" charset="0"/>
              </a:rPr>
              <a:t> (continued)</a:t>
            </a:r>
          </a:p>
        </p:txBody>
      </p:sp>
    </p:spTree>
    <p:extLst>
      <p:ext uri="{BB962C8B-B14F-4D97-AF65-F5344CB8AC3E}">
        <p14:creationId val="1706622959"/>
      </p:ext>
    </p:extLst>
  </p:cSld>
  <p:clrMapOvr>
    <a:masterClrMapping/>
  </p:clrMapOvr>
  <p:transition/>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bg>
      <p:bgPr>
        <a:solidFill>
          <a:schemeClr val="bg1"/>
        </a:solidFill>
        <a:effectLst/>
      </p:bgPr>
    </p:bg>
    <p:spTree>
      <p:nvGrpSpPr>
        <p:cNvPr id="1" name=""/>
        <p:cNvGrpSpPr/>
        <p:nvPr/>
      </p:nvGrpSpPr>
      <p:grpSpPr>
        <a:xfrm>
          <a:off x="0" y="0"/>
          <a: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125454" cy="5143500"/>
          </a:xfrm>
          <a:custGeom>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A2F8B7F9-A5EB-E198-492C-465B3CEB8B60}"/>
              </a:ext>
            </a:extLst>
          </p:cNvPr>
          <p:cNvSpPr txBox="1"/>
          <p:nvPr/>
        </p:nvSpPr>
        <p:spPr>
          <a:xfrm>
            <a:off x="515125" y="865179"/>
            <a:ext cx="2400300" cy="3345872"/>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3700" b="1" kern="1200">
                <a:solidFill>
                  <a:srgbClr val="FFFFFF"/>
                </a:solidFill>
                <a:latin typeface="+mj-lt"/>
                <a:ea typeface="+mj-ea"/>
                <a:cs typeface="+mj-cs"/>
              </a:rPr>
              <a:t>Recent Changes to Virginia’s Retail Franchising Act</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1841609"/>
            <a:ext cx="3062575" cy="3062575"/>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 name="TextBox 15">
            <a:extLst>
              <a:ext uri="{FF2B5EF4-FFF2-40B4-BE49-F238E27FC236}">
                <a16:creationId xmlns:a16="http://schemas.microsoft.com/office/drawing/2014/main" id="{5DF2D406-5A54-1046-69D7-5709BE56DF10}"/>
              </a:ext>
            </a:extLst>
          </p:cNvPr>
          <p:cNvSpPr txBox="1"/>
          <p:nvPr/>
        </p:nvSpPr>
        <p:spPr>
          <a:xfrm>
            <a:off x="3335481" y="443508"/>
            <a:ext cx="5179868" cy="4189214"/>
          </a:xfrm>
          <a:prstGeom prst="rect">
            <a:avLst/>
          </a:prstGeom>
        </p:spPr>
        <p:txBody>
          <a:bodyPr vert="horz" lIns="91440" tIns="45720" rIns="91440" bIns="45720" rtlCol="0" anchor="ctr">
            <a:normAutofit/>
          </a:bodyPr>
          <a:lstStyle/>
          <a:p>
            <a:pPr algn="ctr">
              <a:lnSpc>
                <a:spcPct val="90000"/>
              </a:lnSpc>
              <a:spcAft>
                <a:spcPts val="600"/>
              </a:spcAft>
            </a:pPr>
            <a:r>
              <a:rPr lang="en-US" sz="1400" b="1" i="1"/>
              <a:t>Starting July 1, 2026, it will be unlawful to offer or enter into a franchise agreement that restricts a Virginia franchisee from competing with the franchisor after the franchise ends.  </a:t>
            </a:r>
          </a:p>
          <a:p>
            <a:pPr>
              <a:lnSpc>
                <a:spcPct val="90000"/>
              </a:lnSpc>
              <a:spcAft>
                <a:spcPts val="600"/>
              </a:spcAft>
            </a:pPr>
            <a:endParaRPr lang="en-US" sz="1400" b="1"/>
          </a:p>
          <a:p>
            <a:pPr indent="-228600">
              <a:lnSpc>
                <a:spcPct val="90000"/>
              </a:lnSpc>
              <a:spcAft>
                <a:spcPts val="600"/>
              </a:spcAft>
              <a:buFont typeface="Arial" pitchFamily="34" charset="0"/>
              <a:buChar char="•"/>
            </a:pPr>
            <a:r>
              <a:rPr lang="en-US" sz="1400"/>
              <a:t>Historically, many franchise agreements have included a post-term covenant not to compete – tied to territory, brand know how, and customer goodwill.  </a:t>
            </a:r>
          </a:p>
          <a:p>
            <a:pPr indent="-228600">
              <a:lnSpc>
                <a:spcPct val="90000"/>
              </a:lnSpc>
              <a:spcAft>
                <a:spcPts val="600"/>
              </a:spcAft>
              <a:buFont typeface="Arial" pitchFamily="34" charset="0"/>
              <a:buChar char="•"/>
            </a:pPr>
            <a:r>
              <a:rPr lang="en-US" sz="1400"/>
              <a:t>With the new law, once the franchise agreement expires or is terminated, the franchisor generally cannot contractually bar the former franchisee from offering, selling, or distributing goods or services at retail.  </a:t>
            </a:r>
          </a:p>
          <a:p>
            <a:pPr indent="-228600">
              <a:lnSpc>
                <a:spcPct val="90000"/>
              </a:lnSpc>
              <a:spcAft>
                <a:spcPts val="600"/>
              </a:spcAft>
              <a:buFont typeface="Arial" pitchFamily="34" charset="0"/>
              <a:buChar char="•"/>
            </a:pPr>
            <a:r>
              <a:rPr lang="en-US" sz="1400"/>
              <a:t> Does not impact franchisee’s use of a franchisor’s confidential materials and operations manuals</a:t>
            </a:r>
          </a:p>
          <a:p>
            <a:pPr indent="-228600">
              <a:lnSpc>
                <a:spcPct val="90000"/>
              </a:lnSpc>
              <a:spcAft>
                <a:spcPts val="600"/>
              </a:spcAft>
              <a:buFont typeface="Arial" pitchFamily="34" charset="0"/>
              <a:buChar char="•"/>
            </a:pPr>
            <a:r>
              <a:rPr lang="en-US" sz="1400"/>
              <a:t> Very narrow carveout for when franchisee voluntarily sells/grants the business for a mutually agreed price (to a 3d party or back to franchisor), the parties may agree to a post-sale non-compete for up to 2 years.</a:t>
            </a:r>
          </a:p>
        </p:txBody>
      </p:sp>
    </p:spTree>
    <p:extLst>
      <p:ext uri="{BB962C8B-B14F-4D97-AF65-F5344CB8AC3E}">
        <p14:creationId val="1378245209"/>
      </p:ext>
    </p:extLst>
  </p:cSld>
  <p:clrMapOvr>
    <a:masterClrMapping/>
  </p:clrMapOvr>
  <p:transition/>
  <p:timing/>
</p:sld>
</file>

<file path=ppt/tags/tag1.xml><?xml version="1.0" encoding="utf-8"?>
<p:tagLst xmlns:p="http://schemas.openxmlformats.org/presentationml/2006/main">
  <p:tag name="AS_NET" val="4.0.30319.42000"/>
  <p:tag name="AS_OS" val="Microsoft Windows NT 10.0.22631.0"/>
  <p:tag name="AS_RELEASE_DATE" val="2024.03.14"/>
  <p:tag name="AS_TITLE" val="Aspose.Slides for .NET 4.0 Client Profile"/>
  <p:tag name="AS_VERSION" val="24.3"/>
</p:tagLst>
</file>

<file path=ppt/theme/theme1.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Aptos Display" panose="0211000402020202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Aptos" panose="0211000402020202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Aptos Display" panose="0211000402020202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Aptos" panose="0211000402020202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Lst>
    <a:ext uri="{05A4C25C-085E-4340-85A3-A5531E510DB2}">
      <thm15:themeFamily xmlns:thm15="http://schemas.microsoft.com/office/thememl/2012/main" name="Office Theme" id="{2E142A2C-CD16-42D6-873A-C26D2A0506FA}" vid="{1BDDFF52-6CD6-40A5-AB3C-68EB2F1E4D0A}"/>
    </a:ext>
  </a:extLst>
</a:theme>
</file>

<file path=customXml/_rels/item1.xml.rels>&#65279;<?xml version="1.0" encoding="utf-8" standalone="yes"?><Relationships xmlns="http://schemas.openxmlformats.org/package/2006/relationships"><Relationship Id="rId1" Type="http://schemas.openxmlformats.org/officeDocument/2006/relationships/customXmlProps" Target="itemProps1.xml" /></Relationships>
</file>

<file path=customXml/item1.xml><?xml version="1.0" encoding="utf-8"?>
<properties xmlns="http://www.imanage.com/work/xmlschema">
  <documentid>LEGAL!115459324.1</documentid>
  <senderid>JNELLANY</senderid>
  <senderemail>JNELLANY@COZEN.COM</senderemail>
  <lastmodified>2026-05-14T01:28:23.0000000-04:00</lastmodified>
  <database>LEGAL</database>
</properties>
</file>

<file path=customXml/itemProps1.xml><?xml version="1.0" encoding="utf-8"?>
<ds:datastoreItem xmlns:ds="http://schemas.openxmlformats.org/officeDocument/2006/customXml" ds:itemID="{C27D1E47-504D-4C26-9319-F53B43FA4AC7}">
  <ds:schemaRefs>
    <ds:schemaRef ds:uri="http://www.imanage.com/work/xmlschema"/>
  </ds:schemaRefs>
</ds:datastoreItem>
</file>

<file path=docProps/app.xml><?xml version="1.0" encoding="utf-8"?>
<Properties xmlns:vt="http://schemas.openxmlformats.org/officeDocument/2006/docPropsVTypes" xmlns="http://schemas.openxmlformats.org/officeDocument/2006/extended-properties">
  <Company/>
  <PresentationFormat>On-screen Show (16:9)</PresentationFormat>
  <Paragraphs>0</Paragraphs>
  <Slides>0</Slides>
  <Notes>0</Notes>
  <TotalTime>0</TotalTime>
  <HiddenSlides>0</HiddenSlides>
  <MMClips>0</MMClips>
  <ScaleCrop>0</ScaleCrop>
  <LinksUpToDate>0</LinksUpToDate>
  <SharedDoc>0</SharedDoc>
  <HyperlinksChanged>0</HyperlinksChanged>
  <Application>Aspose.Slides for .NET</Application>
  <AppVersion>24.0300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cp:revision>1</cp:revision>
  <dcterms:created xsi:type="dcterms:W3CDTF">1601-01-01T00:00:00Z</dcterms:created>
  <dcterms:modified xsi:type="dcterms:W3CDTF">1601-01-01T00:00:00Z</dcterms:modified>
</cp:coreProperties>
</file>

<file path=docProps/custom.xml><?xml version="1.0" encoding="utf-8"?>
<Properties xmlns:vt="http://schemas.openxmlformats.org/officeDocument/2006/docPropsVTypes" xmlns="http://schemas.openxmlformats.org/officeDocument/2006/custom-properties"/>
</file>