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280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78" r:id="rId25"/>
  </p:sldIdLst>
  <p:sldSz cx="18288000" cy="10287000"/>
  <p:notesSz cx="6858000" cy="9144000"/>
  <p:embeddedFontLst>
    <p:embeddedFont>
      <p:font typeface="Arimo" panose="020B0604020202020204" charset="0"/>
      <p:regular r:id="rId26"/>
    </p:embeddedFont>
    <p:embeddedFont>
      <p:font typeface="Cormorant Garamond" panose="020B0604020202020204" charset="0"/>
      <p:regular r:id="rId27"/>
    </p:embeddedFont>
    <p:embeddedFont>
      <p:font typeface="Cormorant Garamond Bold" panose="020B0604020202020204" charset="0"/>
      <p:regular r:id="rId28"/>
    </p:embeddedFont>
    <p:embeddedFont>
      <p:font typeface="Cormorant Garamond Italics" panose="020B0604020202020204" charset="0"/>
      <p:regular r:id="rId29"/>
    </p:embeddedFont>
    <p:embeddedFont>
      <p:font typeface="Noto Serif" panose="02020600060500020200" pitchFamily="18" charset="0"/>
      <p:regular r:id="rId30"/>
      <p:bold r:id="rId31"/>
    </p:embeddedFont>
    <p:embeddedFont>
      <p:font typeface="Noto Serif Bold" panose="02020800060500020200" charset="0"/>
      <p:regular r:id="rId32"/>
    </p:embeddedFont>
    <p:embeddedFont>
      <p:font typeface="Noto Serif Italics" panose="020B0604020202020204" charset="0"/>
      <p:regular r:id="rId33"/>
    </p:embeddedFont>
    <p:embeddedFont>
      <p:font typeface="Optima" panose="020B0604020202020204" charset="0"/>
      <p:regular r:id="rId34"/>
    </p:embeddedFont>
    <p:embeddedFont>
      <p:font typeface="Optima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DBB189-7E47-489A-B4FC-057A01160873}" v="18" dt="2026-05-11T18:20:38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288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K. Monroe (LA)" userId="2a10c4fe-4ebb-48dc-9588-4acc4aa51f2f" providerId="ADAL" clId="{B88F66A7-DECD-49D2-8DC9-138FF2BADEB2}"/>
    <pc:docChg chg="undo redo custSel addSld delSld modSld">
      <pc:chgData name="Amanda K. Monroe (LA)" userId="2a10c4fe-4ebb-48dc-9588-4acc4aa51f2f" providerId="ADAL" clId="{B88F66A7-DECD-49D2-8DC9-138FF2BADEB2}" dt="2026-05-11T18:21:25.337" v="2167" actId="1076"/>
      <pc:docMkLst>
        <pc:docMk/>
      </pc:docMkLst>
      <pc:sldChg chg="modSp mod">
        <pc:chgData name="Amanda K. Monroe (LA)" userId="2a10c4fe-4ebb-48dc-9588-4acc4aa51f2f" providerId="ADAL" clId="{B88F66A7-DECD-49D2-8DC9-138FF2BADEB2}" dt="2026-05-11T16:20:37.853" v="47" actId="20577"/>
        <pc:sldMkLst>
          <pc:docMk/>
          <pc:sldMk cId="0" sldId="257"/>
        </pc:sldMkLst>
        <pc:spChg chg="mod">
          <ac:chgData name="Amanda K. Monroe (LA)" userId="2a10c4fe-4ebb-48dc-9588-4acc4aa51f2f" providerId="ADAL" clId="{B88F66A7-DECD-49D2-8DC9-138FF2BADEB2}" dt="2026-05-11T16:20:37.853" v="47" actId="20577"/>
          <ac:spMkLst>
            <pc:docMk/>
            <pc:sldMk cId="0" sldId="257"/>
            <ac:spMk id="17" creationId="{00000000-0000-0000-0000-000000000000}"/>
          </ac:spMkLst>
        </pc:spChg>
      </pc:sldChg>
      <pc:sldChg chg="modSp mod">
        <pc:chgData name="Amanda K. Monroe (LA)" userId="2a10c4fe-4ebb-48dc-9588-4acc4aa51f2f" providerId="ADAL" clId="{B88F66A7-DECD-49D2-8DC9-138FF2BADEB2}" dt="2026-05-11T16:24:51.159" v="207" actId="20577"/>
        <pc:sldMkLst>
          <pc:docMk/>
          <pc:sldMk cId="0" sldId="259"/>
        </pc:sldMkLst>
        <pc:spChg chg="mod">
          <ac:chgData name="Amanda K. Monroe (LA)" userId="2a10c4fe-4ebb-48dc-9588-4acc4aa51f2f" providerId="ADAL" clId="{B88F66A7-DECD-49D2-8DC9-138FF2BADEB2}" dt="2026-05-11T16:24:51.159" v="207" actId="20577"/>
          <ac:spMkLst>
            <pc:docMk/>
            <pc:sldMk cId="0" sldId="259"/>
            <ac:spMk id="6" creationId="{00000000-0000-0000-0000-000000000000}"/>
          </ac:spMkLst>
        </pc:spChg>
      </pc:sldChg>
      <pc:sldChg chg="modSp mod">
        <pc:chgData name="Amanda K. Monroe (LA)" userId="2a10c4fe-4ebb-48dc-9588-4acc4aa51f2f" providerId="ADAL" clId="{B88F66A7-DECD-49D2-8DC9-138FF2BADEB2}" dt="2026-05-11T16:28:23.013" v="495" actId="20577"/>
        <pc:sldMkLst>
          <pc:docMk/>
          <pc:sldMk cId="0" sldId="260"/>
        </pc:sldMkLst>
        <pc:spChg chg="mod">
          <ac:chgData name="Amanda K. Monroe (LA)" userId="2a10c4fe-4ebb-48dc-9588-4acc4aa51f2f" providerId="ADAL" clId="{B88F66A7-DECD-49D2-8DC9-138FF2BADEB2}" dt="2026-05-11T16:25:25.818" v="208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Amanda K. Monroe (LA)" userId="2a10c4fe-4ebb-48dc-9588-4acc4aa51f2f" providerId="ADAL" clId="{B88F66A7-DECD-49D2-8DC9-138FF2BADEB2}" dt="2026-05-11T16:28:23.013" v="495" actId="20577"/>
          <ac:spMkLst>
            <pc:docMk/>
            <pc:sldMk cId="0" sldId="260"/>
            <ac:spMk id="6" creationId="{00000000-0000-0000-0000-000000000000}"/>
          </ac:spMkLst>
        </pc:spChg>
      </pc:sldChg>
      <pc:sldChg chg="modSp mod">
        <pc:chgData name="Amanda K. Monroe (LA)" userId="2a10c4fe-4ebb-48dc-9588-4acc4aa51f2f" providerId="ADAL" clId="{B88F66A7-DECD-49D2-8DC9-138FF2BADEB2}" dt="2026-05-11T18:14:14.451" v="2085" actId="20577"/>
        <pc:sldMkLst>
          <pc:docMk/>
          <pc:sldMk cId="0" sldId="261"/>
        </pc:sldMkLst>
        <pc:spChg chg="mod">
          <ac:chgData name="Amanda K. Monroe (LA)" userId="2a10c4fe-4ebb-48dc-9588-4acc4aa51f2f" providerId="ADAL" clId="{B88F66A7-DECD-49D2-8DC9-138FF2BADEB2}" dt="2026-05-11T18:14:14.451" v="2085" actId="20577"/>
          <ac:spMkLst>
            <pc:docMk/>
            <pc:sldMk cId="0" sldId="261"/>
            <ac:spMk id="6" creationId="{00000000-0000-0000-0000-000000000000}"/>
          </ac:spMkLst>
        </pc:spChg>
      </pc:sldChg>
      <pc:sldChg chg="modSp mod">
        <pc:chgData name="Amanda K. Monroe (LA)" userId="2a10c4fe-4ebb-48dc-9588-4acc4aa51f2f" providerId="ADAL" clId="{B88F66A7-DECD-49D2-8DC9-138FF2BADEB2}" dt="2026-05-11T16:48:44.698" v="746" actId="5793"/>
        <pc:sldMkLst>
          <pc:docMk/>
          <pc:sldMk cId="0" sldId="262"/>
        </pc:sldMkLst>
        <pc:spChg chg="mod">
          <ac:chgData name="Amanda K. Monroe (LA)" userId="2a10c4fe-4ebb-48dc-9588-4acc4aa51f2f" providerId="ADAL" clId="{B88F66A7-DECD-49D2-8DC9-138FF2BADEB2}" dt="2026-05-11T16:32:28.978" v="647" actId="1076"/>
          <ac:spMkLst>
            <pc:docMk/>
            <pc:sldMk cId="0" sldId="262"/>
            <ac:spMk id="2" creationId="{00000000-0000-0000-0000-000000000000}"/>
          </ac:spMkLst>
        </pc:spChg>
        <pc:spChg chg="mod">
          <ac:chgData name="Amanda K. Monroe (LA)" userId="2a10c4fe-4ebb-48dc-9588-4acc4aa51f2f" providerId="ADAL" clId="{B88F66A7-DECD-49D2-8DC9-138FF2BADEB2}" dt="2026-05-11T16:48:44.698" v="746" actId="5793"/>
          <ac:spMkLst>
            <pc:docMk/>
            <pc:sldMk cId="0" sldId="262"/>
            <ac:spMk id="6" creationId="{00000000-0000-0000-0000-000000000000}"/>
          </ac:spMkLst>
        </pc:spChg>
      </pc:sldChg>
      <pc:sldChg chg="modSp mod">
        <pc:chgData name="Amanda K. Monroe (LA)" userId="2a10c4fe-4ebb-48dc-9588-4acc4aa51f2f" providerId="ADAL" clId="{B88F66A7-DECD-49D2-8DC9-138FF2BADEB2}" dt="2026-05-11T18:15:03.865" v="2118" actId="20577"/>
        <pc:sldMkLst>
          <pc:docMk/>
          <pc:sldMk cId="0" sldId="263"/>
        </pc:sldMkLst>
        <pc:spChg chg="mod">
          <ac:chgData name="Amanda K. Monroe (LA)" userId="2a10c4fe-4ebb-48dc-9588-4acc4aa51f2f" providerId="ADAL" clId="{B88F66A7-DECD-49D2-8DC9-138FF2BADEB2}" dt="2026-05-11T18:14:41.841" v="2096" actId="20577"/>
          <ac:spMkLst>
            <pc:docMk/>
            <pc:sldMk cId="0" sldId="263"/>
            <ac:spMk id="5" creationId="{00000000-0000-0000-0000-000000000000}"/>
          </ac:spMkLst>
        </pc:spChg>
        <pc:spChg chg="mod">
          <ac:chgData name="Amanda K. Monroe (LA)" userId="2a10c4fe-4ebb-48dc-9588-4acc4aa51f2f" providerId="ADAL" clId="{B88F66A7-DECD-49D2-8DC9-138FF2BADEB2}" dt="2026-05-11T18:15:03.865" v="2118" actId="20577"/>
          <ac:spMkLst>
            <pc:docMk/>
            <pc:sldMk cId="0" sldId="263"/>
            <ac:spMk id="6" creationId="{00000000-0000-0000-0000-000000000000}"/>
          </ac:spMkLst>
        </pc:spChg>
        <pc:grpChg chg="mod">
          <ac:chgData name="Amanda K. Monroe (LA)" userId="2a10c4fe-4ebb-48dc-9588-4acc4aa51f2f" providerId="ADAL" clId="{B88F66A7-DECD-49D2-8DC9-138FF2BADEB2}" dt="2026-05-11T16:51:31.656" v="870" actId="14100"/>
          <ac:grpSpMkLst>
            <pc:docMk/>
            <pc:sldMk cId="0" sldId="263"/>
            <ac:grpSpMk id="3" creationId="{00000000-0000-0000-0000-000000000000}"/>
          </ac:grpSpMkLst>
        </pc:grpChg>
      </pc:sldChg>
      <pc:sldChg chg="addSp delSp modSp mod">
        <pc:chgData name="Amanda K. Monroe (LA)" userId="2a10c4fe-4ebb-48dc-9588-4acc4aa51f2f" providerId="ADAL" clId="{B88F66A7-DECD-49D2-8DC9-138FF2BADEB2}" dt="2026-05-11T18:02:57.817" v="1495" actId="478"/>
        <pc:sldMkLst>
          <pc:docMk/>
          <pc:sldMk cId="0" sldId="264"/>
        </pc:sldMkLst>
        <pc:spChg chg="add del mod">
          <ac:chgData name="Amanda K. Monroe (LA)" userId="2a10c4fe-4ebb-48dc-9588-4acc4aa51f2f" providerId="ADAL" clId="{B88F66A7-DECD-49D2-8DC9-138FF2BADEB2}" dt="2026-05-11T18:02:57.817" v="1495" actId="478"/>
          <ac:spMkLst>
            <pc:docMk/>
            <pc:sldMk cId="0" sldId="264"/>
            <ac:spMk id="2" creationId="{00000000-0000-0000-0000-000000000000}"/>
          </ac:spMkLst>
        </pc:spChg>
        <pc:spChg chg="mod">
          <ac:chgData name="Amanda K. Monroe (LA)" userId="2a10c4fe-4ebb-48dc-9588-4acc4aa51f2f" providerId="ADAL" clId="{B88F66A7-DECD-49D2-8DC9-138FF2BADEB2}" dt="2026-05-11T16:55:07.294" v="1151" actId="20577"/>
          <ac:spMkLst>
            <pc:docMk/>
            <pc:sldMk cId="0" sldId="264"/>
            <ac:spMk id="6" creationId="{00000000-0000-0000-0000-000000000000}"/>
          </ac:spMkLst>
        </pc:spChg>
        <pc:picChg chg="add del mod">
          <ac:chgData name="Amanda K. Monroe (LA)" userId="2a10c4fe-4ebb-48dc-9588-4acc4aa51f2f" providerId="ADAL" clId="{B88F66A7-DECD-49D2-8DC9-138FF2BADEB2}" dt="2026-05-11T18:02:57.817" v="1495" actId="478"/>
          <ac:picMkLst>
            <pc:docMk/>
            <pc:sldMk cId="0" sldId="264"/>
            <ac:picMk id="1026" creationId="{C6E5642A-4763-B9EE-295E-CCBAE3CBF0E9}"/>
          </ac:picMkLst>
        </pc:picChg>
      </pc:sldChg>
      <pc:sldChg chg="modSp mod">
        <pc:chgData name="Amanda K. Monroe (LA)" userId="2a10c4fe-4ebb-48dc-9588-4acc4aa51f2f" providerId="ADAL" clId="{B88F66A7-DECD-49D2-8DC9-138FF2BADEB2}" dt="2026-05-11T16:56:07.643" v="1246" actId="20577"/>
        <pc:sldMkLst>
          <pc:docMk/>
          <pc:sldMk cId="0" sldId="265"/>
        </pc:sldMkLst>
        <pc:spChg chg="mod">
          <ac:chgData name="Amanda K. Monroe (LA)" userId="2a10c4fe-4ebb-48dc-9588-4acc4aa51f2f" providerId="ADAL" clId="{B88F66A7-DECD-49D2-8DC9-138FF2BADEB2}" dt="2026-05-11T16:56:07.643" v="1246" actId="20577"/>
          <ac:spMkLst>
            <pc:docMk/>
            <pc:sldMk cId="0" sldId="265"/>
            <ac:spMk id="6" creationId="{00000000-0000-0000-0000-000000000000}"/>
          </ac:spMkLst>
        </pc:spChg>
      </pc:sldChg>
      <pc:sldChg chg="modSp mod">
        <pc:chgData name="Amanda K. Monroe (LA)" userId="2a10c4fe-4ebb-48dc-9588-4acc4aa51f2f" providerId="ADAL" clId="{B88F66A7-DECD-49D2-8DC9-138FF2BADEB2}" dt="2026-05-11T18:07:21.694" v="1630" actId="20577"/>
        <pc:sldMkLst>
          <pc:docMk/>
          <pc:sldMk cId="0" sldId="266"/>
        </pc:sldMkLst>
        <pc:spChg chg="mod">
          <ac:chgData name="Amanda K. Monroe (LA)" userId="2a10c4fe-4ebb-48dc-9588-4acc4aa51f2f" providerId="ADAL" clId="{B88F66A7-DECD-49D2-8DC9-138FF2BADEB2}" dt="2026-05-11T18:07:21.694" v="1630" actId="20577"/>
          <ac:spMkLst>
            <pc:docMk/>
            <pc:sldMk cId="0" sldId="266"/>
            <ac:spMk id="6" creationId="{00000000-0000-0000-0000-000000000000}"/>
          </ac:spMkLst>
        </pc:spChg>
        <pc:spChg chg="mod">
          <ac:chgData name="Amanda K. Monroe (LA)" userId="2a10c4fe-4ebb-48dc-9588-4acc4aa51f2f" providerId="ADAL" clId="{B88F66A7-DECD-49D2-8DC9-138FF2BADEB2}" dt="2026-05-11T18:07:08.013" v="1612" actId="20577"/>
          <ac:spMkLst>
            <pc:docMk/>
            <pc:sldMk cId="0" sldId="266"/>
            <ac:spMk id="10" creationId="{00000000-0000-0000-0000-000000000000}"/>
          </ac:spMkLst>
        </pc:spChg>
        <pc:spChg chg="mod">
          <ac:chgData name="Amanda K. Monroe (LA)" userId="2a10c4fe-4ebb-48dc-9588-4acc4aa51f2f" providerId="ADAL" clId="{B88F66A7-DECD-49D2-8DC9-138FF2BADEB2}" dt="2026-05-11T17:33:26.135" v="1311" actId="20577"/>
          <ac:spMkLst>
            <pc:docMk/>
            <pc:sldMk cId="0" sldId="266"/>
            <ac:spMk id="13" creationId="{00000000-0000-0000-0000-000000000000}"/>
          </ac:spMkLst>
        </pc:spChg>
      </pc:sldChg>
      <pc:sldChg chg="modSp mod">
        <pc:chgData name="Amanda K. Monroe (LA)" userId="2a10c4fe-4ebb-48dc-9588-4acc4aa51f2f" providerId="ADAL" clId="{B88F66A7-DECD-49D2-8DC9-138FF2BADEB2}" dt="2026-05-11T18:07:45.841" v="1647" actId="20577"/>
        <pc:sldMkLst>
          <pc:docMk/>
          <pc:sldMk cId="0" sldId="267"/>
        </pc:sldMkLst>
        <pc:spChg chg="mod">
          <ac:chgData name="Amanda K. Monroe (LA)" userId="2a10c4fe-4ebb-48dc-9588-4acc4aa51f2f" providerId="ADAL" clId="{B88F66A7-DECD-49D2-8DC9-138FF2BADEB2}" dt="2026-05-11T18:07:45.841" v="1647" actId="20577"/>
          <ac:spMkLst>
            <pc:docMk/>
            <pc:sldMk cId="0" sldId="267"/>
            <ac:spMk id="6" creationId="{00000000-0000-0000-0000-000000000000}"/>
          </ac:spMkLst>
        </pc:spChg>
        <pc:spChg chg="mod">
          <ac:chgData name="Amanda K. Monroe (LA)" userId="2a10c4fe-4ebb-48dc-9588-4acc4aa51f2f" providerId="ADAL" clId="{B88F66A7-DECD-49D2-8DC9-138FF2BADEB2}" dt="2026-05-11T18:02:07.052" v="1470" actId="14100"/>
          <ac:spMkLst>
            <pc:docMk/>
            <pc:sldMk cId="0" sldId="267"/>
            <ac:spMk id="10" creationId="{00000000-0000-0000-0000-000000000000}"/>
          </ac:spMkLst>
        </pc:spChg>
      </pc:sldChg>
      <pc:sldChg chg="modSp mod">
        <pc:chgData name="Amanda K. Monroe (LA)" userId="2a10c4fe-4ebb-48dc-9588-4acc4aa51f2f" providerId="ADAL" clId="{B88F66A7-DECD-49D2-8DC9-138FF2BADEB2}" dt="2026-05-11T18:02:18.754" v="1488" actId="20577"/>
        <pc:sldMkLst>
          <pc:docMk/>
          <pc:sldMk cId="0" sldId="268"/>
        </pc:sldMkLst>
        <pc:spChg chg="mod">
          <ac:chgData name="Amanda K. Monroe (LA)" userId="2a10c4fe-4ebb-48dc-9588-4acc4aa51f2f" providerId="ADAL" clId="{B88F66A7-DECD-49D2-8DC9-138FF2BADEB2}" dt="2026-05-11T18:02:18.754" v="1488" actId="20577"/>
          <ac:spMkLst>
            <pc:docMk/>
            <pc:sldMk cId="0" sldId="268"/>
            <ac:spMk id="6" creationId="{00000000-0000-0000-0000-000000000000}"/>
          </ac:spMkLst>
        </pc:spChg>
      </pc:sldChg>
      <pc:sldChg chg="modSp mod">
        <pc:chgData name="Amanda K. Monroe (LA)" userId="2a10c4fe-4ebb-48dc-9588-4acc4aa51f2f" providerId="ADAL" clId="{B88F66A7-DECD-49D2-8DC9-138FF2BADEB2}" dt="2026-05-11T18:09:25.325" v="1691" actId="20577"/>
        <pc:sldMkLst>
          <pc:docMk/>
          <pc:sldMk cId="0" sldId="274"/>
        </pc:sldMkLst>
        <pc:spChg chg="mod">
          <ac:chgData name="Amanda K. Monroe (LA)" userId="2a10c4fe-4ebb-48dc-9588-4acc4aa51f2f" providerId="ADAL" clId="{B88F66A7-DECD-49D2-8DC9-138FF2BADEB2}" dt="2026-05-11T18:09:25.325" v="1691" actId="20577"/>
          <ac:spMkLst>
            <pc:docMk/>
            <pc:sldMk cId="0" sldId="274"/>
            <ac:spMk id="17" creationId="{00000000-0000-0000-0000-000000000000}"/>
          </ac:spMkLst>
        </pc:spChg>
      </pc:sldChg>
      <pc:sldChg chg="del">
        <pc:chgData name="Amanda K. Monroe (LA)" userId="2a10c4fe-4ebb-48dc-9588-4acc4aa51f2f" providerId="ADAL" clId="{B88F66A7-DECD-49D2-8DC9-138FF2BADEB2}" dt="2026-05-11T18:09:28.903" v="1692" actId="2696"/>
        <pc:sldMkLst>
          <pc:docMk/>
          <pc:sldMk cId="0" sldId="275"/>
        </pc:sldMkLst>
      </pc:sldChg>
      <pc:sldChg chg="delSp modSp mod">
        <pc:chgData name="Amanda K. Monroe (LA)" userId="2a10c4fe-4ebb-48dc-9588-4acc4aa51f2f" providerId="ADAL" clId="{B88F66A7-DECD-49D2-8DC9-138FF2BADEB2}" dt="2026-05-11T18:16:08.921" v="2129" actId="20577"/>
        <pc:sldMkLst>
          <pc:docMk/>
          <pc:sldMk cId="0" sldId="277"/>
        </pc:sldMkLst>
        <pc:spChg chg="mod">
          <ac:chgData name="Amanda K. Monroe (LA)" userId="2a10c4fe-4ebb-48dc-9588-4acc4aa51f2f" providerId="ADAL" clId="{B88F66A7-DECD-49D2-8DC9-138FF2BADEB2}" dt="2026-05-11T18:10:18.646" v="1706" actId="20577"/>
          <ac:spMkLst>
            <pc:docMk/>
            <pc:sldMk cId="0" sldId="277"/>
            <ac:spMk id="5" creationId="{00000000-0000-0000-0000-000000000000}"/>
          </ac:spMkLst>
        </pc:spChg>
        <pc:spChg chg="mod">
          <ac:chgData name="Amanda K. Monroe (LA)" userId="2a10c4fe-4ebb-48dc-9588-4acc4aa51f2f" providerId="ADAL" clId="{B88F66A7-DECD-49D2-8DC9-138FF2BADEB2}" dt="2026-05-11T18:10:23.309" v="1707" actId="20577"/>
          <ac:spMkLst>
            <pc:docMk/>
            <pc:sldMk cId="0" sldId="277"/>
            <ac:spMk id="7" creationId="{00000000-0000-0000-0000-000000000000}"/>
          </ac:spMkLst>
        </pc:spChg>
        <pc:spChg chg="mod">
          <ac:chgData name="Amanda K. Monroe (LA)" userId="2a10c4fe-4ebb-48dc-9588-4acc4aa51f2f" providerId="ADAL" clId="{B88F66A7-DECD-49D2-8DC9-138FF2BADEB2}" dt="2026-05-11T18:16:08.921" v="2129" actId="20577"/>
          <ac:spMkLst>
            <pc:docMk/>
            <pc:sldMk cId="0" sldId="277"/>
            <ac:spMk id="12" creationId="{00000000-0000-0000-0000-000000000000}"/>
          </ac:spMkLst>
        </pc:spChg>
        <pc:spChg chg="mod">
          <ac:chgData name="Amanda K. Monroe (LA)" userId="2a10c4fe-4ebb-48dc-9588-4acc4aa51f2f" providerId="ADAL" clId="{B88F66A7-DECD-49D2-8DC9-138FF2BADEB2}" dt="2026-05-11T18:10:52.795" v="1714"/>
          <ac:spMkLst>
            <pc:docMk/>
            <pc:sldMk cId="0" sldId="277"/>
            <ac:spMk id="14" creationId="{00000000-0000-0000-0000-000000000000}"/>
          </ac:spMkLst>
        </pc:spChg>
        <pc:spChg chg="mod">
          <ac:chgData name="Amanda K. Monroe (LA)" userId="2a10c4fe-4ebb-48dc-9588-4acc4aa51f2f" providerId="ADAL" clId="{B88F66A7-DECD-49D2-8DC9-138FF2BADEB2}" dt="2026-05-11T18:10:52.795" v="1714"/>
          <ac:spMkLst>
            <pc:docMk/>
            <pc:sldMk cId="0" sldId="277"/>
            <ac:spMk id="15" creationId="{00000000-0000-0000-0000-000000000000}"/>
          </ac:spMkLst>
        </pc:spChg>
        <pc:spChg chg="mod">
          <ac:chgData name="Amanda K. Monroe (LA)" userId="2a10c4fe-4ebb-48dc-9588-4acc4aa51f2f" providerId="ADAL" clId="{B88F66A7-DECD-49D2-8DC9-138FF2BADEB2}" dt="2026-05-11T18:12:47.031" v="2065" actId="20577"/>
          <ac:spMkLst>
            <pc:docMk/>
            <pc:sldMk cId="0" sldId="277"/>
            <ac:spMk id="17" creationId="{00000000-0000-0000-0000-000000000000}"/>
          </ac:spMkLst>
        </pc:spChg>
        <pc:grpChg chg="del">
          <ac:chgData name="Amanda K. Monroe (LA)" userId="2a10c4fe-4ebb-48dc-9588-4acc4aa51f2f" providerId="ADAL" clId="{B88F66A7-DECD-49D2-8DC9-138FF2BADEB2}" dt="2026-05-11T18:10:25.639" v="1708" actId="478"/>
          <ac:grpSpMkLst>
            <pc:docMk/>
            <pc:sldMk cId="0" sldId="277"/>
            <ac:grpSpMk id="6" creationId="{00000000-0000-0000-0000-000000000000}"/>
          </ac:grpSpMkLst>
        </pc:grpChg>
        <pc:grpChg chg="mod">
          <ac:chgData name="Amanda K. Monroe (LA)" userId="2a10c4fe-4ebb-48dc-9588-4acc4aa51f2f" providerId="ADAL" clId="{B88F66A7-DECD-49D2-8DC9-138FF2BADEB2}" dt="2026-05-11T18:10:52.795" v="1714"/>
          <ac:grpSpMkLst>
            <pc:docMk/>
            <pc:sldMk cId="0" sldId="277"/>
            <ac:grpSpMk id="11" creationId="{00000000-0000-0000-0000-000000000000}"/>
          </ac:grpSpMkLst>
        </pc:grpChg>
        <pc:grpChg chg="mod">
          <ac:chgData name="Amanda K. Monroe (LA)" userId="2a10c4fe-4ebb-48dc-9588-4acc4aa51f2f" providerId="ADAL" clId="{B88F66A7-DECD-49D2-8DC9-138FF2BADEB2}" dt="2026-05-11T18:10:52.795" v="1714"/>
          <ac:grpSpMkLst>
            <pc:docMk/>
            <pc:sldMk cId="0" sldId="277"/>
            <ac:grpSpMk id="13" creationId="{00000000-0000-0000-0000-000000000000}"/>
          </ac:grpSpMkLst>
        </pc:grpChg>
      </pc:sldChg>
      <pc:sldChg chg="new del">
        <pc:chgData name="Amanda K. Monroe (LA)" userId="2a10c4fe-4ebb-48dc-9588-4acc4aa51f2f" providerId="ADAL" clId="{B88F66A7-DECD-49D2-8DC9-138FF2BADEB2}" dt="2026-05-11T18:03:11.553" v="1499" actId="2696"/>
        <pc:sldMkLst>
          <pc:docMk/>
          <pc:sldMk cId="667268478" sldId="279"/>
        </pc:sldMkLst>
      </pc:sldChg>
      <pc:sldChg chg="new del">
        <pc:chgData name="Amanda K. Monroe (LA)" userId="2a10c4fe-4ebb-48dc-9588-4acc4aa51f2f" providerId="ADAL" clId="{B88F66A7-DECD-49D2-8DC9-138FF2BADEB2}" dt="2026-05-11T18:03:03.342" v="1497" actId="680"/>
        <pc:sldMkLst>
          <pc:docMk/>
          <pc:sldMk cId="4079255097" sldId="279"/>
        </pc:sldMkLst>
      </pc:sldChg>
      <pc:sldChg chg="addSp delSp modSp add mod">
        <pc:chgData name="Amanda K. Monroe (LA)" userId="2a10c4fe-4ebb-48dc-9588-4acc4aa51f2f" providerId="ADAL" clId="{B88F66A7-DECD-49D2-8DC9-138FF2BADEB2}" dt="2026-05-11T18:17:27.061" v="2134" actId="20577"/>
        <pc:sldMkLst>
          <pc:docMk/>
          <pc:sldMk cId="4199437839" sldId="279"/>
        </pc:sldMkLst>
        <pc:spChg chg="del">
          <ac:chgData name="Amanda K. Monroe (LA)" userId="2a10c4fe-4ebb-48dc-9588-4acc4aa51f2f" providerId="ADAL" clId="{B88F66A7-DECD-49D2-8DC9-138FF2BADEB2}" dt="2026-05-11T18:04:42.120" v="1509" actId="478"/>
          <ac:spMkLst>
            <pc:docMk/>
            <pc:sldMk cId="4199437839" sldId="279"/>
            <ac:spMk id="6" creationId="{7C730EE8-1DE8-4FCC-E8FB-FD4AA5C74CFB}"/>
          </ac:spMkLst>
        </pc:spChg>
        <pc:spChg chg="mod">
          <ac:chgData name="Amanda K. Monroe (LA)" userId="2a10c4fe-4ebb-48dc-9588-4acc4aa51f2f" providerId="ADAL" clId="{B88F66A7-DECD-49D2-8DC9-138FF2BADEB2}" dt="2026-05-11T18:17:27.061" v="2134" actId="20577"/>
          <ac:spMkLst>
            <pc:docMk/>
            <pc:sldMk cId="4199437839" sldId="279"/>
            <ac:spMk id="9" creationId="{BBAFBE5F-75F4-83C0-FD95-24EF24B76F0E}"/>
          </ac:spMkLst>
        </pc:spChg>
        <pc:picChg chg="add del mod">
          <ac:chgData name="Amanda K. Monroe (LA)" userId="2a10c4fe-4ebb-48dc-9588-4acc4aa51f2f" providerId="ADAL" clId="{B88F66A7-DECD-49D2-8DC9-138FF2BADEB2}" dt="2026-05-11T18:05:18.896" v="1512" actId="478"/>
          <ac:picMkLst>
            <pc:docMk/>
            <pc:sldMk cId="4199437839" sldId="279"/>
            <ac:picMk id="11" creationId="{7C8539C5-57D9-9BFF-4A0E-C5E9C9A2BCF7}"/>
          </ac:picMkLst>
        </pc:picChg>
        <pc:picChg chg="add mod">
          <ac:chgData name="Amanda K. Monroe (LA)" userId="2a10c4fe-4ebb-48dc-9588-4acc4aa51f2f" providerId="ADAL" clId="{B88F66A7-DECD-49D2-8DC9-138FF2BADEB2}" dt="2026-05-11T18:05:29.641" v="1515" actId="1076"/>
          <ac:picMkLst>
            <pc:docMk/>
            <pc:sldMk cId="4199437839" sldId="279"/>
            <ac:picMk id="12" creationId="{E0FB5A39-AEA9-28F6-87C7-31F754586527}"/>
          </ac:picMkLst>
        </pc:picChg>
      </pc:sldChg>
      <pc:sldChg chg="addSp delSp modSp add mod">
        <pc:chgData name="Amanda K. Monroe (LA)" userId="2a10c4fe-4ebb-48dc-9588-4acc4aa51f2f" providerId="ADAL" clId="{B88F66A7-DECD-49D2-8DC9-138FF2BADEB2}" dt="2026-05-11T18:21:25.337" v="2167" actId="1076"/>
        <pc:sldMkLst>
          <pc:docMk/>
          <pc:sldMk cId="964893420" sldId="280"/>
        </pc:sldMkLst>
        <pc:spChg chg="mod">
          <ac:chgData name="Amanda K. Monroe (LA)" userId="2a10c4fe-4ebb-48dc-9588-4acc4aa51f2f" providerId="ADAL" clId="{B88F66A7-DECD-49D2-8DC9-138FF2BADEB2}" dt="2026-05-11T18:17:41.153" v="2141" actId="1076"/>
          <ac:spMkLst>
            <pc:docMk/>
            <pc:sldMk cId="964893420" sldId="280"/>
            <ac:spMk id="2" creationId="{F42B95EE-6247-E2A6-771E-243A62AE345E}"/>
          </ac:spMkLst>
        </pc:spChg>
        <pc:spChg chg="mod">
          <ac:chgData name="Amanda K. Monroe (LA)" userId="2a10c4fe-4ebb-48dc-9588-4acc4aa51f2f" providerId="ADAL" clId="{B88F66A7-DECD-49D2-8DC9-138FF2BADEB2}" dt="2026-05-11T18:17:30.746" v="2136" actId="20577"/>
          <ac:spMkLst>
            <pc:docMk/>
            <pc:sldMk cId="964893420" sldId="280"/>
            <ac:spMk id="9" creationId="{3722DCAB-8148-4043-5658-58239D1BEF41}"/>
          </ac:spMkLst>
        </pc:spChg>
        <pc:spChg chg="add mod">
          <ac:chgData name="Amanda K. Monroe (LA)" userId="2a10c4fe-4ebb-48dc-9588-4acc4aa51f2f" providerId="ADAL" clId="{B88F66A7-DECD-49D2-8DC9-138FF2BADEB2}" dt="2026-05-11T18:20:31.288" v="2161" actId="14100"/>
          <ac:spMkLst>
            <pc:docMk/>
            <pc:sldMk cId="964893420" sldId="280"/>
            <ac:spMk id="17" creationId="{4E631F92-CDA0-B2BC-83AB-0EDC08DDACB7}"/>
          </ac:spMkLst>
        </pc:spChg>
        <pc:spChg chg="add mod">
          <ac:chgData name="Amanda K. Monroe (LA)" userId="2a10c4fe-4ebb-48dc-9588-4acc4aa51f2f" providerId="ADAL" clId="{B88F66A7-DECD-49D2-8DC9-138FF2BADEB2}" dt="2026-05-11T18:21:25.337" v="2167" actId="1076"/>
          <ac:spMkLst>
            <pc:docMk/>
            <pc:sldMk cId="964893420" sldId="280"/>
            <ac:spMk id="18" creationId="{5A827CE1-8030-4C74-2C51-4FD937FBB346}"/>
          </ac:spMkLst>
        </pc:spChg>
        <pc:picChg chg="add del mod">
          <ac:chgData name="Amanda K. Monroe (LA)" userId="2a10c4fe-4ebb-48dc-9588-4acc4aa51f2f" providerId="ADAL" clId="{B88F66A7-DECD-49D2-8DC9-138FF2BADEB2}" dt="2026-05-11T18:17:50.272" v="2144" actId="478"/>
          <ac:picMkLst>
            <pc:docMk/>
            <pc:sldMk cId="964893420" sldId="280"/>
            <ac:picMk id="11" creationId="{D62303AF-44B9-A077-F52D-D1995C1EF0F9}"/>
          </ac:picMkLst>
        </pc:picChg>
        <pc:picChg chg="del">
          <ac:chgData name="Amanda K. Monroe (LA)" userId="2a10c4fe-4ebb-48dc-9588-4acc4aa51f2f" providerId="ADAL" clId="{B88F66A7-DECD-49D2-8DC9-138FF2BADEB2}" dt="2026-05-11T18:17:32.169" v="2137" actId="478"/>
          <ac:picMkLst>
            <pc:docMk/>
            <pc:sldMk cId="964893420" sldId="280"/>
            <ac:picMk id="12" creationId="{A46AB9B7-9301-8C46-A6C9-71FF1A0DC993}"/>
          </ac:picMkLst>
        </pc:picChg>
        <pc:picChg chg="add mod">
          <ac:chgData name="Amanda K. Monroe (LA)" userId="2a10c4fe-4ebb-48dc-9588-4acc4aa51f2f" providerId="ADAL" clId="{B88F66A7-DECD-49D2-8DC9-138FF2BADEB2}" dt="2026-05-11T18:18:23.788" v="2150" actId="1076"/>
          <ac:picMkLst>
            <pc:docMk/>
            <pc:sldMk cId="964893420" sldId="280"/>
            <ac:picMk id="14" creationId="{236EA3C8-8C59-71E9-A073-B56302606CE6}"/>
          </ac:picMkLst>
        </pc:picChg>
        <pc:picChg chg="add mod">
          <ac:chgData name="Amanda K. Monroe (LA)" userId="2a10c4fe-4ebb-48dc-9588-4acc4aa51f2f" providerId="ADAL" clId="{B88F66A7-DECD-49D2-8DC9-138FF2BADEB2}" dt="2026-05-11T18:19:30.067" v="2155" actId="1076"/>
          <ac:picMkLst>
            <pc:docMk/>
            <pc:sldMk cId="964893420" sldId="280"/>
            <ac:picMk id="16" creationId="{57C9BE85-1C68-A02C-5612-8F86E19E857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312995" y="4001344"/>
            <a:ext cx="15662010" cy="4080510"/>
            <a:chOff x="0" y="0"/>
            <a:chExt cx="20882680" cy="54406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82680" cy="5440680"/>
            </a:xfrm>
            <a:custGeom>
              <a:avLst/>
              <a:gdLst/>
              <a:ahLst/>
              <a:cxnLst/>
              <a:rect l="l" t="t" r="r" b="b"/>
              <a:pathLst>
                <a:path w="20882680" h="5440680">
                  <a:moveTo>
                    <a:pt x="0" y="0"/>
                  </a:moveTo>
                  <a:lnTo>
                    <a:pt x="20882680" y="0"/>
                  </a:lnTo>
                  <a:lnTo>
                    <a:pt x="20882680" y="5440680"/>
                  </a:lnTo>
                  <a:lnTo>
                    <a:pt x="0" y="54406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1611" r="12425" b="-938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20882680" cy="533590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9720"/>
                </a:lnSpc>
              </a:pPr>
              <a:r>
                <a:rPr lang="en-US" sz="90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Service Charges Under Fire:</a:t>
              </a:r>
              <a:r>
                <a:rPr lang="en-US" sz="9000" dirty="0">
                  <a:solidFill>
                    <a:srgbClr val="F4F2EA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Navigating a New Wave of Hospitality Litigation.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4885335" y="8703287"/>
            <a:ext cx="2762509" cy="1110026"/>
          </a:xfrm>
          <a:custGeom>
            <a:avLst/>
            <a:gdLst/>
            <a:ahLst/>
            <a:cxnLst/>
            <a:rect l="l" t="t" r="r" b="b"/>
            <a:pathLst>
              <a:path w="2762509" h="1110026">
                <a:moveTo>
                  <a:pt x="0" y="0"/>
                </a:moveTo>
                <a:lnTo>
                  <a:pt x="2762508" y="0"/>
                </a:lnTo>
                <a:lnTo>
                  <a:pt x="2762508" y="1110026"/>
                </a:lnTo>
                <a:lnTo>
                  <a:pt x="0" y="1110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7546300" y="8304098"/>
            <a:ext cx="3195399" cy="493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3600" i="1" dirty="0">
                <a:solidFill>
                  <a:srgbClr val="F4F2EA"/>
                </a:solidFill>
                <a:latin typeface="Cormorant Garamond Italics"/>
                <a:ea typeface="Cormorant Garamond Italics"/>
                <a:cs typeface="Cormorant Garamond Italics"/>
                <a:sym typeface="Cormorant Garamond Italics"/>
              </a:rPr>
              <a:t>Amanda K. Monroe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03404" y="9551603"/>
            <a:ext cx="4281192" cy="46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187" dirty="0">
                <a:solidFill>
                  <a:srgbClr val="AA834B"/>
                </a:solidFill>
                <a:latin typeface="Arimo"/>
                <a:ea typeface="Arimo"/>
                <a:cs typeface="Arimo"/>
                <a:sym typeface="Arimo"/>
              </a:rPr>
              <a:t>May 13 - 14,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85B95-407F-1397-97D9-3C123A28C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31BA13-5418-6C2D-9113-BC72DA326A35}"/>
              </a:ext>
            </a:extLst>
          </p:cNvPr>
          <p:cNvSpPr/>
          <p:nvPr/>
        </p:nvSpPr>
        <p:spPr>
          <a:xfrm>
            <a:off x="-5714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907554A-771A-FF2C-75FC-4A078E479C55}"/>
              </a:ext>
            </a:extLst>
          </p:cNvPr>
          <p:cNvGrpSpPr/>
          <p:nvPr/>
        </p:nvGrpSpPr>
        <p:grpSpPr>
          <a:xfrm rot="-5400000">
            <a:off x="-4024686" y="5434391"/>
            <a:ext cx="8915395" cy="751724"/>
            <a:chOff x="0" y="0"/>
            <a:chExt cx="11887194" cy="100229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CF77612-5450-C0A5-1D72-E53114C13561}"/>
                </a:ext>
              </a:extLst>
            </p:cNvPr>
            <p:cNvSpPr/>
            <p:nvPr/>
          </p:nvSpPr>
          <p:spPr>
            <a:xfrm>
              <a:off x="0" y="0"/>
              <a:ext cx="11887198" cy="1002299"/>
            </a:xfrm>
            <a:custGeom>
              <a:avLst/>
              <a:gdLst/>
              <a:ahLst/>
              <a:cxnLst/>
              <a:rect l="l" t="t" r="r" b="b"/>
              <a:pathLst>
                <a:path w="11887198" h="1002299">
                  <a:moveTo>
                    <a:pt x="0" y="0"/>
                  </a:moveTo>
                  <a:lnTo>
                    <a:pt x="11887198" y="0"/>
                  </a:lnTo>
                  <a:lnTo>
                    <a:pt x="11887198" y="1002299"/>
                  </a:lnTo>
                  <a:lnTo>
                    <a:pt x="0" y="100229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0976" r="8704" b="-160975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9F71A77-0F71-515B-3FA5-B5FB62B22E7A}"/>
                </a:ext>
              </a:extLst>
            </p:cNvPr>
            <p:cNvSpPr txBox="1"/>
            <p:nvPr/>
          </p:nvSpPr>
          <p:spPr>
            <a:xfrm>
              <a:off x="0" y="-19050"/>
              <a:ext cx="11887194" cy="10213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92"/>
                </a:lnSpc>
              </a:pPr>
              <a:r>
                <a:rPr lang="en-US" sz="2400" b="1" dirty="0">
                  <a:solidFill>
                    <a:srgbClr val="AA834B"/>
                  </a:solidFill>
                  <a:latin typeface="Optima Bold"/>
                  <a:ea typeface="Optima Bold"/>
                  <a:cs typeface="Optima Bold"/>
                  <a:sym typeface="Optima Bold"/>
                </a:rPr>
                <a:t>Where Risk Lives</a:t>
              </a: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A84CFDC5-0E57-38B5-9387-2A7C001B1C05}"/>
              </a:ext>
            </a:extLst>
          </p:cNvPr>
          <p:cNvGrpSpPr/>
          <p:nvPr/>
        </p:nvGrpSpPr>
        <p:grpSpPr>
          <a:xfrm>
            <a:off x="1339215" y="857250"/>
            <a:ext cx="5934349" cy="1324602"/>
            <a:chOff x="0" y="0"/>
            <a:chExt cx="7912465" cy="176613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885905E-6147-EEF3-9C43-5B60C24AB7EC}"/>
                </a:ext>
              </a:extLst>
            </p:cNvPr>
            <p:cNvSpPr/>
            <p:nvPr/>
          </p:nvSpPr>
          <p:spPr>
            <a:xfrm>
              <a:off x="0" y="0"/>
              <a:ext cx="7912465" cy="1766134"/>
            </a:xfrm>
            <a:custGeom>
              <a:avLst/>
              <a:gdLst/>
              <a:ahLst/>
              <a:cxnLst/>
              <a:rect l="l" t="t" r="r" b="b"/>
              <a:pathLst>
                <a:path w="7912465" h="1766134">
                  <a:moveTo>
                    <a:pt x="0" y="0"/>
                  </a:moveTo>
                  <a:lnTo>
                    <a:pt x="7912465" y="0"/>
                  </a:lnTo>
                  <a:lnTo>
                    <a:pt x="7912465" y="1766134"/>
                  </a:lnTo>
                  <a:lnTo>
                    <a:pt x="0" y="176613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2028" r="-165798" b="-18202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BBAFBE5F-75F4-83C0-FD95-24EF24B76F0E}"/>
                </a:ext>
              </a:extLst>
            </p:cNvPr>
            <p:cNvSpPr txBox="1"/>
            <p:nvPr/>
          </p:nvSpPr>
          <p:spPr>
            <a:xfrm>
              <a:off x="0" y="66675"/>
              <a:ext cx="7912465" cy="169946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Example 1</a:t>
              </a: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1A17B7B2-2D0C-20EC-F3C5-26AE0A70857E}"/>
              </a:ext>
            </a:extLst>
          </p:cNvPr>
          <p:cNvSpPr/>
          <p:nvPr/>
        </p:nvSpPr>
        <p:spPr>
          <a:xfrm>
            <a:off x="1339215" y="9258300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1" b="-51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FB5A39-AEA9-28F6-87C7-31F754586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068" y="2255889"/>
            <a:ext cx="10307320" cy="59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37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32854-19D4-EB7C-3E86-B5079B00C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2B95EE-6247-E2A6-771E-243A62AE345E}"/>
              </a:ext>
            </a:extLst>
          </p:cNvPr>
          <p:cNvSpPr/>
          <p:nvPr/>
        </p:nvSpPr>
        <p:spPr>
          <a:xfrm>
            <a:off x="-5714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C50B046-CB89-DEC8-8196-1AF8C92ED183}"/>
              </a:ext>
            </a:extLst>
          </p:cNvPr>
          <p:cNvGrpSpPr/>
          <p:nvPr/>
        </p:nvGrpSpPr>
        <p:grpSpPr>
          <a:xfrm rot="-5400000">
            <a:off x="-4024686" y="5434391"/>
            <a:ext cx="8915395" cy="751724"/>
            <a:chOff x="0" y="0"/>
            <a:chExt cx="11887194" cy="100229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F8EA96F-609B-F70A-C2C1-B3A00DA746D4}"/>
                </a:ext>
              </a:extLst>
            </p:cNvPr>
            <p:cNvSpPr/>
            <p:nvPr/>
          </p:nvSpPr>
          <p:spPr>
            <a:xfrm>
              <a:off x="0" y="0"/>
              <a:ext cx="11887198" cy="1002299"/>
            </a:xfrm>
            <a:custGeom>
              <a:avLst/>
              <a:gdLst/>
              <a:ahLst/>
              <a:cxnLst/>
              <a:rect l="l" t="t" r="r" b="b"/>
              <a:pathLst>
                <a:path w="11887198" h="1002299">
                  <a:moveTo>
                    <a:pt x="0" y="0"/>
                  </a:moveTo>
                  <a:lnTo>
                    <a:pt x="11887198" y="0"/>
                  </a:lnTo>
                  <a:lnTo>
                    <a:pt x="11887198" y="1002299"/>
                  </a:lnTo>
                  <a:lnTo>
                    <a:pt x="0" y="100229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0976" r="8704" b="-160975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7FE93F7-7DB6-2B61-2239-A72BEA584FB8}"/>
                </a:ext>
              </a:extLst>
            </p:cNvPr>
            <p:cNvSpPr txBox="1"/>
            <p:nvPr/>
          </p:nvSpPr>
          <p:spPr>
            <a:xfrm>
              <a:off x="0" y="-19050"/>
              <a:ext cx="11887194" cy="10213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92"/>
                </a:lnSpc>
              </a:pPr>
              <a:r>
                <a:rPr lang="en-US" sz="2400" b="1" dirty="0">
                  <a:solidFill>
                    <a:srgbClr val="AA834B"/>
                  </a:solidFill>
                  <a:latin typeface="Optima Bold"/>
                  <a:ea typeface="Optima Bold"/>
                  <a:cs typeface="Optima Bold"/>
                  <a:sym typeface="Optima Bold"/>
                </a:rPr>
                <a:t>Where Risk Lives</a:t>
              </a: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FBA9EEB3-391A-9611-7F64-257E8D5A40A7}"/>
              </a:ext>
            </a:extLst>
          </p:cNvPr>
          <p:cNvGrpSpPr/>
          <p:nvPr/>
        </p:nvGrpSpPr>
        <p:grpSpPr>
          <a:xfrm>
            <a:off x="1339215" y="857250"/>
            <a:ext cx="5934349" cy="1324602"/>
            <a:chOff x="0" y="0"/>
            <a:chExt cx="7912465" cy="176613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1C34335-F773-36D7-3509-EFD50F6621C2}"/>
                </a:ext>
              </a:extLst>
            </p:cNvPr>
            <p:cNvSpPr/>
            <p:nvPr/>
          </p:nvSpPr>
          <p:spPr>
            <a:xfrm>
              <a:off x="0" y="0"/>
              <a:ext cx="7912465" cy="1766134"/>
            </a:xfrm>
            <a:custGeom>
              <a:avLst/>
              <a:gdLst/>
              <a:ahLst/>
              <a:cxnLst/>
              <a:rect l="l" t="t" r="r" b="b"/>
              <a:pathLst>
                <a:path w="7912465" h="1766134">
                  <a:moveTo>
                    <a:pt x="0" y="0"/>
                  </a:moveTo>
                  <a:lnTo>
                    <a:pt x="7912465" y="0"/>
                  </a:lnTo>
                  <a:lnTo>
                    <a:pt x="7912465" y="1766134"/>
                  </a:lnTo>
                  <a:lnTo>
                    <a:pt x="0" y="176613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2028" r="-165798" b="-18202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722DCAB-8148-4043-5658-58239D1BEF41}"/>
                </a:ext>
              </a:extLst>
            </p:cNvPr>
            <p:cNvSpPr txBox="1"/>
            <p:nvPr/>
          </p:nvSpPr>
          <p:spPr>
            <a:xfrm>
              <a:off x="0" y="66675"/>
              <a:ext cx="7912465" cy="169946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Example 2</a:t>
              </a: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181D07F6-7CF7-117A-8D01-E89C558CA95C}"/>
              </a:ext>
            </a:extLst>
          </p:cNvPr>
          <p:cNvSpPr/>
          <p:nvPr/>
        </p:nvSpPr>
        <p:spPr>
          <a:xfrm>
            <a:off x="1339215" y="9258300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1" b="-51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6EA3C8-8C59-71E9-A073-B56302606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238" y="2019300"/>
            <a:ext cx="4314173" cy="66517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C9BE85-1C68-A02C-5612-8F86E19E8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9695" y="2020659"/>
            <a:ext cx="7938554" cy="64757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631F92-CDA0-B2BC-83AB-0EDC08DDACB7}"/>
              </a:ext>
            </a:extLst>
          </p:cNvPr>
          <p:cNvSpPr/>
          <p:nvPr/>
        </p:nvSpPr>
        <p:spPr>
          <a:xfrm>
            <a:off x="9372600" y="7886700"/>
            <a:ext cx="1447800" cy="2286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827CE1-8030-4C74-2C51-4FD937FBB346}"/>
              </a:ext>
            </a:extLst>
          </p:cNvPr>
          <p:cNvSpPr/>
          <p:nvPr/>
        </p:nvSpPr>
        <p:spPr>
          <a:xfrm>
            <a:off x="8803153" y="2169942"/>
            <a:ext cx="1963321" cy="67564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93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3261898" y="4772115"/>
            <a:ext cx="7448473" cy="751724"/>
            <a:chOff x="0" y="0"/>
            <a:chExt cx="9931297" cy="10022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931302" cy="1002299"/>
            </a:xfrm>
            <a:custGeom>
              <a:avLst/>
              <a:gdLst/>
              <a:ahLst/>
              <a:cxnLst/>
              <a:rect l="l" t="t" r="r" b="b"/>
              <a:pathLst>
                <a:path w="9931302" h="1002299">
                  <a:moveTo>
                    <a:pt x="0" y="0"/>
                  </a:moveTo>
                  <a:lnTo>
                    <a:pt x="9931302" y="0"/>
                  </a:lnTo>
                  <a:lnTo>
                    <a:pt x="9931302" y="1002299"/>
                  </a:lnTo>
                  <a:lnTo>
                    <a:pt x="0" y="100229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0976" r="-9275" b="-160975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9931297" cy="10213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92"/>
                </a:lnSpc>
              </a:pPr>
              <a:r>
                <a:rPr lang="en-US" sz="2400" b="1" dirty="0">
                  <a:solidFill>
                    <a:srgbClr val="AA834B"/>
                  </a:solidFill>
                  <a:latin typeface="Optima Bold"/>
                  <a:ea typeface="Optima Bold"/>
                  <a:cs typeface="Optima Bold"/>
                  <a:sym typeface="Optima Bold"/>
                </a:rPr>
                <a:t>It’s Not Just What You Charge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8740" y="2422675"/>
            <a:ext cx="15590520" cy="4016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It’s how you communicate it: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Language used to describe the charge and any breakdown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Placement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Consistency across all customer touchpoints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algn="l">
              <a:lnSpc>
                <a:spcPts val="4536"/>
              </a:lnSpc>
            </a:pPr>
            <a:r>
              <a:rPr lang="en-US" sz="4200" i="1" dirty="0">
                <a:solidFill>
                  <a:srgbClr val="F4F2EA"/>
                </a:solidFill>
                <a:latin typeface="Noto Serif Italics"/>
                <a:ea typeface="Noto Serif Italics"/>
                <a:cs typeface="Noto Serif Italics"/>
                <a:sym typeface="Noto Serif Italics"/>
              </a:rPr>
              <a:t>Inconsistency = exposure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348740" y="786587"/>
            <a:ext cx="11893250" cy="1324602"/>
            <a:chOff x="0" y="0"/>
            <a:chExt cx="15857667" cy="17661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857668" cy="1766134"/>
            </a:xfrm>
            <a:custGeom>
              <a:avLst/>
              <a:gdLst/>
              <a:ahLst/>
              <a:cxnLst/>
              <a:rect l="l" t="t" r="r" b="b"/>
              <a:pathLst>
                <a:path w="15857668" h="1766134">
                  <a:moveTo>
                    <a:pt x="0" y="0"/>
                  </a:moveTo>
                  <a:lnTo>
                    <a:pt x="15857668" y="0"/>
                  </a:lnTo>
                  <a:lnTo>
                    <a:pt x="15857668" y="1766134"/>
                  </a:lnTo>
                  <a:lnTo>
                    <a:pt x="0" y="176613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2028" r="-32624" b="-18202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6675"/>
              <a:ext cx="15857667" cy="169946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It’s Not Just What You Charge 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348740" y="9258300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1" b="-51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57300" y="547688"/>
            <a:ext cx="15773400" cy="1988344"/>
            <a:chOff x="0" y="0"/>
            <a:chExt cx="21031200" cy="2651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2651126"/>
            </a:xfrm>
            <a:custGeom>
              <a:avLst/>
              <a:gdLst/>
              <a:ahLst/>
              <a:cxnLst/>
              <a:rect l="l" t="t" r="r" b="b"/>
              <a:pathLst>
                <a:path w="21031200" h="2651126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4573" b="-10457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21031200" cy="258445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Industry Shift (and What to Avoid)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8740" y="4585383"/>
            <a:ext cx="15590520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Moving away from “service charge” as a catch-all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Separating admin fees and gratuities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Defining each clearly, including the percentage breakdown, and consistently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57300" y="3707359"/>
            <a:ext cx="15773400" cy="750341"/>
            <a:chOff x="0" y="0"/>
            <a:chExt cx="21031200" cy="10004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31200" cy="1000452"/>
            </a:xfrm>
            <a:custGeom>
              <a:avLst/>
              <a:gdLst/>
              <a:ahLst/>
              <a:cxnLst/>
              <a:rect l="l" t="t" r="r" b="b"/>
              <a:pathLst>
                <a:path w="21031200" h="1000452">
                  <a:moveTo>
                    <a:pt x="0" y="0"/>
                  </a:moveTo>
                  <a:lnTo>
                    <a:pt x="21031200" y="0"/>
                  </a:lnTo>
                  <a:lnTo>
                    <a:pt x="21031200" y="1000452"/>
                  </a:lnTo>
                  <a:lnTo>
                    <a:pt x="0" y="100045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59608" b="-35960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21031200" cy="95283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3888"/>
                </a:lnSpc>
              </a:pPr>
              <a:r>
                <a:rPr lang="en-US" sz="3600" b="1" dirty="0">
                  <a:solidFill>
                    <a:srgbClr val="F4F2EA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Operators Are: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48740" y="7728261"/>
            <a:ext cx="15590520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Sales managers’ own templates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Use of client’s own contracts or use of prior contracts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Inconsistent disclosures and terms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57300" y="6850228"/>
            <a:ext cx="15773400" cy="750341"/>
            <a:chOff x="0" y="0"/>
            <a:chExt cx="21031200" cy="10004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031200" cy="1000452"/>
            </a:xfrm>
            <a:custGeom>
              <a:avLst/>
              <a:gdLst/>
              <a:ahLst/>
              <a:cxnLst/>
              <a:rect l="l" t="t" r="r" b="b"/>
              <a:pathLst>
                <a:path w="21031200" h="1000452">
                  <a:moveTo>
                    <a:pt x="0" y="0"/>
                  </a:moveTo>
                  <a:lnTo>
                    <a:pt x="21031200" y="0"/>
                  </a:lnTo>
                  <a:lnTo>
                    <a:pt x="21031200" y="1000452"/>
                  </a:lnTo>
                  <a:lnTo>
                    <a:pt x="0" y="100045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59608" b="-35960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21031200" cy="95283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3888"/>
                </a:lnSpc>
              </a:pPr>
              <a:endParaRPr lang="en-US" sz="3600" b="1" dirty="0">
                <a:solidFill>
                  <a:srgbClr val="F4F2EA"/>
                </a:solidFill>
                <a:latin typeface="Noto Serif Bold"/>
                <a:ea typeface="Noto Serif Bold"/>
                <a:cs typeface="Noto Serif Bold"/>
                <a:sym typeface="Noto Serif Bold"/>
              </a:endParaRPr>
            </a:p>
            <a:p>
              <a:pPr algn="l">
                <a:lnSpc>
                  <a:spcPts val="3888"/>
                </a:lnSpc>
              </a:pPr>
              <a:endParaRPr lang="en-US" sz="3600" b="1" dirty="0">
                <a:solidFill>
                  <a:srgbClr val="F4F2EA"/>
                </a:solidFill>
                <a:latin typeface="Noto Serif Bold"/>
                <a:ea typeface="Noto Serif Bold"/>
                <a:cs typeface="Noto Serif Bold"/>
                <a:sym typeface="Noto Serif Bold"/>
              </a:endParaRPr>
            </a:p>
            <a:p>
              <a:pPr algn="l">
                <a:lnSpc>
                  <a:spcPts val="3888"/>
                </a:lnSpc>
              </a:pPr>
              <a:r>
                <a:rPr lang="en-US" sz="3600" b="1" dirty="0">
                  <a:solidFill>
                    <a:srgbClr val="F4F2EA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Avoid: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7259300" y="9352881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57300" y="1341977"/>
            <a:ext cx="15773400" cy="1194054"/>
            <a:chOff x="0" y="0"/>
            <a:chExt cx="21031200" cy="15920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1592073"/>
            </a:xfrm>
            <a:custGeom>
              <a:avLst/>
              <a:gdLst/>
              <a:ahLst/>
              <a:cxnLst/>
              <a:rect l="l" t="t" r="r" b="b"/>
              <a:pathLst>
                <a:path w="21031200" h="1592073">
                  <a:moveTo>
                    <a:pt x="0" y="0"/>
                  </a:moveTo>
                  <a:lnTo>
                    <a:pt x="21031200" y="0"/>
                  </a:lnTo>
                  <a:lnTo>
                    <a:pt x="21031200" y="1592073"/>
                  </a:lnTo>
                  <a:lnTo>
                    <a:pt x="0" y="1592073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4136" b="-24065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21031200" cy="152539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A Defensible Structure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89185" y="4577451"/>
            <a:ext cx="15180474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0104" lvl="1" indent="-370052" algn="l">
              <a:lnSpc>
                <a:spcPts val="4416"/>
              </a:lnSpc>
              <a:buFont typeface="Arial"/>
              <a:buChar char="•"/>
            </a:pPr>
            <a:r>
              <a:rPr lang="en-US" sz="4089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Retained by the business</a:t>
            </a:r>
          </a:p>
          <a:p>
            <a:pPr marL="740104" lvl="1" indent="-370052" algn="l">
              <a:lnSpc>
                <a:spcPts val="4416"/>
              </a:lnSpc>
              <a:buFont typeface="Arial"/>
              <a:buChar char="•"/>
            </a:pPr>
            <a:r>
              <a:rPr lang="en-US" sz="4089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Not a gratuity</a:t>
            </a:r>
          </a:p>
          <a:p>
            <a:pPr marL="740104" lvl="1" indent="-370052" algn="l">
              <a:lnSpc>
                <a:spcPts val="4416"/>
              </a:lnSpc>
              <a:buFont typeface="Arial"/>
              <a:buChar char="•"/>
            </a:pPr>
            <a:r>
              <a:rPr lang="en-US" sz="4089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Disclosed as a percentage</a:t>
            </a:r>
          </a:p>
          <a:p>
            <a:pPr marL="740104" lvl="1" indent="-370052" algn="l">
              <a:lnSpc>
                <a:spcPts val="4416"/>
              </a:lnSpc>
              <a:buFont typeface="Arial"/>
              <a:buChar char="•"/>
            </a:pPr>
            <a:r>
              <a:rPr lang="en-US" sz="4089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Purpose clearly and consistently stated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00150" y="3730794"/>
            <a:ext cx="5604160" cy="730604"/>
            <a:chOff x="0" y="0"/>
            <a:chExt cx="7674048" cy="10004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674049" cy="1000449"/>
            </a:xfrm>
            <a:custGeom>
              <a:avLst/>
              <a:gdLst/>
              <a:ahLst/>
              <a:cxnLst/>
              <a:rect l="l" t="t" r="r" b="b"/>
              <a:pathLst>
                <a:path w="7674049" h="1000449">
                  <a:moveTo>
                    <a:pt x="0" y="0"/>
                  </a:moveTo>
                  <a:lnTo>
                    <a:pt x="7674049" y="0"/>
                  </a:lnTo>
                  <a:lnTo>
                    <a:pt x="7674049" y="1000449"/>
                  </a:lnTo>
                  <a:lnTo>
                    <a:pt x="0" y="100044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59609" r="-174056" b="-35961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7674048" cy="95282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3888"/>
                </a:lnSpc>
              </a:pPr>
              <a:r>
                <a:rPr lang="en-US" sz="3600" b="1" dirty="0">
                  <a:solidFill>
                    <a:srgbClr val="AA834B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Administrative Fee: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89185" y="7637669"/>
            <a:ext cx="14331815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0104" lvl="1" indent="-370052" algn="l">
              <a:lnSpc>
                <a:spcPts val="4416"/>
              </a:lnSpc>
              <a:buFont typeface="Arial"/>
              <a:buChar char="•"/>
            </a:pPr>
            <a:r>
              <a:rPr lang="en-US" sz="4089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Clearly labeled as paid to the service staff</a:t>
            </a:r>
          </a:p>
          <a:p>
            <a:pPr marL="740104" lvl="1" indent="-370052" algn="l">
              <a:lnSpc>
                <a:spcPts val="4416"/>
              </a:lnSpc>
              <a:buFont typeface="Arial"/>
              <a:buChar char="•"/>
            </a:pPr>
            <a:r>
              <a:rPr lang="en-US" sz="4089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Shown as a separate line item and specific percentage</a:t>
            </a:r>
          </a:p>
          <a:p>
            <a:pPr marL="740104" lvl="1" indent="-370052" algn="l">
              <a:lnSpc>
                <a:spcPts val="4416"/>
              </a:lnSpc>
              <a:buFont typeface="Arial"/>
              <a:buChar char="•"/>
            </a:pPr>
            <a:r>
              <a:rPr lang="en-US" sz="4089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Disclosed to the customer across all documents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00150" y="6791003"/>
            <a:ext cx="3417833" cy="730604"/>
            <a:chOff x="0" y="0"/>
            <a:chExt cx="4680204" cy="10004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80204" cy="1000449"/>
            </a:xfrm>
            <a:custGeom>
              <a:avLst/>
              <a:gdLst/>
              <a:ahLst/>
              <a:cxnLst/>
              <a:rect l="l" t="t" r="r" b="b"/>
              <a:pathLst>
                <a:path w="4680204" h="1000449">
                  <a:moveTo>
                    <a:pt x="0" y="0"/>
                  </a:moveTo>
                  <a:lnTo>
                    <a:pt x="4680204" y="0"/>
                  </a:lnTo>
                  <a:lnTo>
                    <a:pt x="4680204" y="1000449"/>
                  </a:lnTo>
                  <a:lnTo>
                    <a:pt x="0" y="100044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59609" r="-349365" b="-35961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4680204" cy="95282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3888"/>
                </a:lnSpc>
              </a:pPr>
              <a:r>
                <a:rPr lang="en-US" sz="3600" b="1" dirty="0">
                  <a:solidFill>
                    <a:srgbClr val="AA834B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Gratuity: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7259300" y="9352881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57300" y="547688"/>
            <a:ext cx="15773400" cy="1988345"/>
            <a:chOff x="0" y="0"/>
            <a:chExt cx="21031200" cy="26511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2651127"/>
            </a:xfrm>
            <a:custGeom>
              <a:avLst/>
              <a:gdLst/>
              <a:ahLst/>
              <a:cxnLst/>
              <a:rect l="l" t="t" r="r" b="b"/>
              <a:pathLst>
                <a:path w="21031200" h="2651127">
                  <a:moveTo>
                    <a:pt x="0" y="0"/>
                  </a:moveTo>
                  <a:lnTo>
                    <a:pt x="21031200" y="0"/>
                  </a:lnTo>
                  <a:lnTo>
                    <a:pt x="21031200" y="2651127"/>
                  </a:lnTo>
                  <a:lnTo>
                    <a:pt x="0" y="265112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4573" b="-10457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21031200" cy="2584451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Where This Must Be Consistent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68780" y="4629411"/>
            <a:ext cx="15590520" cy="4016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Menus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BEOs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Invoices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Proposals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Email Communications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algn="l">
              <a:lnSpc>
                <a:spcPts val="4536"/>
              </a:lnSpc>
            </a:pPr>
            <a:r>
              <a:rPr lang="en-US" sz="4200" i="1" dirty="0">
                <a:solidFill>
                  <a:srgbClr val="F4F2EA"/>
                </a:solidFill>
                <a:latin typeface="Noto Serif Italics"/>
                <a:ea typeface="Noto Serif Italics"/>
                <a:cs typeface="Noto Serif Italics"/>
                <a:sym typeface="Noto Serif Italics"/>
              </a:rPr>
              <a:t>If the customer sees it, it matters.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57300" y="3658723"/>
            <a:ext cx="15773400" cy="750341"/>
            <a:chOff x="0" y="0"/>
            <a:chExt cx="21031200" cy="10004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31200" cy="1000452"/>
            </a:xfrm>
            <a:custGeom>
              <a:avLst/>
              <a:gdLst/>
              <a:ahLst/>
              <a:cxnLst/>
              <a:rect l="l" t="t" r="r" b="b"/>
              <a:pathLst>
                <a:path w="21031200" h="1000452">
                  <a:moveTo>
                    <a:pt x="0" y="0"/>
                  </a:moveTo>
                  <a:lnTo>
                    <a:pt x="21031200" y="0"/>
                  </a:lnTo>
                  <a:lnTo>
                    <a:pt x="21031200" y="1000452"/>
                  </a:lnTo>
                  <a:lnTo>
                    <a:pt x="0" y="100045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59608" b="-35960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21031200" cy="95283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3888"/>
                </a:lnSpc>
              </a:pPr>
              <a:r>
                <a:rPr lang="en-US" sz="3600" b="1" dirty="0">
                  <a:solidFill>
                    <a:srgbClr val="AA834B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Consistency Across: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7259300" y="9352881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57300" y="1341978"/>
            <a:ext cx="10850829" cy="1194054"/>
            <a:chOff x="0" y="0"/>
            <a:chExt cx="14467772" cy="15920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467773" cy="1592073"/>
            </a:xfrm>
            <a:custGeom>
              <a:avLst/>
              <a:gdLst/>
              <a:ahLst/>
              <a:cxnLst/>
              <a:rect l="l" t="t" r="r" b="b"/>
              <a:pathLst>
                <a:path w="14467773" h="1592073">
                  <a:moveTo>
                    <a:pt x="0" y="0"/>
                  </a:moveTo>
                  <a:lnTo>
                    <a:pt x="14467773" y="0"/>
                  </a:lnTo>
                  <a:lnTo>
                    <a:pt x="14467773" y="1592073"/>
                  </a:lnTo>
                  <a:lnTo>
                    <a:pt x="0" y="1592073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4136" r="-45365" b="-24065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4467772" cy="152539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Disclosure: What’s the Standard? 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40180" y="4687440"/>
            <a:ext cx="15590520" cy="1730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Clear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Conspicuous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Consistent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0180" y="7527417"/>
            <a:ext cx="15590520" cy="2302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What the charge is  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How much it is  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Who receives it  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That it’s separate from pricing 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40180" y="3678290"/>
            <a:ext cx="15773400" cy="750341"/>
            <a:chOff x="0" y="0"/>
            <a:chExt cx="21031200" cy="10004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31200" cy="1000452"/>
            </a:xfrm>
            <a:custGeom>
              <a:avLst/>
              <a:gdLst/>
              <a:ahLst/>
              <a:cxnLst/>
              <a:rect l="l" t="t" r="r" b="b"/>
              <a:pathLst>
                <a:path w="21031200" h="1000452">
                  <a:moveTo>
                    <a:pt x="0" y="0"/>
                  </a:moveTo>
                  <a:lnTo>
                    <a:pt x="21031200" y="0"/>
                  </a:lnTo>
                  <a:lnTo>
                    <a:pt x="21031200" y="1000452"/>
                  </a:lnTo>
                  <a:lnTo>
                    <a:pt x="0" y="100045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59608" b="-35960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21031200" cy="95283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3888"/>
                </a:lnSpc>
              </a:pPr>
              <a:r>
                <a:rPr lang="en-US" sz="3600" b="1" dirty="0">
                  <a:solidFill>
                    <a:srgbClr val="AA834B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Disclosure Must Be: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40180" y="6518270"/>
            <a:ext cx="15773400" cy="750339"/>
            <a:chOff x="0" y="0"/>
            <a:chExt cx="21031200" cy="10004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031200" cy="1000449"/>
            </a:xfrm>
            <a:custGeom>
              <a:avLst/>
              <a:gdLst/>
              <a:ahLst/>
              <a:cxnLst/>
              <a:rect l="l" t="t" r="r" b="b"/>
              <a:pathLst>
                <a:path w="21031200" h="1000449">
                  <a:moveTo>
                    <a:pt x="0" y="0"/>
                  </a:moveTo>
                  <a:lnTo>
                    <a:pt x="21031200" y="0"/>
                  </a:lnTo>
                  <a:lnTo>
                    <a:pt x="21031200" y="1000449"/>
                  </a:lnTo>
                  <a:lnTo>
                    <a:pt x="0" y="100044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59609" b="-35961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21031200" cy="95282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3888"/>
                </a:lnSpc>
              </a:pPr>
              <a:r>
                <a:rPr lang="en-US" sz="3600" b="1" dirty="0">
                  <a:solidFill>
                    <a:srgbClr val="AA834B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Customers must understand: 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7259300" y="9352881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59681" y="680409"/>
            <a:ext cx="7006009" cy="1606220"/>
            <a:chOff x="0" y="0"/>
            <a:chExt cx="9341345" cy="21416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41350" cy="2141622"/>
            </a:xfrm>
            <a:custGeom>
              <a:avLst/>
              <a:gdLst/>
              <a:ahLst/>
              <a:cxnLst/>
              <a:rect l="l" t="t" r="r" b="b"/>
              <a:pathLst>
                <a:path w="9341350" h="2141622">
                  <a:moveTo>
                    <a:pt x="0" y="0"/>
                  </a:moveTo>
                  <a:lnTo>
                    <a:pt x="9341350" y="0"/>
                  </a:lnTo>
                  <a:lnTo>
                    <a:pt x="9341350" y="2141622"/>
                  </a:lnTo>
                  <a:lnTo>
                    <a:pt x="0" y="214162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4989" b="-3499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7150"/>
              <a:ext cx="9341345" cy="2084476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48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Disclosure Doesn’t Stop With You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59681" y="2869530"/>
            <a:ext cx="7006009" cy="1100890"/>
            <a:chOff x="0" y="0"/>
            <a:chExt cx="9341345" cy="14678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41350" cy="1467852"/>
            </a:xfrm>
            <a:custGeom>
              <a:avLst/>
              <a:gdLst/>
              <a:ahLst/>
              <a:cxnLst/>
              <a:rect l="l" t="t" r="r" b="b"/>
              <a:pathLst>
                <a:path w="9341350" h="1467852">
                  <a:moveTo>
                    <a:pt x="0" y="0"/>
                  </a:moveTo>
                  <a:lnTo>
                    <a:pt x="9341350" y="0"/>
                  </a:lnTo>
                  <a:lnTo>
                    <a:pt x="9341350" y="1467852"/>
                  </a:lnTo>
                  <a:lnTo>
                    <a:pt x="0" y="146785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4001" b="-7400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9341345" cy="14297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92"/>
                </a:lnSpc>
              </a:pPr>
              <a:r>
                <a:rPr lang="en-US" sz="24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Event organizers may need to inform attendees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59681" y="4593060"/>
            <a:ext cx="7006009" cy="1100890"/>
            <a:chOff x="0" y="0"/>
            <a:chExt cx="9341345" cy="1467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341350" cy="1467852"/>
            </a:xfrm>
            <a:custGeom>
              <a:avLst/>
              <a:gdLst/>
              <a:ahLst/>
              <a:cxnLst/>
              <a:rect l="l" t="t" r="r" b="b"/>
              <a:pathLst>
                <a:path w="9341350" h="1467852">
                  <a:moveTo>
                    <a:pt x="0" y="0"/>
                  </a:moveTo>
                  <a:lnTo>
                    <a:pt x="9341350" y="0"/>
                  </a:lnTo>
                  <a:lnTo>
                    <a:pt x="9341350" y="1467852"/>
                  </a:lnTo>
                  <a:lnTo>
                    <a:pt x="0" y="146785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4001" b="-7400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9341345" cy="14297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92"/>
                </a:lnSpc>
              </a:pPr>
              <a:r>
                <a:rPr lang="en-US" sz="24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Charges must be broken out separately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59681" y="6445920"/>
            <a:ext cx="7006009" cy="1100890"/>
            <a:chOff x="0" y="0"/>
            <a:chExt cx="9341345" cy="14678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341350" cy="1467852"/>
            </a:xfrm>
            <a:custGeom>
              <a:avLst/>
              <a:gdLst/>
              <a:ahLst/>
              <a:cxnLst/>
              <a:rect l="l" t="t" r="r" b="b"/>
              <a:pathLst>
                <a:path w="9341350" h="1467852">
                  <a:moveTo>
                    <a:pt x="0" y="0"/>
                  </a:moveTo>
                  <a:lnTo>
                    <a:pt x="9341350" y="0"/>
                  </a:lnTo>
                  <a:lnTo>
                    <a:pt x="9341350" y="1467852"/>
                  </a:lnTo>
                  <a:lnTo>
                    <a:pt x="0" y="146785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4001" b="-7400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8100"/>
              <a:ext cx="9341345" cy="14297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92"/>
                </a:lnSpc>
              </a:pPr>
              <a:r>
                <a:rPr lang="en-US" sz="24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Fees cannot be bundled or disguised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59681" y="8298780"/>
            <a:ext cx="7006009" cy="1100889"/>
            <a:chOff x="0" y="0"/>
            <a:chExt cx="9341345" cy="146785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341350" cy="1467851"/>
            </a:xfrm>
            <a:custGeom>
              <a:avLst/>
              <a:gdLst/>
              <a:ahLst/>
              <a:cxnLst/>
              <a:rect l="l" t="t" r="r" b="b"/>
              <a:pathLst>
                <a:path w="9341350" h="1467851">
                  <a:moveTo>
                    <a:pt x="0" y="0"/>
                  </a:moveTo>
                  <a:lnTo>
                    <a:pt x="9341350" y="0"/>
                  </a:lnTo>
                  <a:lnTo>
                    <a:pt x="9341350" y="1467851"/>
                  </a:lnTo>
                  <a:lnTo>
                    <a:pt x="0" y="1467851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4001" b="-7400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8100"/>
              <a:ext cx="9341345" cy="142975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92"/>
                </a:lnSpc>
              </a:pPr>
              <a:r>
                <a:rPr lang="en-US" sz="2400" i="1" dirty="0">
                  <a:solidFill>
                    <a:srgbClr val="F4F2EA"/>
                  </a:solidFill>
                  <a:latin typeface="Noto Serif Italics"/>
                  <a:ea typeface="Noto Serif Italics"/>
                  <a:cs typeface="Noto Serif Italics"/>
                  <a:sym typeface="Noto Serif Italics"/>
                </a:rPr>
                <a:t>Transparency must carry through the entire transaction.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7259300" y="9352881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1" b="-51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59681" y="680409"/>
            <a:ext cx="7006009" cy="1606220"/>
            <a:chOff x="0" y="0"/>
            <a:chExt cx="9341345" cy="21416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41350" cy="2141622"/>
            </a:xfrm>
            <a:custGeom>
              <a:avLst/>
              <a:gdLst/>
              <a:ahLst/>
              <a:cxnLst/>
              <a:rect l="l" t="t" r="r" b="b"/>
              <a:pathLst>
                <a:path w="9341350" h="2141622">
                  <a:moveTo>
                    <a:pt x="0" y="0"/>
                  </a:moveTo>
                  <a:lnTo>
                    <a:pt x="9341350" y="0"/>
                  </a:lnTo>
                  <a:lnTo>
                    <a:pt x="9341350" y="2141622"/>
                  </a:lnTo>
                  <a:lnTo>
                    <a:pt x="0" y="214162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4989" b="-3499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7150"/>
              <a:ext cx="9341345" cy="2084476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48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Contracting Risk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59681" y="2869530"/>
            <a:ext cx="7006009" cy="1100890"/>
            <a:chOff x="0" y="0"/>
            <a:chExt cx="9341345" cy="14678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41350" cy="1467852"/>
            </a:xfrm>
            <a:custGeom>
              <a:avLst/>
              <a:gdLst/>
              <a:ahLst/>
              <a:cxnLst/>
              <a:rect l="l" t="t" r="r" b="b"/>
              <a:pathLst>
                <a:path w="9341350" h="1467852">
                  <a:moveTo>
                    <a:pt x="0" y="0"/>
                  </a:moveTo>
                  <a:lnTo>
                    <a:pt x="9341350" y="0"/>
                  </a:lnTo>
                  <a:lnTo>
                    <a:pt x="9341350" y="1467852"/>
                  </a:lnTo>
                  <a:lnTo>
                    <a:pt x="0" y="146785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4001" b="-7400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9341345" cy="14297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92"/>
                </a:lnSpc>
              </a:pPr>
              <a:r>
                <a:rPr lang="en-US" sz="24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Outdated templates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59681" y="4593060"/>
            <a:ext cx="7006009" cy="1100890"/>
            <a:chOff x="0" y="0"/>
            <a:chExt cx="9341345" cy="1467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341350" cy="1467852"/>
            </a:xfrm>
            <a:custGeom>
              <a:avLst/>
              <a:gdLst/>
              <a:ahLst/>
              <a:cxnLst/>
              <a:rect l="l" t="t" r="r" b="b"/>
              <a:pathLst>
                <a:path w="9341350" h="1467852">
                  <a:moveTo>
                    <a:pt x="0" y="0"/>
                  </a:moveTo>
                  <a:lnTo>
                    <a:pt x="9341350" y="0"/>
                  </a:lnTo>
                  <a:lnTo>
                    <a:pt x="9341350" y="1467852"/>
                  </a:lnTo>
                  <a:lnTo>
                    <a:pt x="0" y="146785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4001" b="-7400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9341345" cy="14297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92"/>
                </a:lnSpc>
              </a:pPr>
              <a:r>
                <a:rPr lang="en-US" sz="24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Modified or client-drafted language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59681" y="6445920"/>
            <a:ext cx="7006009" cy="1100890"/>
            <a:chOff x="0" y="0"/>
            <a:chExt cx="9341345" cy="14678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341350" cy="1467852"/>
            </a:xfrm>
            <a:custGeom>
              <a:avLst/>
              <a:gdLst/>
              <a:ahLst/>
              <a:cxnLst/>
              <a:rect l="l" t="t" r="r" b="b"/>
              <a:pathLst>
                <a:path w="9341350" h="1467852">
                  <a:moveTo>
                    <a:pt x="0" y="0"/>
                  </a:moveTo>
                  <a:lnTo>
                    <a:pt x="9341350" y="0"/>
                  </a:lnTo>
                  <a:lnTo>
                    <a:pt x="9341350" y="1467852"/>
                  </a:lnTo>
                  <a:lnTo>
                    <a:pt x="0" y="146785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4001" b="-7400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8100"/>
              <a:ext cx="9341345" cy="14297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92"/>
                </a:lnSpc>
              </a:pPr>
              <a:r>
                <a:rPr lang="en-US" sz="24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Reused prior contracts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59681" y="8298780"/>
            <a:ext cx="7006009" cy="1100889"/>
            <a:chOff x="0" y="0"/>
            <a:chExt cx="9341345" cy="146785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341350" cy="1467851"/>
            </a:xfrm>
            <a:custGeom>
              <a:avLst/>
              <a:gdLst/>
              <a:ahLst/>
              <a:cxnLst/>
              <a:rect l="l" t="t" r="r" b="b"/>
              <a:pathLst>
                <a:path w="9341350" h="1467851">
                  <a:moveTo>
                    <a:pt x="0" y="0"/>
                  </a:moveTo>
                  <a:lnTo>
                    <a:pt x="9341350" y="0"/>
                  </a:lnTo>
                  <a:lnTo>
                    <a:pt x="9341350" y="1467851"/>
                  </a:lnTo>
                  <a:lnTo>
                    <a:pt x="0" y="1467851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4001" b="-7400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8100"/>
              <a:ext cx="9341345" cy="142975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92"/>
                </a:lnSpc>
              </a:pPr>
              <a:r>
                <a:rPr lang="en-US" sz="2400" i="1" dirty="0">
                  <a:solidFill>
                    <a:srgbClr val="F4F2EA"/>
                  </a:solidFill>
                  <a:latin typeface="Noto Serif Italics"/>
                  <a:ea typeface="Noto Serif Italics"/>
                  <a:cs typeface="Noto Serif Italics"/>
                  <a:sym typeface="Noto Serif Italics"/>
                </a:rPr>
                <a:t>Loss of control = increased risk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7259300" y="9352881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1" b="-51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57300" y="547688"/>
            <a:ext cx="15773400" cy="1988345"/>
            <a:chOff x="0" y="0"/>
            <a:chExt cx="21031200" cy="26511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2651127"/>
            </a:xfrm>
            <a:custGeom>
              <a:avLst/>
              <a:gdLst/>
              <a:ahLst/>
              <a:cxnLst/>
              <a:rect l="l" t="t" r="r" b="b"/>
              <a:pathLst>
                <a:path w="21031200" h="2651127">
                  <a:moveTo>
                    <a:pt x="0" y="0"/>
                  </a:moveTo>
                  <a:lnTo>
                    <a:pt x="21031200" y="0"/>
                  </a:lnTo>
                  <a:lnTo>
                    <a:pt x="21031200" y="2651127"/>
                  </a:lnTo>
                  <a:lnTo>
                    <a:pt x="0" y="265112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4573" b="-10457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21031200" cy="25844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Operational Drift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8740" y="3158871"/>
            <a:ext cx="15590520" cy="4016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dirty="0">
                <a:solidFill>
                  <a:srgbClr val="AA834B"/>
                </a:solidFill>
                <a:latin typeface="Noto Serif"/>
                <a:ea typeface="Noto Serif"/>
                <a:cs typeface="Noto Serif"/>
                <a:sym typeface="Noto Serif"/>
              </a:rPr>
              <a:t>Lifecycle of a typical event: 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AA834B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marL="906780" lvl="1" indent="-453390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Proposal → Contract → BEO → Menu → Invoice → Email 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algn="l">
              <a:lnSpc>
                <a:spcPts val="4536"/>
              </a:lnSpc>
            </a:pPr>
            <a:r>
              <a:rPr lang="en-US" sz="4200" dirty="0">
                <a:solidFill>
                  <a:srgbClr val="AA834B"/>
                </a:solidFill>
                <a:latin typeface="Noto Serif"/>
                <a:ea typeface="Noto Serif"/>
                <a:cs typeface="Noto Serif"/>
                <a:sym typeface="Noto Serif"/>
              </a:rPr>
              <a:t>At each step: 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AA834B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marL="906780" lvl="1" indent="-453390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Language can drift → inconsistency → liability </a:t>
            </a:r>
          </a:p>
        </p:txBody>
      </p:sp>
      <p:sp>
        <p:nvSpPr>
          <p:cNvPr id="7" name="Freeform 7"/>
          <p:cNvSpPr/>
          <p:nvPr/>
        </p:nvSpPr>
        <p:spPr>
          <a:xfrm>
            <a:off x="15961946" y="8743281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9144000" y="895548"/>
            <a:ext cx="8013030" cy="1507331"/>
            <a:chOff x="0" y="0"/>
            <a:chExt cx="10684040" cy="20097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84040" cy="2009776"/>
            </a:xfrm>
            <a:custGeom>
              <a:avLst/>
              <a:gdLst/>
              <a:ahLst/>
              <a:cxnLst/>
              <a:rect l="l" t="t" r="r" b="b"/>
              <a:pathLst>
                <a:path w="10684040" h="2009776">
                  <a:moveTo>
                    <a:pt x="0" y="0"/>
                  </a:moveTo>
                  <a:lnTo>
                    <a:pt x="10684040" y="0"/>
                  </a:lnTo>
                  <a:lnTo>
                    <a:pt x="10684040" y="2009776"/>
                  </a:lnTo>
                  <a:lnTo>
                    <a:pt x="0" y="200977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5994" r="1576" b="-67905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0"/>
              <a:ext cx="10684040" cy="191452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8748"/>
                </a:lnSpc>
              </a:pPr>
              <a:r>
                <a:rPr lang="en-US" sz="8100" dirty="0">
                  <a:solidFill>
                    <a:srgbClr val="F4F2EA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Amanda K. Monroe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2266605"/>
            <a:ext cx="8990728" cy="864832"/>
            <a:chOff x="0" y="0"/>
            <a:chExt cx="11987637" cy="11531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87637" cy="1153100"/>
            </a:xfrm>
            <a:custGeom>
              <a:avLst/>
              <a:gdLst/>
              <a:ahLst/>
              <a:cxnLst/>
              <a:rect l="l" t="t" r="r" b="b"/>
              <a:pathLst>
                <a:path w="11987637" h="1153100">
                  <a:moveTo>
                    <a:pt x="0" y="0"/>
                  </a:moveTo>
                  <a:lnTo>
                    <a:pt x="11987637" y="0"/>
                  </a:lnTo>
                  <a:lnTo>
                    <a:pt x="11987637" y="1153100"/>
                  </a:lnTo>
                  <a:lnTo>
                    <a:pt x="0" y="11531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3802" r="12279" b="-11158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1987637" cy="11816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16"/>
                </a:lnSpc>
              </a:pPr>
              <a:r>
                <a:rPr lang="en-US" sz="2700" spc="283" dirty="0">
                  <a:solidFill>
                    <a:srgbClr val="AA834B"/>
                  </a:solidFill>
                  <a:latin typeface="Optima"/>
                  <a:ea typeface="Optima"/>
                  <a:cs typeface="Optima"/>
                  <a:sym typeface="Optima"/>
                </a:rPr>
                <a:t>Partner</a:t>
              </a:r>
            </a:p>
            <a:p>
              <a:pPr algn="l">
                <a:lnSpc>
                  <a:spcPts val="2916"/>
                </a:lnSpc>
              </a:pPr>
              <a:r>
                <a:rPr lang="en-US" sz="2700" spc="285" dirty="0">
                  <a:solidFill>
                    <a:srgbClr val="AA834B"/>
                  </a:solidFill>
                  <a:latin typeface="Optima"/>
                  <a:ea typeface="Optima"/>
                  <a:cs typeface="Optima"/>
                  <a:sym typeface="Optima"/>
                </a:rPr>
                <a:t>Labor &amp; Employment Practice Group Leader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70330" y="3968182"/>
            <a:ext cx="7886700" cy="1341018"/>
            <a:chOff x="0" y="0"/>
            <a:chExt cx="10515600" cy="17880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15600" cy="1788028"/>
            </a:xfrm>
            <a:custGeom>
              <a:avLst/>
              <a:gdLst/>
              <a:ahLst/>
              <a:cxnLst/>
              <a:rect l="l" t="t" r="r" b="b"/>
              <a:pathLst>
                <a:path w="10515600" h="1788028">
                  <a:moveTo>
                    <a:pt x="0" y="0"/>
                  </a:moveTo>
                  <a:lnTo>
                    <a:pt x="10515600" y="0"/>
                  </a:lnTo>
                  <a:lnTo>
                    <a:pt x="10515600" y="1788028"/>
                  </a:lnTo>
                  <a:lnTo>
                    <a:pt x="0" y="178802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4593" b="-6459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10515600" cy="17499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92"/>
                </a:lnSpc>
              </a:pPr>
              <a:r>
                <a:rPr lang="en-US" sz="24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Defends employers in wage and hour class actions, PAGA cases, and hospitality industry employment disputes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70330" y="5802997"/>
            <a:ext cx="7886700" cy="1341018"/>
            <a:chOff x="0" y="0"/>
            <a:chExt cx="10515600" cy="178802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515600" cy="1788028"/>
            </a:xfrm>
            <a:custGeom>
              <a:avLst/>
              <a:gdLst/>
              <a:ahLst/>
              <a:cxnLst/>
              <a:rect l="l" t="t" r="r" b="b"/>
              <a:pathLst>
                <a:path w="10515600" h="1788028">
                  <a:moveTo>
                    <a:pt x="0" y="0"/>
                  </a:moveTo>
                  <a:lnTo>
                    <a:pt x="10515600" y="0"/>
                  </a:lnTo>
                  <a:lnTo>
                    <a:pt x="10515600" y="1788028"/>
                  </a:lnTo>
                  <a:lnTo>
                    <a:pt x="0" y="178802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4593" b="-6459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8100"/>
              <a:ext cx="10515600" cy="17499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92"/>
                </a:lnSpc>
              </a:pPr>
              <a:r>
                <a:rPr lang="en-US" sz="24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Advises on compliance, workforce reductions, mass layoffs under the WARN Act, and wage audits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270330" y="7637812"/>
            <a:ext cx="7886700" cy="1341018"/>
            <a:chOff x="0" y="0"/>
            <a:chExt cx="10515600" cy="17880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515600" cy="1788028"/>
            </a:xfrm>
            <a:custGeom>
              <a:avLst/>
              <a:gdLst/>
              <a:ahLst/>
              <a:cxnLst/>
              <a:rect l="l" t="t" r="r" b="b"/>
              <a:pathLst>
                <a:path w="10515600" h="1788028">
                  <a:moveTo>
                    <a:pt x="0" y="0"/>
                  </a:moveTo>
                  <a:lnTo>
                    <a:pt x="10515600" y="0"/>
                  </a:lnTo>
                  <a:lnTo>
                    <a:pt x="10515600" y="1788028"/>
                  </a:lnTo>
                  <a:lnTo>
                    <a:pt x="0" y="178802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4593" b="-6459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8100"/>
              <a:ext cx="10515600" cy="17499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92"/>
                </a:lnSpc>
              </a:pPr>
              <a:r>
                <a:rPr lang="en-US" sz="24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Handles matters before the California Labor Commissioner, DFEH, DOL, EEOC, and OSHA, in addition to state and Federal court matters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-362446" y="-1213458"/>
            <a:ext cx="9086986" cy="11500458"/>
          </a:xfrm>
          <a:custGeom>
            <a:avLst/>
            <a:gdLst/>
            <a:ahLst/>
            <a:cxnLst/>
            <a:rect l="l" t="t" r="r" b="b"/>
            <a:pathLst>
              <a:path w="9086986" h="11500458">
                <a:moveTo>
                  <a:pt x="0" y="0"/>
                </a:moveTo>
                <a:lnTo>
                  <a:pt x="9086986" y="0"/>
                </a:lnTo>
                <a:lnTo>
                  <a:pt x="9086986" y="11500458"/>
                </a:lnTo>
                <a:lnTo>
                  <a:pt x="0" y="11500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970" r="-1458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19"/>
          <p:cNvSpPr/>
          <p:nvPr/>
        </p:nvSpPr>
        <p:spPr>
          <a:xfrm>
            <a:off x="17259300" y="9352881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TextBox 20"/>
          <p:cNvSpPr txBox="1"/>
          <p:nvPr/>
        </p:nvSpPr>
        <p:spPr>
          <a:xfrm>
            <a:off x="9144000" y="3221803"/>
            <a:ext cx="7255713" cy="336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8"/>
              </a:lnSpc>
            </a:pPr>
            <a:r>
              <a:rPr lang="en-US" sz="2100" spc="285" dirty="0">
                <a:solidFill>
                  <a:srgbClr val="AA834B"/>
                </a:solidFill>
                <a:latin typeface="Optima"/>
                <a:ea typeface="Optima"/>
                <a:cs typeface="Optima"/>
                <a:sym typeface="Optima"/>
              </a:rPr>
              <a:t>Michelman Robinson  |  Los Angeles, CA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57300" y="1021556"/>
            <a:ext cx="15773400" cy="1324604"/>
            <a:chOff x="0" y="0"/>
            <a:chExt cx="21031200" cy="17661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1766136"/>
            </a:xfrm>
            <a:custGeom>
              <a:avLst/>
              <a:gdLst/>
              <a:ahLst/>
              <a:cxnLst/>
              <a:rect l="l" t="t" r="r" b="b"/>
              <a:pathLst>
                <a:path w="21031200" h="1766136">
                  <a:moveTo>
                    <a:pt x="0" y="0"/>
                  </a:moveTo>
                  <a:lnTo>
                    <a:pt x="21031200" y="0"/>
                  </a:lnTo>
                  <a:lnTo>
                    <a:pt x="21031200" y="1766136"/>
                  </a:lnTo>
                  <a:lnTo>
                    <a:pt x="0" y="176613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2028" b="-18202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21031200" cy="169946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AA834B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Real-World Example: How This Goes Wrong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60117" y="3691162"/>
            <a:ext cx="9041290" cy="122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9427" lvl="1" indent="-274714" algn="l">
              <a:lnSpc>
                <a:spcPts val="3278"/>
              </a:lnSpc>
              <a:buFont typeface="Arial"/>
              <a:buChar char="•"/>
            </a:pPr>
            <a:r>
              <a:rPr lang="en-US" sz="3035" dirty="0">
                <a:solidFill>
                  <a:srgbClr val="2E2E24"/>
                </a:solidFill>
                <a:latin typeface="Noto Serif"/>
                <a:ea typeface="Noto Serif"/>
                <a:cs typeface="Noto Serif"/>
                <a:sym typeface="Noto Serif"/>
              </a:rPr>
              <a:t>Contract: “Administrative fee (not a gratuity)”</a:t>
            </a:r>
          </a:p>
          <a:p>
            <a:pPr marL="549427" lvl="1" indent="-274714" algn="l">
              <a:lnSpc>
                <a:spcPts val="3278"/>
              </a:lnSpc>
              <a:buFont typeface="Arial"/>
              <a:buChar char="•"/>
            </a:pPr>
            <a:r>
              <a:rPr lang="en-US" sz="3035" dirty="0">
                <a:solidFill>
                  <a:srgbClr val="2E2E24"/>
                </a:solidFill>
                <a:latin typeface="Noto Serif"/>
                <a:ea typeface="Noto Serif"/>
                <a:cs typeface="Noto Serif"/>
                <a:sym typeface="Noto Serif"/>
              </a:rPr>
              <a:t>Menu: “22% service charge”</a:t>
            </a:r>
          </a:p>
          <a:p>
            <a:pPr marL="549427" lvl="1" indent="-274714" algn="l">
              <a:lnSpc>
                <a:spcPts val="3278"/>
              </a:lnSpc>
              <a:buFont typeface="Arial"/>
              <a:buChar char="•"/>
            </a:pPr>
            <a:r>
              <a:rPr lang="en-US" sz="3035" dirty="0">
                <a:solidFill>
                  <a:srgbClr val="2E2E24"/>
                </a:solidFill>
                <a:latin typeface="Noto Serif"/>
                <a:ea typeface="Noto Serif"/>
                <a:cs typeface="Noto Serif"/>
                <a:sym typeface="Noto Serif"/>
              </a:rPr>
              <a:t>Email: “This goes to staff”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57300" y="2881686"/>
            <a:ext cx="3060339" cy="661062"/>
            <a:chOff x="0" y="0"/>
            <a:chExt cx="3628944" cy="7838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8944" cy="783890"/>
            </a:xfrm>
            <a:custGeom>
              <a:avLst/>
              <a:gdLst/>
              <a:ahLst/>
              <a:cxnLst/>
              <a:rect l="l" t="t" r="r" b="b"/>
              <a:pathLst>
                <a:path w="3628944" h="783890">
                  <a:moveTo>
                    <a:pt x="0" y="0"/>
                  </a:moveTo>
                  <a:lnTo>
                    <a:pt x="3628944" y="0"/>
                  </a:lnTo>
                  <a:lnTo>
                    <a:pt x="3628944" y="783890"/>
                  </a:lnTo>
                  <a:lnTo>
                    <a:pt x="0" y="78389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72769" r="-479540" b="-47276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8100"/>
              <a:ext cx="3628944" cy="745786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2592"/>
                </a:lnSpc>
              </a:pPr>
              <a:r>
                <a:rPr lang="en-US" sz="2400" b="1" dirty="0">
                  <a:solidFill>
                    <a:srgbClr val="2E2E24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The Documents: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60117" y="5963193"/>
            <a:ext cx="6914652" cy="122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9427" lvl="1" indent="-274714" algn="l">
              <a:lnSpc>
                <a:spcPts val="3278"/>
              </a:lnSpc>
              <a:buFont typeface="Arial"/>
              <a:buChar char="•"/>
            </a:pPr>
            <a:r>
              <a:rPr lang="en-US" sz="3035" dirty="0">
                <a:solidFill>
                  <a:srgbClr val="2E2E24"/>
                </a:solidFill>
                <a:latin typeface="Noto Serif"/>
                <a:ea typeface="Noto Serif"/>
                <a:cs typeface="Noto Serif"/>
                <a:sym typeface="Noto Serif"/>
              </a:rPr>
              <a:t>Customer confusion</a:t>
            </a:r>
          </a:p>
          <a:p>
            <a:pPr marL="549427" lvl="1" indent="-274714" algn="l">
              <a:lnSpc>
                <a:spcPts val="3278"/>
              </a:lnSpc>
              <a:buFont typeface="Arial"/>
              <a:buChar char="•"/>
            </a:pPr>
            <a:r>
              <a:rPr lang="en-US" sz="3035" dirty="0">
                <a:solidFill>
                  <a:srgbClr val="2E2E24"/>
                </a:solidFill>
                <a:latin typeface="Noto Serif"/>
                <a:ea typeface="Noto Serif"/>
                <a:cs typeface="Noto Serif"/>
                <a:sym typeface="Noto Serif"/>
              </a:rPr>
              <a:t>Mischaracterization of the charge</a:t>
            </a:r>
          </a:p>
          <a:p>
            <a:pPr marL="549427" lvl="1" indent="-274714" algn="l">
              <a:lnSpc>
                <a:spcPts val="3278"/>
              </a:lnSpc>
              <a:buFont typeface="Arial"/>
              <a:buChar char="•"/>
            </a:pPr>
            <a:r>
              <a:rPr lang="en-US" sz="3035" dirty="0">
                <a:solidFill>
                  <a:srgbClr val="2E2E24"/>
                </a:solidFill>
                <a:latin typeface="Noto Serif"/>
                <a:ea typeface="Noto Serif"/>
                <a:cs typeface="Noto Serif"/>
                <a:sym typeface="Noto Serif"/>
              </a:rPr>
              <a:t>Legal exposure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57300" y="5153717"/>
            <a:ext cx="2392469" cy="661062"/>
            <a:chOff x="0" y="0"/>
            <a:chExt cx="2836985" cy="7838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36985" cy="783890"/>
            </a:xfrm>
            <a:custGeom>
              <a:avLst/>
              <a:gdLst/>
              <a:ahLst/>
              <a:cxnLst/>
              <a:rect l="l" t="t" r="r" b="b"/>
              <a:pathLst>
                <a:path w="2836985" h="783890">
                  <a:moveTo>
                    <a:pt x="0" y="0"/>
                  </a:moveTo>
                  <a:lnTo>
                    <a:pt x="2836985" y="0"/>
                  </a:lnTo>
                  <a:lnTo>
                    <a:pt x="2836985" y="783890"/>
                  </a:lnTo>
                  <a:lnTo>
                    <a:pt x="0" y="78389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72769" r="-641322" b="-47276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8100"/>
              <a:ext cx="2836985" cy="745786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2592"/>
                </a:lnSpc>
              </a:pPr>
              <a:r>
                <a:rPr lang="en-US" sz="2400" b="1" dirty="0">
                  <a:solidFill>
                    <a:srgbClr val="2E2E24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The Result: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60117" y="8237408"/>
            <a:ext cx="12890331" cy="82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9427" lvl="1" indent="-274714" algn="l">
              <a:lnSpc>
                <a:spcPts val="3278"/>
              </a:lnSpc>
              <a:buFont typeface="Arial"/>
              <a:buChar char="•"/>
            </a:pPr>
            <a:r>
              <a:rPr lang="en-US" sz="3035" dirty="0">
                <a:solidFill>
                  <a:srgbClr val="2E2E24"/>
                </a:solidFill>
                <a:latin typeface="Noto Serif"/>
                <a:ea typeface="Noto Serif"/>
                <a:cs typeface="Noto Serif"/>
                <a:sym typeface="Noto Serif"/>
              </a:rPr>
              <a:t>Every customer-facing document must use the same language</a:t>
            </a:r>
          </a:p>
          <a:p>
            <a:pPr marL="549427" lvl="1" indent="-274714" algn="l">
              <a:lnSpc>
                <a:spcPts val="3278"/>
              </a:lnSpc>
              <a:buFont typeface="Arial"/>
              <a:buChar char="•"/>
            </a:pPr>
            <a:r>
              <a:rPr lang="en-US" sz="3035" dirty="0">
                <a:solidFill>
                  <a:srgbClr val="2E2E24"/>
                </a:solidFill>
                <a:latin typeface="Noto Serif"/>
                <a:ea typeface="Noto Serif"/>
                <a:cs typeface="Noto Serif"/>
                <a:sym typeface="Noto Serif"/>
              </a:rPr>
              <a:t>One inconsistency can unravel an otherwise compliant structure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57300" y="7427932"/>
            <a:ext cx="2515497" cy="661062"/>
            <a:chOff x="0" y="0"/>
            <a:chExt cx="2982872" cy="7838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82872" cy="783890"/>
            </a:xfrm>
            <a:custGeom>
              <a:avLst/>
              <a:gdLst/>
              <a:ahLst/>
              <a:cxnLst/>
              <a:rect l="l" t="t" r="r" b="b"/>
              <a:pathLst>
                <a:path w="2982872" h="783890">
                  <a:moveTo>
                    <a:pt x="0" y="0"/>
                  </a:moveTo>
                  <a:lnTo>
                    <a:pt x="2982872" y="0"/>
                  </a:lnTo>
                  <a:lnTo>
                    <a:pt x="2982872" y="783890"/>
                  </a:lnTo>
                  <a:lnTo>
                    <a:pt x="0" y="78389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72769" r="-605065" b="-47276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8100"/>
              <a:ext cx="2982872" cy="745786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2592"/>
                </a:lnSpc>
              </a:pPr>
              <a:r>
                <a:rPr lang="en-US" sz="2400" b="1" dirty="0">
                  <a:solidFill>
                    <a:srgbClr val="2E2E24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The Lesson: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3885943" y="9258300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1" b="-51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57300" y="1021556"/>
            <a:ext cx="15773400" cy="1324604"/>
            <a:chOff x="0" y="0"/>
            <a:chExt cx="21031200" cy="17661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1766136"/>
            </a:xfrm>
            <a:custGeom>
              <a:avLst/>
              <a:gdLst/>
              <a:ahLst/>
              <a:cxnLst/>
              <a:rect l="l" t="t" r="r" b="b"/>
              <a:pathLst>
                <a:path w="21031200" h="1766136">
                  <a:moveTo>
                    <a:pt x="0" y="0"/>
                  </a:moveTo>
                  <a:lnTo>
                    <a:pt x="21031200" y="0"/>
                  </a:lnTo>
                  <a:lnTo>
                    <a:pt x="21031200" y="1766136"/>
                  </a:lnTo>
                  <a:lnTo>
                    <a:pt x="0" y="176613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2028" b="-18202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21031200" cy="169946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Internal Alignment &amp; Training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57300" y="2788536"/>
            <a:ext cx="10124311" cy="2088703"/>
            <a:chOff x="0" y="0"/>
            <a:chExt cx="13499082" cy="2784937"/>
          </a:xfrm>
        </p:grpSpPr>
        <p:sp>
          <p:nvSpPr>
            <p:cNvPr id="7" name="TextBox 7"/>
            <p:cNvSpPr txBox="1"/>
            <p:nvPr/>
          </p:nvSpPr>
          <p:spPr>
            <a:xfrm>
              <a:off x="78256" y="1045172"/>
              <a:ext cx="13342571" cy="1739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78122" lvl="1" indent="-289061" algn="l">
                <a:lnSpc>
                  <a:spcPts val="3450"/>
                </a:lnSpc>
                <a:buFont typeface="Arial"/>
                <a:buChar char="•"/>
              </a:pPr>
              <a:r>
                <a:rPr lang="en-US" sz="3194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Approved templates only</a:t>
              </a:r>
            </a:p>
            <a:p>
              <a:pPr marL="578122" lvl="1" indent="-289061" algn="l">
                <a:lnSpc>
                  <a:spcPts val="3450"/>
                </a:lnSpc>
                <a:buFont typeface="Arial"/>
                <a:buChar char="•"/>
              </a:pPr>
              <a:r>
                <a:rPr lang="en-US" sz="3194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Standardized language across all materials</a:t>
              </a:r>
            </a:p>
            <a:p>
              <a:pPr marL="578122" lvl="1" indent="-289061" algn="l">
                <a:lnSpc>
                  <a:spcPts val="3450"/>
                </a:lnSpc>
                <a:buFont typeface="Arial"/>
                <a:buChar char="•"/>
              </a:pPr>
              <a:r>
                <a:rPr lang="en-US" sz="3194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Centralized updates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0" y="0"/>
              <a:ext cx="13499082" cy="927444"/>
              <a:chOff x="0" y="0"/>
              <a:chExt cx="11409522" cy="78388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1409522" cy="783886"/>
              </a:xfrm>
              <a:custGeom>
                <a:avLst/>
                <a:gdLst/>
                <a:ahLst/>
                <a:cxnLst/>
                <a:rect l="l" t="t" r="r" b="b"/>
                <a:pathLst>
                  <a:path w="11409522" h="783886">
                    <a:moveTo>
                      <a:pt x="0" y="0"/>
                    </a:moveTo>
                    <a:lnTo>
                      <a:pt x="11409522" y="0"/>
                    </a:lnTo>
                    <a:lnTo>
                      <a:pt x="11409522" y="783886"/>
                    </a:lnTo>
                    <a:lnTo>
                      <a:pt x="0" y="783886"/>
                    </a:lnTo>
                    <a:close/>
                  </a:path>
                </a:pathLst>
              </a:custGeom>
              <a:blipFill>
                <a:blip r:embed="rId3">
                  <a:alphaModFix amt="0"/>
                </a:blip>
                <a:stretch>
                  <a:fillRect t="-472772" r="-84330" b="-472771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38100"/>
                <a:ext cx="11409522" cy="745782"/>
              </a:xfrm>
              <a:prstGeom prst="rect">
                <a:avLst/>
              </a:prstGeom>
            </p:spPr>
            <p:txBody>
              <a:bodyPr lIns="0" tIns="0" rIns="0" bIns="0" rtlCol="0" anchor="b"/>
              <a:lstStyle/>
              <a:p>
                <a:pPr algn="l">
                  <a:lnSpc>
                    <a:spcPts val="2592"/>
                  </a:lnSpc>
                </a:pPr>
                <a:r>
                  <a:rPr lang="en-US" sz="2400" b="1" dirty="0">
                    <a:solidFill>
                      <a:srgbClr val="F4F2EA"/>
                    </a:solidFill>
                    <a:latin typeface="Noto Serif Bold"/>
                    <a:ea typeface="Noto Serif Bold"/>
                    <a:cs typeface="Noto Serif Bold"/>
                    <a:sym typeface="Noto Serif Bold"/>
                  </a:rPr>
                  <a:t>Use:</a:t>
                </a: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257300" y="5093329"/>
            <a:ext cx="10124311" cy="1972647"/>
            <a:chOff x="0" y="0"/>
            <a:chExt cx="13499082" cy="2630196"/>
          </a:xfrm>
        </p:grpSpPr>
        <p:sp>
          <p:nvSpPr>
            <p:cNvPr id="12" name="TextBox 12"/>
            <p:cNvSpPr txBox="1"/>
            <p:nvPr/>
          </p:nvSpPr>
          <p:spPr>
            <a:xfrm>
              <a:off x="78256" y="890432"/>
              <a:ext cx="13342571" cy="1739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78122" lvl="1" indent="-289061" algn="l">
                <a:lnSpc>
                  <a:spcPts val="3450"/>
                </a:lnSpc>
                <a:buFont typeface="Arial"/>
                <a:buChar char="•"/>
              </a:pPr>
              <a:r>
                <a:rPr lang="en-US" sz="3194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All customer-facing staff</a:t>
              </a:r>
            </a:p>
            <a:p>
              <a:pPr marL="578122" lvl="1" indent="-289061" algn="l">
                <a:lnSpc>
                  <a:spcPts val="3450"/>
                </a:lnSpc>
                <a:buFont typeface="Arial"/>
                <a:buChar char="•"/>
              </a:pPr>
              <a:r>
                <a:rPr lang="en-US" sz="3194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Sales, event managers, and frontline teams</a:t>
              </a:r>
            </a:p>
            <a:p>
              <a:pPr marL="578122" lvl="1" indent="-289061" algn="l">
                <a:lnSpc>
                  <a:spcPts val="3450"/>
                </a:lnSpc>
                <a:buFont typeface="Arial"/>
                <a:buChar char="•"/>
              </a:pPr>
              <a:r>
                <a:rPr lang="en-US" sz="3194" i="1" dirty="0">
                  <a:solidFill>
                    <a:srgbClr val="F4F2EA"/>
                  </a:solidFill>
                  <a:latin typeface="Noto Serif Italics"/>
                  <a:ea typeface="Noto Serif Italics"/>
                  <a:cs typeface="Noto Serif Italics"/>
                  <a:sym typeface="Noto Serif Italics"/>
                </a:rPr>
                <a:t>Every explanation must match your documents.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0" y="0"/>
              <a:ext cx="13499082" cy="678019"/>
              <a:chOff x="0" y="0"/>
              <a:chExt cx="11409522" cy="57306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1409522" cy="573070"/>
              </a:xfrm>
              <a:custGeom>
                <a:avLst/>
                <a:gdLst/>
                <a:ahLst/>
                <a:cxnLst/>
                <a:rect l="l" t="t" r="r" b="b"/>
                <a:pathLst>
                  <a:path w="11409522" h="573070">
                    <a:moveTo>
                      <a:pt x="0" y="0"/>
                    </a:moveTo>
                    <a:lnTo>
                      <a:pt x="11409522" y="0"/>
                    </a:lnTo>
                    <a:lnTo>
                      <a:pt x="11409522" y="573070"/>
                    </a:lnTo>
                    <a:lnTo>
                      <a:pt x="0" y="573070"/>
                    </a:lnTo>
                    <a:close/>
                  </a:path>
                </a:pathLst>
              </a:custGeom>
              <a:blipFill>
                <a:blip r:embed="rId3">
                  <a:alphaModFix amt="0"/>
                </a:blip>
                <a:stretch>
                  <a:fillRect t="-646691" r="-84330" b="-683477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38100"/>
                <a:ext cx="11409522" cy="534967"/>
              </a:xfrm>
              <a:prstGeom prst="rect">
                <a:avLst/>
              </a:prstGeom>
            </p:spPr>
            <p:txBody>
              <a:bodyPr lIns="0" tIns="0" rIns="0" bIns="0" rtlCol="0" anchor="b"/>
              <a:lstStyle/>
              <a:p>
                <a:pPr algn="l">
                  <a:lnSpc>
                    <a:spcPts val="2592"/>
                  </a:lnSpc>
                </a:pPr>
                <a:r>
                  <a:rPr lang="en-US" sz="2400" b="1" dirty="0">
                    <a:solidFill>
                      <a:srgbClr val="F4F2EA"/>
                    </a:solidFill>
                    <a:latin typeface="Noto Serif Bold"/>
                    <a:ea typeface="Noto Serif Bold"/>
                    <a:cs typeface="Noto Serif Bold"/>
                    <a:sym typeface="Noto Serif Bold"/>
                  </a:rPr>
                  <a:t>Train:</a:t>
                </a:r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257300" y="7319741"/>
            <a:ext cx="10124311" cy="2510306"/>
            <a:chOff x="0" y="0"/>
            <a:chExt cx="13499082" cy="3347076"/>
          </a:xfrm>
        </p:grpSpPr>
        <p:sp>
          <p:nvSpPr>
            <p:cNvPr id="17" name="TextBox 17"/>
            <p:cNvSpPr txBox="1"/>
            <p:nvPr/>
          </p:nvSpPr>
          <p:spPr>
            <a:xfrm>
              <a:off x="78256" y="953258"/>
              <a:ext cx="13342571" cy="2393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78122" lvl="1" indent="-289061" algn="l">
                <a:lnSpc>
                  <a:spcPts val="3450"/>
                </a:lnSpc>
                <a:buFont typeface="Arial"/>
                <a:buChar char="•"/>
              </a:pPr>
              <a:r>
                <a:rPr lang="en-US" sz="3194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Sales</a:t>
              </a:r>
            </a:p>
            <a:p>
              <a:pPr marL="578122" lvl="1" indent="-289061" algn="l">
                <a:lnSpc>
                  <a:spcPts val="3450"/>
                </a:lnSpc>
                <a:buFont typeface="Arial"/>
                <a:buChar char="•"/>
              </a:pPr>
              <a:r>
                <a:rPr lang="en-US" sz="3194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Event managers</a:t>
              </a:r>
            </a:p>
            <a:p>
              <a:pPr marL="578122" lvl="1" indent="-289061" algn="l">
                <a:lnSpc>
                  <a:spcPts val="3450"/>
                </a:lnSpc>
                <a:buFont typeface="Arial"/>
                <a:buChar char="•"/>
              </a:pPr>
              <a:r>
                <a:rPr lang="en-US" sz="3194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Frontline staff</a:t>
              </a:r>
            </a:p>
            <a:p>
              <a:pPr marL="578122" lvl="1" indent="-289061" algn="l">
                <a:lnSpc>
                  <a:spcPts val="3450"/>
                </a:lnSpc>
                <a:buFont typeface="Arial"/>
                <a:buChar char="•"/>
              </a:pPr>
              <a:r>
                <a:rPr lang="en-US" sz="3194" i="1" dirty="0">
                  <a:solidFill>
                    <a:srgbClr val="F4F2EA"/>
                  </a:solidFill>
                  <a:latin typeface="Noto Serif Italics"/>
                  <a:ea typeface="Noto Serif Italics"/>
                  <a:cs typeface="Noto Serif Italics"/>
                  <a:sym typeface="Noto Serif Italics"/>
                </a:rPr>
                <a:t>Your biggest risk may be what your team says.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0" y="0"/>
              <a:ext cx="13499082" cy="736933"/>
              <a:chOff x="0" y="0"/>
              <a:chExt cx="11409522" cy="62286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409522" cy="622865"/>
              </a:xfrm>
              <a:custGeom>
                <a:avLst/>
                <a:gdLst/>
                <a:ahLst/>
                <a:cxnLst/>
                <a:rect l="l" t="t" r="r" b="b"/>
                <a:pathLst>
                  <a:path w="11409522" h="622865">
                    <a:moveTo>
                      <a:pt x="0" y="0"/>
                    </a:moveTo>
                    <a:lnTo>
                      <a:pt x="11409522" y="0"/>
                    </a:lnTo>
                    <a:lnTo>
                      <a:pt x="11409522" y="622865"/>
                    </a:lnTo>
                    <a:lnTo>
                      <a:pt x="0" y="622865"/>
                    </a:lnTo>
                    <a:close/>
                  </a:path>
                </a:pathLst>
              </a:custGeom>
              <a:blipFill>
                <a:blip r:embed="rId3">
                  <a:alphaModFix amt="0"/>
                </a:blip>
                <a:stretch>
                  <a:fillRect t="-594992" r="-84330" b="-620843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38100"/>
                <a:ext cx="11409522" cy="584761"/>
              </a:xfrm>
              <a:prstGeom prst="rect">
                <a:avLst/>
              </a:prstGeom>
            </p:spPr>
            <p:txBody>
              <a:bodyPr lIns="0" tIns="0" rIns="0" bIns="0" rtlCol="0" anchor="b"/>
              <a:lstStyle/>
              <a:p>
                <a:pPr algn="l">
                  <a:lnSpc>
                    <a:spcPts val="2592"/>
                  </a:lnSpc>
                </a:pPr>
                <a:r>
                  <a:rPr lang="en-US" sz="2400" b="1" dirty="0">
                    <a:solidFill>
                      <a:srgbClr val="F4F2EA"/>
                    </a:solidFill>
                    <a:latin typeface="Noto Serif Bold"/>
                    <a:ea typeface="Noto Serif Bold"/>
                    <a:cs typeface="Noto Serif Bold"/>
                    <a:sym typeface="Noto Serif Bold"/>
                  </a:rPr>
                  <a:t>The Human Factor:</a:t>
                </a:r>
              </a:p>
            </p:txBody>
          </p:sp>
        </p:grpSp>
      </p:grpSp>
      <p:sp>
        <p:nvSpPr>
          <p:cNvPr id="21" name="Freeform 21"/>
          <p:cNvSpPr/>
          <p:nvPr/>
        </p:nvSpPr>
        <p:spPr>
          <a:xfrm>
            <a:off x="13648592" y="9153980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57300" y="1021556"/>
            <a:ext cx="15773400" cy="1324604"/>
            <a:chOff x="0" y="0"/>
            <a:chExt cx="21031200" cy="17661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1766136"/>
            </a:xfrm>
            <a:custGeom>
              <a:avLst/>
              <a:gdLst/>
              <a:ahLst/>
              <a:cxnLst/>
              <a:rect l="l" t="t" r="r" b="b"/>
              <a:pathLst>
                <a:path w="21031200" h="1766136">
                  <a:moveTo>
                    <a:pt x="0" y="0"/>
                  </a:moveTo>
                  <a:lnTo>
                    <a:pt x="21031200" y="0"/>
                  </a:lnTo>
                  <a:lnTo>
                    <a:pt x="21031200" y="1766136"/>
                  </a:lnTo>
                  <a:lnTo>
                    <a:pt x="0" y="176613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2028" b="-18202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21031200" cy="169946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AA834B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California as a Leading Indicator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57300" y="2994688"/>
            <a:ext cx="10734003" cy="2250155"/>
            <a:chOff x="0" y="0"/>
            <a:chExt cx="14312004" cy="3000206"/>
          </a:xfrm>
        </p:grpSpPr>
        <p:sp>
          <p:nvSpPr>
            <p:cNvPr id="7" name="TextBox 7"/>
            <p:cNvSpPr txBox="1"/>
            <p:nvPr/>
          </p:nvSpPr>
          <p:spPr>
            <a:xfrm>
              <a:off x="0" y="944506"/>
              <a:ext cx="14146068" cy="205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5347" lvl="1" indent="-257673" algn="l">
                <a:lnSpc>
                  <a:spcPts val="3075"/>
                </a:lnSpc>
                <a:buFont typeface="Arial"/>
                <a:buChar char="•"/>
              </a:pPr>
              <a:r>
                <a:rPr lang="en-US" sz="2847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Strict gratuity protections</a:t>
              </a:r>
            </a:p>
            <a:p>
              <a:pPr marL="515347" lvl="1" indent="-257673" algn="l">
                <a:lnSpc>
                  <a:spcPts val="3075"/>
                </a:lnSpc>
                <a:buFont typeface="Arial"/>
                <a:buChar char="•"/>
              </a:pPr>
              <a:r>
                <a:rPr lang="en-US" sz="2847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Focus on customer perception</a:t>
              </a:r>
            </a:p>
            <a:p>
              <a:pPr marL="515347" lvl="1" indent="-257673" algn="l">
                <a:lnSpc>
                  <a:spcPts val="3075"/>
                </a:lnSpc>
                <a:buFont typeface="Arial"/>
                <a:buChar char="•"/>
              </a:pPr>
              <a:r>
                <a:rPr lang="en-US" sz="2847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Aggressive enforcement</a:t>
              </a:r>
            </a:p>
            <a:p>
              <a:pPr marL="515347" lvl="1" indent="-257673" algn="l">
                <a:lnSpc>
                  <a:spcPts val="3075"/>
                </a:lnSpc>
                <a:buFont typeface="Arial"/>
                <a:buChar char="•"/>
              </a:pPr>
              <a:r>
                <a:rPr lang="en-US" sz="2847" i="1" dirty="0">
                  <a:solidFill>
                    <a:srgbClr val="F4F2EA"/>
                  </a:solidFill>
                  <a:latin typeface="Noto Serif Italics"/>
                  <a:ea typeface="Noto Serif Italics"/>
                  <a:cs typeface="Noto Serif Italics"/>
                  <a:sym typeface="Noto Serif Italics"/>
                </a:rPr>
                <a:t>For many operators, this is where the industry is heading.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0" y="0"/>
              <a:ext cx="14312004" cy="661922"/>
              <a:chOff x="0" y="0"/>
              <a:chExt cx="13570113" cy="62761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570113" cy="627614"/>
              </a:xfrm>
              <a:custGeom>
                <a:avLst/>
                <a:gdLst/>
                <a:ahLst/>
                <a:cxnLst/>
                <a:rect l="l" t="t" r="r" b="b"/>
                <a:pathLst>
                  <a:path w="13570113" h="627614">
                    <a:moveTo>
                      <a:pt x="0" y="0"/>
                    </a:moveTo>
                    <a:lnTo>
                      <a:pt x="13570113" y="0"/>
                    </a:lnTo>
                    <a:lnTo>
                      <a:pt x="13570113" y="627614"/>
                    </a:lnTo>
                    <a:lnTo>
                      <a:pt x="0" y="627614"/>
                    </a:lnTo>
                    <a:close/>
                  </a:path>
                </a:pathLst>
              </a:custGeom>
              <a:blipFill>
                <a:blip r:embed="rId3">
                  <a:alphaModFix amt="0"/>
                </a:blip>
                <a:stretch>
                  <a:fillRect t="-590489" r="-54981" b="-615388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38100"/>
                <a:ext cx="13570113" cy="589510"/>
              </a:xfrm>
              <a:prstGeom prst="rect">
                <a:avLst/>
              </a:prstGeom>
            </p:spPr>
            <p:txBody>
              <a:bodyPr lIns="0" tIns="0" rIns="0" bIns="0" rtlCol="0" anchor="b"/>
              <a:lstStyle/>
              <a:p>
                <a:pPr algn="l">
                  <a:lnSpc>
                    <a:spcPts val="2592"/>
                  </a:lnSpc>
                </a:pPr>
                <a:r>
                  <a:rPr lang="en-US" sz="2400" b="1" dirty="0">
                    <a:solidFill>
                      <a:srgbClr val="F4F2EA"/>
                    </a:solidFill>
                    <a:latin typeface="Noto Serif Bold"/>
                    <a:ea typeface="Noto Serif Bold"/>
                    <a:cs typeface="Noto Serif Bold"/>
                    <a:sym typeface="Noto Serif Bold"/>
                  </a:rPr>
                  <a:t>California Standards:</a:t>
                </a: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257300" y="5861865"/>
            <a:ext cx="12580359" cy="1486678"/>
            <a:chOff x="0" y="0"/>
            <a:chExt cx="16773811" cy="198223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44506"/>
              <a:ext cx="16579332" cy="1037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5347" lvl="1" indent="-257673" algn="l">
                <a:lnSpc>
                  <a:spcPts val="3075"/>
                </a:lnSpc>
                <a:buFont typeface="Arial"/>
                <a:buChar char="•"/>
              </a:pPr>
              <a:r>
                <a:rPr lang="en-US" sz="2847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Where applicable, service charge practices must align with collective bargaining agreements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0" y="0"/>
              <a:ext cx="16773811" cy="661922"/>
              <a:chOff x="0" y="0"/>
              <a:chExt cx="15904308" cy="6276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904308" cy="627614"/>
              </a:xfrm>
              <a:custGeom>
                <a:avLst/>
                <a:gdLst/>
                <a:ahLst/>
                <a:cxnLst/>
                <a:rect l="l" t="t" r="r" b="b"/>
                <a:pathLst>
                  <a:path w="15904308" h="627614">
                    <a:moveTo>
                      <a:pt x="0" y="0"/>
                    </a:moveTo>
                    <a:lnTo>
                      <a:pt x="15904308" y="0"/>
                    </a:lnTo>
                    <a:lnTo>
                      <a:pt x="15904308" y="627614"/>
                    </a:lnTo>
                    <a:lnTo>
                      <a:pt x="0" y="627614"/>
                    </a:lnTo>
                    <a:close/>
                  </a:path>
                </a:pathLst>
              </a:custGeom>
              <a:blipFill>
                <a:blip r:embed="rId3">
                  <a:alphaModFix amt="0"/>
                </a:blip>
                <a:stretch>
                  <a:fillRect t="-590489" r="-32235" b="-615388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38100"/>
                <a:ext cx="15904308" cy="589510"/>
              </a:xfrm>
              <a:prstGeom prst="rect">
                <a:avLst/>
              </a:prstGeom>
            </p:spPr>
            <p:txBody>
              <a:bodyPr lIns="0" tIns="0" rIns="0" bIns="0" rtlCol="0" anchor="b"/>
              <a:lstStyle/>
              <a:p>
                <a:pPr algn="l">
                  <a:lnSpc>
                    <a:spcPts val="2592"/>
                  </a:lnSpc>
                </a:pPr>
                <a:r>
                  <a:rPr lang="en-US" sz="2400" b="1" dirty="0">
                    <a:solidFill>
                      <a:srgbClr val="F4F2EA"/>
                    </a:solidFill>
                    <a:latin typeface="Noto Serif Bold"/>
                    <a:ea typeface="Noto Serif Bold"/>
                    <a:cs typeface="Noto Serif Bold"/>
                    <a:sym typeface="Noto Serif Bold"/>
                  </a:rPr>
                  <a:t>Additional Complexity: CBAs:</a:t>
                </a:r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257300" y="7965566"/>
            <a:ext cx="9975678" cy="1569492"/>
            <a:chOff x="0" y="0"/>
            <a:chExt cx="13300904" cy="2092656"/>
          </a:xfrm>
        </p:grpSpPr>
        <p:sp>
          <p:nvSpPr>
            <p:cNvPr id="17" name="TextBox 17"/>
            <p:cNvSpPr txBox="1"/>
            <p:nvPr/>
          </p:nvSpPr>
          <p:spPr>
            <a:xfrm>
              <a:off x="0" y="1054925"/>
              <a:ext cx="13146691" cy="1037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5347" lvl="1" indent="-257673" algn="l">
                <a:lnSpc>
                  <a:spcPts val="3075"/>
                </a:lnSpc>
                <a:buFont typeface="Arial"/>
                <a:buChar char="•"/>
              </a:pPr>
              <a:r>
                <a:rPr lang="en-US" sz="2847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California trends often predict national direction</a:t>
              </a:r>
            </a:p>
            <a:p>
              <a:pPr marL="515347" lvl="1" indent="-257673" algn="l">
                <a:lnSpc>
                  <a:spcPts val="3075"/>
                </a:lnSpc>
                <a:buFont typeface="Arial"/>
                <a:buChar char="•"/>
              </a:pPr>
              <a:r>
                <a:rPr lang="en-US" sz="2847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Operators should monitor California decisions closely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0" y="0"/>
              <a:ext cx="13300904" cy="772341"/>
              <a:chOff x="0" y="0"/>
              <a:chExt cx="12611426" cy="73230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2611426" cy="732309"/>
              </a:xfrm>
              <a:custGeom>
                <a:avLst/>
                <a:gdLst/>
                <a:ahLst/>
                <a:cxnLst/>
                <a:rect l="l" t="t" r="r" b="b"/>
                <a:pathLst>
                  <a:path w="12611426" h="732309">
                    <a:moveTo>
                      <a:pt x="0" y="0"/>
                    </a:moveTo>
                    <a:lnTo>
                      <a:pt x="12611426" y="0"/>
                    </a:lnTo>
                    <a:lnTo>
                      <a:pt x="12611426" y="732309"/>
                    </a:lnTo>
                    <a:lnTo>
                      <a:pt x="0" y="732309"/>
                    </a:lnTo>
                    <a:close/>
                  </a:path>
                </a:pathLst>
              </a:custGeom>
              <a:blipFill>
                <a:blip r:embed="rId3">
                  <a:alphaModFix amt="0"/>
                </a:blip>
                <a:stretch>
                  <a:fillRect t="-506070" r="-66763" b="-513112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38100"/>
                <a:ext cx="12611426" cy="694205"/>
              </a:xfrm>
              <a:prstGeom prst="rect">
                <a:avLst/>
              </a:prstGeom>
            </p:spPr>
            <p:txBody>
              <a:bodyPr lIns="0" tIns="0" rIns="0" bIns="0" rtlCol="0" anchor="b"/>
              <a:lstStyle/>
              <a:p>
                <a:pPr algn="l">
                  <a:lnSpc>
                    <a:spcPts val="2592"/>
                  </a:lnSpc>
                </a:pPr>
                <a:r>
                  <a:rPr lang="en-US" sz="2400" b="1" dirty="0">
                    <a:solidFill>
                      <a:srgbClr val="F4F2EA"/>
                    </a:solidFill>
                    <a:latin typeface="Noto Serif Bold"/>
                    <a:ea typeface="Noto Serif Bold"/>
                    <a:cs typeface="Noto Serif Bold"/>
                    <a:sym typeface="Noto Serif Bold"/>
                  </a:rPr>
                  <a:t>Why It Matters Nationally:</a:t>
                </a:r>
              </a:p>
            </p:txBody>
          </p:sp>
        </p:grpSp>
      </p:grpSp>
      <p:sp>
        <p:nvSpPr>
          <p:cNvPr id="21" name="Freeform 21"/>
          <p:cNvSpPr/>
          <p:nvPr/>
        </p:nvSpPr>
        <p:spPr>
          <a:xfrm>
            <a:off x="13648592" y="9153980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57300" y="1021556"/>
            <a:ext cx="15773400" cy="1324604"/>
            <a:chOff x="0" y="0"/>
            <a:chExt cx="21031200" cy="17661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1766136"/>
            </a:xfrm>
            <a:custGeom>
              <a:avLst/>
              <a:gdLst/>
              <a:ahLst/>
              <a:cxnLst/>
              <a:rect l="l" t="t" r="r" b="b"/>
              <a:pathLst>
                <a:path w="21031200" h="1766136">
                  <a:moveTo>
                    <a:pt x="0" y="0"/>
                  </a:moveTo>
                  <a:lnTo>
                    <a:pt x="21031200" y="0"/>
                  </a:lnTo>
                  <a:lnTo>
                    <a:pt x="21031200" y="1766136"/>
                  </a:lnTo>
                  <a:lnTo>
                    <a:pt x="0" y="176613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2028" b="-18202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21031200" cy="169946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AA834B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Best Practices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57300" y="2820917"/>
            <a:ext cx="15873046" cy="4158035"/>
            <a:chOff x="0" y="-3887859"/>
            <a:chExt cx="21164061" cy="5544044"/>
          </a:xfrm>
        </p:grpSpPr>
        <p:sp>
          <p:nvSpPr>
            <p:cNvPr id="12" name="TextBox 12"/>
            <p:cNvSpPr txBox="1"/>
            <p:nvPr/>
          </p:nvSpPr>
          <p:spPr>
            <a:xfrm>
              <a:off x="6252" y="-2806573"/>
              <a:ext cx="20787360" cy="4462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88632" lvl="1" indent="-244316">
                <a:lnSpc>
                  <a:spcPts val="2916"/>
                </a:lnSpc>
                <a:buFont typeface="Arial"/>
                <a:buChar char="•"/>
              </a:pPr>
              <a:r>
                <a:rPr lang="en-US" sz="27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Audit all customer touchpoints</a:t>
              </a:r>
            </a:p>
            <a:p>
              <a:pPr marL="488632" lvl="1" indent="-244316">
                <a:lnSpc>
                  <a:spcPts val="2916"/>
                </a:lnSpc>
                <a:buFont typeface="Arial"/>
                <a:buChar char="•"/>
              </a:pPr>
              <a:r>
                <a:rPr lang="en-US" sz="27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</a:rPr>
                <a:t>Separate mandatory administrative fee and gratuity into separate terms rather than referring to both as a service charge</a:t>
              </a:r>
            </a:p>
            <a:p>
              <a:pPr marL="488632" lvl="1" indent="-244316">
                <a:lnSpc>
                  <a:spcPts val="2916"/>
                </a:lnSpc>
                <a:buFont typeface="Arial"/>
                <a:buChar char="•"/>
              </a:pPr>
              <a:r>
                <a:rPr lang="en-US" sz="27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</a:rPr>
                <a:t>Ensure language regarding gratuity and service charges stays consistent with the CBA</a:t>
              </a:r>
              <a:endParaRPr lang="en-US" sz="27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endParaRPr>
            </a:p>
            <a:p>
              <a:pPr marL="488632" lvl="1" indent="-244316">
                <a:lnSpc>
                  <a:spcPts val="2916"/>
                </a:lnSpc>
                <a:buFont typeface="Arial"/>
                <a:buChar char="•"/>
              </a:pPr>
              <a:r>
                <a:rPr lang="en-US" sz="27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Standardize language across all materials </a:t>
              </a:r>
              <a:r>
                <a:rPr lang="en-US" sz="27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Wingdings" panose="05000000000000000000" pitchFamily="2" charset="2"/>
                </a:rPr>
                <a:t>and share with your internal teams</a:t>
              </a:r>
              <a:endParaRPr lang="en-US" sz="27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endParaRPr>
            </a:p>
            <a:p>
              <a:pPr marL="488632" lvl="1" indent="-244316" algn="l">
                <a:lnSpc>
                  <a:spcPts val="2916"/>
                </a:lnSpc>
                <a:buFont typeface="Arial"/>
                <a:buChar char="•"/>
              </a:pPr>
              <a:r>
                <a:rPr lang="en-US" sz="27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Train your teams </a:t>
              </a:r>
              <a:r>
                <a:rPr lang="en-US" sz="27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Wingdings" panose="05000000000000000000" pitchFamily="2" charset="2"/>
                </a:rPr>
                <a:t> Ensure all sales team members use the same contract templates</a:t>
              </a:r>
            </a:p>
            <a:p>
              <a:pPr marL="488632" lvl="1" indent="-244316" algn="l">
                <a:lnSpc>
                  <a:spcPts val="2916"/>
                </a:lnSpc>
                <a:buFont typeface="Arial"/>
                <a:buChar char="•"/>
              </a:pPr>
              <a:r>
                <a:rPr lang="en-US" sz="27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Wingdings" panose="05000000000000000000" pitchFamily="2" charset="2"/>
                </a:rPr>
                <a:t>Avoid using the customer’s own contract</a:t>
              </a:r>
            </a:p>
            <a:p>
              <a:pPr marL="488632" lvl="1" indent="-244316" algn="l">
                <a:lnSpc>
                  <a:spcPts val="2916"/>
                </a:lnSpc>
                <a:buFont typeface="Arial"/>
                <a:buChar char="•"/>
              </a:pPr>
              <a:r>
                <a:rPr lang="en-US" sz="27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Wingdings" panose="05000000000000000000" pitchFamily="2" charset="2"/>
                </a:rPr>
                <a:t>Use consistent language on all documents provided to the customer</a:t>
              </a:r>
              <a:endParaRPr lang="en-US" sz="27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endParaRPr>
            </a:p>
            <a:p>
              <a:pPr marL="488632" lvl="1" indent="-244316" algn="l">
                <a:lnSpc>
                  <a:spcPts val="2916"/>
                </a:lnSpc>
                <a:buFont typeface="Arial"/>
                <a:buChar char="•"/>
              </a:pPr>
              <a:r>
                <a:rPr lang="en-US" sz="27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Review regularly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0" y="-3887859"/>
              <a:ext cx="21164061" cy="4520183"/>
              <a:chOff x="0" y="-3887859"/>
              <a:chExt cx="21164061" cy="452018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1031200" cy="632324"/>
              </a:xfrm>
              <a:custGeom>
                <a:avLst/>
                <a:gdLst/>
                <a:ahLst/>
                <a:cxnLst/>
                <a:rect l="l" t="t" r="r" b="b"/>
                <a:pathLst>
                  <a:path w="21031200" h="632324">
                    <a:moveTo>
                      <a:pt x="0" y="0"/>
                    </a:moveTo>
                    <a:lnTo>
                      <a:pt x="21031200" y="0"/>
                    </a:lnTo>
                    <a:lnTo>
                      <a:pt x="21031200" y="632324"/>
                    </a:lnTo>
                    <a:lnTo>
                      <a:pt x="0" y="632324"/>
                    </a:lnTo>
                    <a:close/>
                  </a:path>
                </a:pathLst>
              </a:custGeom>
              <a:blipFill>
                <a:blip r:embed="rId3">
                  <a:alphaModFix amt="0"/>
                </a:blip>
                <a:stretch>
                  <a:fillRect t="-586091" b="-610059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32861" y="-3887859"/>
                <a:ext cx="21031200" cy="594220"/>
              </a:xfrm>
              <a:prstGeom prst="rect">
                <a:avLst/>
              </a:prstGeom>
            </p:spPr>
            <p:txBody>
              <a:bodyPr lIns="0" tIns="0" rIns="0" bIns="0" rtlCol="0" anchor="b"/>
              <a:lstStyle/>
              <a:p>
                <a:pPr algn="l">
                  <a:lnSpc>
                    <a:spcPts val="2592"/>
                  </a:lnSpc>
                </a:pPr>
                <a:r>
                  <a:rPr lang="en-US" sz="2400" b="1" dirty="0">
                    <a:solidFill>
                      <a:srgbClr val="F4F2EA"/>
                    </a:solidFill>
                    <a:latin typeface="Noto Serif Bold"/>
                    <a:ea typeface="Noto Serif Bold"/>
                    <a:cs typeface="Noto Serif Bold"/>
                    <a:sym typeface="Noto Serif Bold"/>
                  </a:rPr>
                  <a:t>What You Should Be Doing Now:</a:t>
                </a:r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257300" y="8452952"/>
            <a:ext cx="15773400" cy="1352674"/>
            <a:chOff x="0" y="0"/>
            <a:chExt cx="21031200" cy="1803565"/>
          </a:xfrm>
        </p:grpSpPr>
        <p:sp>
          <p:nvSpPr>
            <p:cNvPr id="17" name="TextBox 17"/>
            <p:cNvSpPr txBox="1"/>
            <p:nvPr/>
          </p:nvSpPr>
          <p:spPr>
            <a:xfrm>
              <a:off x="121920" y="802551"/>
              <a:ext cx="20787360" cy="1001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88632" lvl="1" indent="-244316" algn="l">
                <a:lnSpc>
                  <a:spcPts val="2916"/>
                </a:lnSpc>
                <a:buFont typeface="Arial"/>
                <a:buChar char="•"/>
              </a:pPr>
              <a:r>
                <a:rPr lang="en-US" sz="2700" dirty="0">
                  <a:solidFill>
                    <a:srgbClr val="F4F2E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Service charges are no longer operational details.</a:t>
              </a:r>
            </a:p>
            <a:p>
              <a:pPr marL="488632" lvl="1" indent="-244316" algn="l">
                <a:lnSpc>
                  <a:spcPts val="2916"/>
                </a:lnSpc>
                <a:buFont typeface="Arial"/>
                <a:buChar char="•"/>
              </a:pPr>
              <a:r>
                <a:rPr lang="en-US" sz="2700" i="1" dirty="0">
                  <a:solidFill>
                    <a:srgbClr val="F4F2EA"/>
                  </a:solidFill>
                  <a:latin typeface="Noto Serif Italics"/>
                  <a:ea typeface="Noto Serif Italics"/>
                  <a:cs typeface="Noto Serif Italics"/>
                  <a:sym typeface="Noto Serif Italics"/>
                </a:rPr>
                <a:t>Clarity is your strongest defense.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0" y="0"/>
              <a:ext cx="21031200" cy="652691"/>
              <a:chOff x="0" y="0"/>
              <a:chExt cx="21031200" cy="65269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031200" cy="652695"/>
              </a:xfrm>
              <a:custGeom>
                <a:avLst/>
                <a:gdLst/>
                <a:ahLst/>
                <a:cxnLst/>
                <a:rect l="l" t="t" r="r" b="b"/>
                <a:pathLst>
                  <a:path w="21031200" h="652695">
                    <a:moveTo>
                      <a:pt x="0" y="0"/>
                    </a:moveTo>
                    <a:lnTo>
                      <a:pt x="21031200" y="0"/>
                    </a:lnTo>
                    <a:lnTo>
                      <a:pt x="21031200" y="652695"/>
                    </a:lnTo>
                    <a:lnTo>
                      <a:pt x="0" y="652695"/>
                    </a:lnTo>
                    <a:close/>
                  </a:path>
                </a:pathLst>
              </a:custGeom>
              <a:blipFill>
                <a:blip r:embed="rId3">
                  <a:alphaModFix amt="0"/>
                </a:blip>
                <a:stretch>
                  <a:fillRect t="-567799" b="-587898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38100"/>
                <a:ext cx="21031200" cy="614591"/>
              </a:xfrm>
              <a:prstGeom prst="rect">
                <a:avLst/>
              </a:prstGeom>
            </p:spPr>
            <p:txBody>
              <a:bodyPr lIns="0" tIns="0" rIns="0" bIns="0" rtlCol="0" anchor="b"/>
              <a:lstStyle/>
              <a:p>
                <a:pPr algn="l">
                  <a:lnSpc>
                    <a:spcPts val="2592"/>
                  </a:lnSpc>
                </a:pPr>
                <a:r>
                  <a:rPr lang="en-US" sz="2400" b="1" dirty="0">
                    <a:solidFill>
                      <a:srgbClr val="F4F2EA"/>
                    </a:solidFill>
                    <a:latin typeface="Noto Serif Bold"/>
                    <a:ea typeface="Noto Serif Bold"/>
                    <a:cs typeface="Noto Serif Bold"/>
                    <a:sym typeface="Noto Serif Bold"/>
                  </a:rPr>
                  <a:t>The Bottom Line:</a:t>
                </a:r>
              </a:p>
            </p:txBody>
          </p:sp>
        </p:grpSp>
      </p:grpSp>
      <p:sp>
        <p:nvSpPr>
          <p:cNvPr id="21" name="Freeform 21"/>
          <p:cNvSpPr/>
          <p:nvPr/>
        </p:nvSpPr>
        <p:spPr>
          <a:xfrm>
            <a:off x="17259300" y="945446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7762746" y="3681902"/>
            <a:ext cx="2762509" cy="1110026"/>
          </a:xfrm>
          <a:custGeom>
            <a:avLst/>
            <a:gdLst/>
            <a:ahLst/>
            <a:cxnLst/>
            <a:rect l="l" t="t" r="r" b="b"/>
            <a:pathLst>
              <a:path w="2762509" h="1110026">
                <a:moveTo>
                  <a:pt x="0" y="0"/>
                </a:moveTo>
                <a:lnTo>
                  <a:pt x="2762508" y="0"/>
                </a:lnTo>
                <a:lnTo>
                  <a:pt x="2762508" y="1110026"/>
                </a:lnTo>
                <a:lnTo>
                  <a:pt x="0" y="1110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4100965" y="6968014"/>
            <a:ext cx="10086070" cy="907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4"/>
              </a:lnSpc>
            </a:pPr>
            <a:r>
              <a:rPr lang="en-US" sz="33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Amanda K. Monroe | amonroe@mrllp.com</a:t>
            </a:r>
          </a:p>
          <a:p>
            <a:pPr algn="ctr">
              <a:lnSpc>
                <a:spcPts val="3564"/>
              </a:lnSpc>
            </a:pPr>
            <a:r>
              <a:rPr lang="en-US" sz="33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Questions? Please reach out: amonroe@mrllp.com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3608094" y="5012784"/>
            <a:ext cx="8139360" cy="751723"/>
            <a:chOff x="0" y="0"/>
            <a:chExt cx="10852480" cy="10022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2484" cy="1002298"/>
            </a:xfrm>
            <a:custGeom>
              <a:avLst/>
              <a:gdLst/>
              <a:ahLst/>
              <a:cxnLst/>
              <a:rect l="l" t="t" r="r" b="b"/>
              <a:pathLst>
                <a:path w="10852484" h="1002298">
                  <a:moveTo>
                    <a:pt x="0" y="0"/>
                  </a:moveTo>
                  <a:lnTo>
                    <a:pt x="10852484" y="0"/>
                  </a:lnTo>
                  <a:lnTo>
                    <a:pt x="10852484" y="1002298"/>
                  </a:lnTo>
                  <a:lnTo>
                    <a:pt x="0" y="100229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0976" b="-16097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0852480" cy="102134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92"/>
                </a:lnSpc>
              </a:pPr>
              <a:r>
                <a:rPr lang="en-US" sz="2400" b="1" dirty="0">
                  <a:solidFill>
                    <a:srgbClr val="AA834B"/>
                  </a:solidFill>
                  <a:latin typeface="Optima Bold"/>
                  <a:ea typeface="Optima Bold"/>
                  <a:cs typeface="Optima Bold"/>
                  <a:sym typeface="Optima Bold"/>
                </a:rPr>
                <a:t>It’s Not Just What You Charge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8740" y="3686332"/>
            <a:ext cx="10236145" cy="1159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What began as an operational tool has become a legal flashpoint.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348740" y="1028700"/>
            <a:ext cx="11893250" cy="2098929"/>
            <a:chOff x="0" y="0"/>
            <a:chExt cx="15857667" cy="27985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857668" cy="2798569"/>
            </a:xfrm>
            <a:custGeom>
              <a:avLst/>
              <a:gdLst/>
              <a:ahLst/>
              <a:cxnLst/>
              <a:rect l="l" t="t" r="r" b="b"/>
              <a:pathLst>
                <a:path w="15857668" h="2798569">
                  <a:moveTo>
                    <a:pt x="0" y="0"/>
                  </a:moveTo>
                  <a:lnTo>
                    <a:pt x="15857668" y="0"/>
                  </a:lnTo>
                  <a:lnTo>
                    <a:pt x="15857668" y="2798569"/>
                  </a:lnTo>
                  <a:lnTo>
                    <a:pt x="0" y="279856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4875" r="-32624" b="-77984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6675"/>
              <a:ext cx="15857667" cy="273189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Service Charges Were Never Supposed to Be This Complicated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1348740" y="3373643"/>
            <a:ext cx="1026356" cy="0"/>
          </a:xfrm>
          <a:prstGeom prst="line">
            <a:avLst/>
          </a:prstGeom>
          <a:ln w="38100" cap="flat">
            <a:solidFill>
              <a:srgbClr val="FFFFFF">
                <a:alpha val="6667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>
            <a:off x="1028700" y="9258300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1" b="-51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57300" y="547688"/>
            <a:ext cx="15773400" cy="1988344"/>
            <a:chOff x="0" y="0"/>
            <a:chExt cx="21031200" cy="2651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2651126"/>
            </a:xfrm>
            <a:custGeom>
              <a:avLst/>
              <a:gdLst/>
              <a:ahLst/>
              <a:cxnLst/>
              <a:rect l="l" t="t" r="r" b="b"/>
              <a:pathLst>
                <a:path w="21031200" h="2651126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4573" b="-10457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21031200" cy="25844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The Industry Reality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8740" y="3156457"/>
            <a:ext cx="15590520" cy="634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For decades, hotels, restaurants, and event operators relied on service charges to: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Standardize pricing and revenue streams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Manage rising labor and operational costs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Reduce reliance on discretionary tipping models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algn="l">
              <a:lnSpc>
                <a:spcPts val="4536"/>
              </a:lnSpc>
            </a:pPr>
            <a:r>
              <a:rPr lang="en-US" sz="4200" i="1" dirty="0">
                <a:solidFill>
                  <a:srgbClr val="F4F2EA"/>
                </a:solidFill>
                <a:latin typeface="Noto Serif Italics"/>
                <a:ea typeface="Noto Serif Italics"/>
                <a:cs typeface="Noto Serif Italics"/>
                <a:sym typeface="Noto Serif Italics"/>
              </a:rPr>
              <a:t>Today, that long-standing business model is facing unprecedented legal and regulatory scrutiny</a:t>
            </a:r>
          </a:p>
        </p:txBody>
      </p:sp>
      <p:sp>
        <p:nvSpPr>
          <p:cNvPr id="7" name="Freeform 7"/>
          <p:cNvSpPr/>
          <p:nvPr/>
        </p:nvSpPr>
        <p:spPr>
          <a:xfrm>
            <a:off x="15961946" y="8743281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1000" y="-190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57300" y="547688"/>
            <a:ext cx="15773400" cy="1988344"/>
            <a:chOff x="0" y="0"/>
            <a:chExt cx="21031200" cy="2651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2651126"/>
            </a:xfrm>
            <a:custGeom>
              <a:avLst/>
              <a:gdLst/>
              <a:ahLst/>
              <a:cxnLst/>
              <a:rect l="l" t="t" r="r" b="b"/>
              <a:pathLst>
                <a:path w="21031200" h="2651126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4573" b="-10457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21031200" cy="25844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Why This Matters Now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8740" y="3153802"/>
            <a:ext cx="15590520" cy="634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Increased regulatory and legislative scrutiny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Aggressive plaintiffs’ bar and a rapidly expanding wave of class action litigation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Expanding case law and heightened scrutiny regarding disclosure, distribution and use of service charges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Consumer focus on pricing transparency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algn="l">
              <a:lnSpc>
                <a:spcPts val="4536"/>
              </a:lnSpc>
            </a:pPr>
            <a:r>
              <a:rPr lang="en-US" sz="4200" i="1" dirty="0">
                <a:solidFill>
                  <a:srgbClr val="F4F2EA"/>
                </a:solidFill>
                <a:latin typeface="Noto Serif Italics"/>
                <a:ea typeface="Noto Serif Italics"/>
                <a:cs typeface="Noto Serif Italics"/>
                <a:sym typeface="Noto Serif Italics"/>
              </a:rPr>
              <a:t>Service charges are being challenged nationwide.</a:t>
            </a:r>
          </a:p>
        </p:txBody>
      </p:sp>
      <p:sp>
        <p:nvSpPr>
          <p:cNvPr id="7" name="Freeform 7"/>
          <p:cNvSpPr/>
          <p:nvPr/>
        </p:nvSpPr>
        <p:spPr>
          <a:xfrm>
            <a:off x="15961946" y="8743281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57300" y="547688"/>
            <a:ext cx="15773400" cy="1988344"/>
            <a:chOff x="0" y="0"/>
            <a:chExt cx="21031200" cy="2651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2651126"/>
            </a:xfrm>
            <a:custGeom>
              <a:avLst/>
              <a:gdLst/>
              <a:ahLst/>
              <a:cxnLst/>
              <a:rect l="l" t="t" r="r" b="b"/>
              <a:pathLst>
                <a:path w="21031200" h="2651126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4573" b="-10457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21031200" cy="25844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The Core Question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57300" y="3160029"/>
            <a:ext cx="15590520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Every case turns on this: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i="1" dirty="0">
                <a:solidFill>
                  <a:srgbClr val="F4F2EA"/>
                </a:solidFill>
                <a:latin typeface="Noto Serif Italics"/>
                <a:ea typeface="Noto Serif Italics"/>
                <a:cs typeface="Noto Serif Italics"/>
                <a:sym typeface="Noto Serif Italics"/>
              </a:rPr>
              <a:t>What does the customer believe they’re paying for (i.e., is it a gratuity)?</a:t>
            </a:r>
          </a:p>
          <a:p>
            <a:pPr algn="l">
              <a:lnSpc>
                <a:spcPts val="4536"/>
              </a:lnSpc>
            </a:pPr>
            <a:endParaRPr lang="en-US" sz="4200" i="1" dirty="0">
              <a:solidFill>
                <a:srgbClr val="F4F2EA"/>
              </a:solidFill>
              <a:latin typeface="Noto Serif Italics"/>
              <a:ea typeface="Noto Serif Italics"/>
              <a:cs typeface="Noto Serif Italics"/>
              <a:sym typeface="Noto Serif Italics"/>
            </a:endParaRP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i="1" dirty="0">
                <a:solidFill>
                  <a:srgbClr val="F4F2EA"/>
                </a:solidFill>
                <a:latin typeface="Noto Serif Italics"/>
                <a:ea typeface="Noto Serif Italics"/>
                <a:cs typeface="Noto Serif Italics"/>
                <a:sym typeface="Noto Serif Italics"/>
              </a:rPr>
              <a:t>Who do they believe is receiving it?</a:t>
            </a:r>
          </a:p>
          <a:p>
            <a:pPr marL="380047" lvl="1">
              <a:lnSpc>
                <a:spcPts val="4536"/>
              </a:lnSpc>
            </a:pPr>
            <a:endParaRPr lang="en-US" sz="4200" dirty="0">
              <a:solidFill>
                <a:schemeClr val="bg1"/>
              </a:solidFill>
              <a:latin typeface="Noto Serif Italics"/>
              <a:ea typeface="Noto Serif Italics"/>
              <a:cs typeface="Noto Serif Italics"/>
              <a:sym typeface="Noto Serif Italics"/>
            </a:endParaRPr>
          </a:p>
          <a:p>
            <a:pPr marL="380047" lvl="1">
              <a:lnSpc>
                <a:spcPts val="4536"/>
              </a:lnSpc>
            </a:pPr>
            <a:r>
              <a:rPr lang="en-US" sz="4200" i="1" dirty="0">
                <a:solidFill>
                  <a:srgbClr val="F4F2EA"/>
                </a:solidFill>
                <a:latin typeface="Noto Serif Italics"/>
                <a:ea typeface="Noto Serif Italics"/>
                <a:cs typeface="Noto Serif Italics"/>
                <a:sym typeface="Noto Serif Italics"/>
              </a:rPr>
              <a:t>I</a:t>
            </a:r>
            <a:r>
              <a:rPr lang="en-US" sz="4200" i="1" dirty="0">
                <a:solidFill>
                  <a:srgbClr val="F4F2EA"/>
                </a:solidFill>
                <a:latin typeface="Noto Serif Italics"/>
                <a:ea typeface="Noto Serif Italics"/>
                <a:cs typeface="Noto Serif Italics"/>
              </a:rPr>
              <a:t>n most jurisdictions, liability is driven less by the label itself and more by </a:t>
            </a:r>
            <a:r>
              <a:rPr lang="en-US" sz="4200" b="1" i="1" dirty="0">
                <a:solidFill>
                  <a:srgbClr val="F4F2EA"/>
                </a:solidFill>
                <a:latin typeface="Noto Serif Italics"/>
                <a:ea typeface="Noto Serif Italics"/>
                <a:cs typeface="Noto Serif Italics"/>
              </a:rPr>
              <a:t>the </a:t>
            </a:r>
            <a:r>
              <a:rPr lang="en-US" sz="4200" b="1" i="1" dirty="0">
                <a:solidFill>
                  <a:schemeClr val="accent6"/>
                </a:solidFill>
                <a:latin typeface="Noto Serif Italics"/>
                <a:ea typeface="Noto Serif Italics"/>
                <a:cs typeface="Noto Serif Italics"/>
              </a:rPr>
              <a:t>reasonable consumer’s understanding </a:t>
            </a:r>
            <a:r>
              <a:rPr lang="en-US" sz="4200" b="1" i="1" dirty="0">
                <a:solidFill>
                  <a:srgbClr val="F4F2EA"/>
                </a:solidFill>
                <a:latin typeface="Noto Serif Italics"/>
                <a:ea typeface="Noto Serif Italics"/>
                <a:cs typeface="Noto Serif Italics"/>
              </a:rPr>
              <a:t>of the charge.</a:t>
            </a:r>
            <a:endParaRPr lang="en-US" sz="4200" b="1" i="1" dirty="0">
              <a:solidFill>
                <a:srgbClr val="F4F2EA"/>
              </a:solidFill>
              <a:latin typeface="Noto Serif Italics"/>
              <a:ea typeface="Noto Serif Italics"/>
              <a:cs typeface="Noto Serif Italics"/>
              <a:sym typeface="Noto Serif Itali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961946" y="8743281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57300" y="547688"/>
            <a:ext cx="12242130" cy="2098929"/>
            <a:chOff x="0" y="0"/>
            <a:chExt cx="16322840" cy="27985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322842" cy="2798573"/>
            </a:xfrm>
            <a:custGeom>
              <a:avLst/>
              <a:gdLst/>
              <a:ahLst/>
              <a:cxnLst/>
              <a:rect l="l" t="t" r="r" b="b"/>
              <a:pathLst>
                <a:path w="16322842" h="2798573">
                  <a:moveTo>
                    <a:pt x="0" y="0"/>
                  </a:moveTo>
                  <a:lnTo>
                    <a:pt x="16322842" y="0"/>
                  </a:lnTo>
                  <a:lnTo>
                    <a:pt x="16322842" y="2798573"/>
                  </a:lnTo>
                  <a:lnTo>
                    <a:pt x="0" y="2798573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6281" b="-6101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6322840" cy="273189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AA834B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The Legal Framework: </a:t>
              </a:r>
            </a:p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AA834B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Gratuity vs. Service Charge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8740" y="3594030"/>
            <a:ext cx="12059250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b="1" dirty="0">
                <a:solidFill>
                  <a:srgbClr val="2E2E24"/>
                </a:solidFill>
                <a:latin typeface="Noto Serif"/>
                <a:ea typeface="Noto Serif"/>
                <a:cs typeface="Noto Serif"/>
                <a:sym typeface="Noto Serif"/>
              </a:rPr>
              <a:t>Gratuities </a:t>
            </a:r>
            <a:r>
              <a:rPr lang="en-US" sz="4200" dirty="0">
                <a:solidFill>
                  <a:srgbClr val="2E2E24"/>
                </a:solidFill>
                <a:latin typeface="Noto Serif"/>
                <a:ea typeface="Noto Serif"/>
                <a:cs typeface="Noto Serif"/>
                <a:sym typeface="Noto Serif"/>
              </a:rPr>
              <a:t>→ considered the property of employees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2E2E24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marL="1217295" lvl="2" indent="-380048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2E2E24"/>
                </a:solidFill>
                <a:latin typeface="Noto Serif"/>
                <a:ea typeface="Noto Serif"/>
                <a:cs typeface="Noto Serif"/>
                <a:sym typeface="Noto Serif"/>
              </a:rPr>
              <a:t>Employers cannot retain or divert them</a:t>
            </a:r>
          </a:p>
          <a:p>
            <a:pPr algn="l">
              <a:lnSpc>
                <a:spcPts val="4536"/>
              </a:lnSpc>
            </a:pPr>
            <a:endParaRPr lang="en-US" sz="4200" b="1" dirty="0">
              <a:solidFill>
                <a:srgbClr val="2E2E24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b="1" dirty="0">
                <a:solidFill>
                  <a:srgbClr val="2E2E24"/>
                </a:solidFill>
                <a:latin typeface="Noto Serif"/>
                <a:ea typeface="Noto Serif"/>
                <a:cs typeface="Noto Serif"/>
                <a:sym typeface="Noto Serif"/>
              </a:rPr>
              <a:t>Service charges </a:t>
            </a:r>
            <a:r>
              <a:rPr lang="en-US" sz="4200" dirty="0">
                <a:solidFill>
                  <a:srgbClr val="2E2E24"/>
                </a:solidFill>
                <a:latin typeface="Noto Serif"/>
                <a:ea typeface="Noto Serif"/>
                <a:cs typeface="Noto Serif"/>
                <a:sym typeface="Noto Serif"/>
              </a:rPr>
              <a:t>→ may generally be retained by the operator</a:t>
            </a:r>
          </a:p>
          <a:p>
            <a:pPr marL="380047" lvl="1" algn="l">
              <a:lnSpc>
                <a:spcPts val="4536"/>
              </a:lnSpc>
            </a:pPr>
            <a:endParaRPr lang="en-US" sz="4200" dirty="0">
              <a:solidFill>
                <a:srgbClr val="2E2E24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marL="1217295" lvl="2" indent="-380048">
              <a:lnSpc>
                <a:spcPts val="4536"/>
              </a:lnSpc>
              <a:buFont typeface="Arial"/>
              <a:buChar char="•"/>
            </a:pPr>
            <a:r>
              <a:rPr lang="en-US" sz="4200" i="1" dirty="0">
                <a:solidFill>
                  <a:srgbClr val="2E2E24"/>
                </a:solidFill>
                <a:latin typeface="Noto Serif Italics"/>
                <a:ea typeface="Noto Serif Italics"/>
                <a:cs typeface="Noto Serif Italics"/>
                <a:sym typeface="Noto Serif Italics"/>
              </a:rPr>
              <a:t>But only if properly structured and disclosed.</a:t>
            </a:r>
          </a:p>
        </p:txBody>
      </p:sp>
      <p:sp>
        <p:nvSpPr>
          <p:cNvPr id="7" name="Freeform 7"/>
          <p:cNvSpPr/>
          <p:nvPr/>
        </p:nvSpPr>
        <p:spPr>
          <a:xfrm>
            <a:off x="1257300" y="9258300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1" b="-51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57300" y="1028700"/>
            <a:ext cx="15278100" cy="1324602"/>
            <a:chOff x="0" y="0"/>
            <a:chExt cx="11174988" cy="1766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74988" cy="1766134"/>
            </a:xfrm>
            <a:custGeom>
              <a:avLst/>
              <a:gdLst/>
              <a:ahLst/>
              <a:cxnLst/>
              <a:rect l="l" t="t" r="r" b="b"/>
              <a:pathLst>
                <a:path w="11174988" h="1766134">
                  <a:moveTo>
                    <a:pt x="0" y="0"/>
                  </a:moveTo>
                  <a:lnTo>
                    <a:pt x="11174988" y="0"/>
                  </a:lnTo>
                  <a:lnTo>
                    <a:pt x="11174988" y="1766134"/>
                  </a:lnTo>
                  <a:lnTo>
                    <a:pt x="0" y="176613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2028" r="-88198" b="-18202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1174988" cy="169946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The Governing Standard: The Reasonable Customer Test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57300" y="3042209"/>
            <a:ext cx="15590520" cy="519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Would a reasonable customer understand the service charge to be a gratuity intended for service staff?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If the answer is yes, the operator faces potential liability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If the answer is unclear, the operator still faces significant litigation risk.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endParaRPr lang="en-US" sz="42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marL="760095" lvl="1" indent="-380048">
              <a:lnSpc>
                <a:spcPts val="4536"/>
              </a:lnSpc>
              <a:buFont typeface="Arial"/>
              <a:buChar char="•"/>
            </a:pPr>
            <a:r>
              <a:rPr lang="en-US" sz="4200" i="1" dirty="0">
                <a:solidFill>
                  <a:srgbClr val="F4F2EA"/>
                </a:solidFill>
                <a:latin typeface="Noto Serif Italics"/>
                <a:ea typeface="Noto Serif Italics"/>
                <a:cs typeface="Noto Serif Italics"/>
                <a:sym typeface="Noto Serif Italics"/>
              </a:rPr>
              <a:t>Ambiguity works against you. </a:t>
            </a: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Inconsistent or incomplete disclosures create exposure.</a:t>
            </a:r>
          </a:p>
        </p:txBody>
      </p:sp>
      <p:sp>
        <p:nvSpPr>
          <p:cNvPr id="7" name="Freeform 7"/>
          <p:cNvSpPr/>
          <p:nvPr/>
        </p:nvSpPr>
        <p:spPr>
          <a:xfrm>
            <a:off x="1257300" y="9258300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1" b="-51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14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4024686" y="5434391"/>
            <a:ext cx="8915395" cy="751724"/>
            <a:chOff x="0" y="0"/>
            <a:chExt cx="11887194" cy="10022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887198" cy="1002299"/>
            </a:xfrm>
            <a:custGeom>
              <a:avLst/>
              <a:gdLst/>
              <a:ahLst/>
              <a:cxnLst/>
              <a:rect l="l" t="t" r="r" b="b"/>
              <a:pathLst>
                <a:path w="11887198" h="1002299">
                  <a:moveTo>
                    <a:pt x="0" y="0"/>
                  </a:moveTo>
                  <a:lnTo>
                    <a:pt x="11887198" y="0"/>
                  </a:lnTo>
                  <a:lnTo>
                    <a:pt x="11887198" y="1002299"/>
                  </a:lnTo>
                  <a:lnTo>
                    <a:pt x="0" y="100229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0976" r="8704" b="-160975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887194" cy="10213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92"/>
                </a:lnSpc>
              </a:pPr>
              <a:r>
                <a:rPr lang="en-US" sz="2400" b="1" dirty="0">
                  <a:solidFill>
                    <a:srgbClr val="AA834B"/>
                  </a:solidFill>
                  <a:latin typeface="Optima Bold"/>
                  <a:ea typeface="Optima Bold"/>
                  <a:cs typeface="Optima Bold"/>
                  <a:sym typeface="Optima Bold"/>
                </a:rPr>
                <a:t>Where Risk Lives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39215" y="2229477"/>
            <a:ext cx="15590520" cy="634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Service charge language appears across the customer experience, including:</a:t>
            </a:r>
            <a:endParaRPr lang="en-US" sz="28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28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Event contracts and banquet agreements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28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BEOs 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28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Menus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28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Invoices and receipts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28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Proposals and marketing materials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28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Email Communications</a:t>
            </a:r>
          </a:p>
          <a:p>
            <a:pPr marL="760095" lvl="1" indent="-380048" algn="l">
              <a:lnSpc>
                <a:spcPts val="4536"/>
              </a:lnSpc>
              <a:buFont typeface="Arial"/>
              <a:buChar char="•"/>
            </a:pPr>
            <a:r>
              <a:rPr lang="en-US" sz="2800" dirty="0">
                <a:solidFill>
                  <a:srgbClr val="F4F2EA"/>
                </a:solidFill>
                <a:latin typeface="Noto Serif"/>
                <a:ea typeface="Noto Serif"/>
                <a:cs typeface="Noto Serif"/>
                <a:sym typeface="Noto Serif"/>
              </a:rPr>
              <a:t>On-site dining and in-room dining materials</a:t>
            </a:r>
          </a:p>
          <a:p>
            <a:pPr algn="l">
              <a:lnSpc>
                <a:spcPts val="4536"/>
              </a:lnSpc>
            </a:pPr>
            <a:endParaRPr lang="en-US" sz="4200" dirty="0">
              <a:solidFill>
                <a:srgbClr val="F4F2EA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algn="l">
              <a:lnSpc>
                <a:spcPts val="4536"/>
              </a:lnSpc>
            </a:pPr>
            <a:r>
              <a:rPr lang="en-US" sz="4200" i="1" dirty="0">
                <a:solidFill>
                  <a:srgbClr val="F4F2EA"/>
                </a:solidFill>
                <a:latin typeface="Noto Serif Italics"/>
                <a:ea typeface="Noto Serif Italics"/>
                <a:cs typeface="Noto Serif Italics"/>
                <a:sym typeface="Noto Serif Italics"/>
              </a:rPr>
              <a:t>Courts and Plaintiffs’ attorneys look at the full picture.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339215" y="857250"/>
            <a:ext cx="5934349" cy="1324602"/>
            <a:chOff x="0" y="0"/>
            <a:chExt cx="7912465" cy="17661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12465" cy="1766134"/>
            </a:xfrm>
            <a:custGeom>
              <a:avLst/>
              <a:gdLst/>
              <a:ahLst/>
              <a:cxnLst/>
              <a:rect l="l" t="t" r="r" b="b"/>
              <a:pathLst>
                <a:path w="7912465" h="1766134">
                  <a:moveTo>
                    <a:pt x="0" y="0"/>
                  </a:moveTo>
                  <a:lnTo>
                    <a:pt x="7912465" y="0"/>
                  </a:lnTo>
                  <a:lnTo>
                    <a:pt x="7912465" y="1766134"/>
                  </a:lnTo>
                  <a:lnTo>
                    <a:pt x="0" y="176613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2028" r="-165798" b="-18202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6675"/>
              <a:ext cx="7912465" cy="169946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F4F2EA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Where Risk Lives 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339215" y="9258300"/>
            <a:ext cx="729009" cy="738412"/>
          </a:xfrm>
          <a:custGeom>
            <a:avLst/>
            <a:gdLst/>
            <a:ahLst/>
            <a:cxnLst/>
            <a:rect l="l" t="t" r="r" b="b"/>
            <a:pathLst>
              <a:path w="729009" h="738412">
                <a:moveTo>
                  <a:pt x="0" y="0"/>
                </a:moveTo>
                <a:lnTo>
                  <a:pt x="729009" y="0"/>
                </a:lnTo>
                <a:lnTo>
                  <a:pt x="729009" y="738412"/>
                </a:lnTo>
                <a:lnTo>
                  <a:pt x="0" y="738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1" b="-51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1031</Words>
  <Application>Microsoft Office PowerPoint</Application>
  <PresentationFormat>Custom</PresentationFormat>
  <Paragraphs>192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Optima</vt:lpstr>
      <vt:lpstr>Calibri</vt:lpstr>
      <vt:lpstr>Cormorant Garamond</vt:lpstr>
      <vt:lpstr>Optima Bold</vt:lpstr>
      <vt:lpstr>Arial</vt:lpstr>
      <vt:lpstr>Cormorant Garamond Italics</vt:lpstr>
      <vt:lpstr>Noto Serif Bold</vt:lpstr>
      <vt:lpstr>Noto Serif</vt:lpstr>
      <vt:lpstr>Arimo</vt:lpstr>
      <vt:lpstr>Cormorant Garamond Bold</vt:lpstr>
      <vt:lpstr>Noto Serif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Monroe_HLC_Houston_2026.pptx</dc:title>
  <cp:lastModifiedBy>Amanda K. Monroe (LA)</cp:lastModifiedBy>
  <cp:revision>2</cp:revision>
  <dcterms:created xsi:type="dcterms:W3CDTF">2006-08-16T00:00:00Z</dcterms:created>
  <dcterms:modified xsi:type="dcterms:W3CDTF">2026-05-11T18:21:41Z</dcterms:modified>
  <dc:identifier>DAHIEQFTCM8</dc:identifier>
</cp:coreProperties>
</file>