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1" r:id="rId2"/>
    <p:sldMasterId id="2147484047" r:id="rId3"/>
    <p:sldMasterId id="2147484069" r:id="rId4"/>
    <p:sldMasterId id="2147484091" r:id="rId5"/>
    <p:sldMasterId id="2147484113" r:id="rId6"/>
  </p:sldMasterIdLst>
  <p:notesMasterIdLst>
    <p:notesMasterId r:id="rId33"/>
  </p:notesMasterIdLst>
  <p:handoutMasterIdLst>
    <p:handoutMasterId r:id="rId34"/>
  </p:handoutMasterIdLst>
  <p:sldIdLst>
    <p:sldId id="322" r:id="rId7"/>
    <p:sldId id="257" r:id="rId8"/>
    <p:sldId id="296" r:id="rId9"/>
    <p:sldId id="323" r:id="rId10"/>
    <p:sldId id="301" r:id="rId11"/>
    <p:sldId id="311" r:id="rId12"/>
    <p:sldId id="324" r:id="rId13"/>
    <p:sldId id="310" r:id="rId14"/>
    <p:sldId id="262" r:id="rId15"/>
    <p:sldId id="321" r:id="rId16"/>
    <p:sldId id="298" r:id="rId17"/>
    <p:sldId id="309" r:id="rId18"/>
    <p:sldId id="299" r:id="rId19"/>
    <p:sldId id="308" r:id="rId20"/>
    <p:sldId id="302" r:id="rId21"/>
    <p:sldId id="314" r:id="rId22"/>
    <p:sldId id="300" r:id="rId23"/>
    <p:sldId id="317" r:id="rId24"/>
    <p:sldId id="303" r:id="rId25"/>
    <p:sldId id="319" r:id="rId26"/>
    <p:sldId id="304" r:id="rId27"/>
    <p:sldId id="316" r:id="rId28"/>
    <p:sldId id="305" r:id="rId29"/>
    <p:sldId id="318" r:id="rId30"/>
    <p:sldId id="306" r:id="rId31"/>
    <p:sldId id="297" r:id="rId32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81D80-F1D2-40C4-87B5-68E16FE4E9B3}" v="20" dt="2026-04-22T15:49:22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 snapToGrid="0">
      <p:cViewPr varScale="1">
        <p:scale>
          <a:sx n="93" d="100"/>
          <a:sy n="93" d="100"/>
        </p:scale>
        <p:origin x="1644" y="78"/>
      </p:cViewPr>
      <p:guideLst/>
    </p:cSldViewPr>
  </p:slideViewPr>
  <p:outlineViewPr>
    <p:cViewPr>
      <p:scale>
        <a:sx n="33" d="100"/>
        <a:sy n="33" d="100"/>
      </p:scale>
      <p:origin x="0" y="-9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24"/>
    </p:cViewPr>
  </p:sorterViewPr>
  <p:notesViewPr>
    <p:cSldViewPr snapToGrid="0">
      <p:cViewPr varScale="1">
        <p:scale>
          <a:sx n="80" d="100"/>
          <a:sy n="80" d="100"/>
        </p:scale>
        <p:origin x="38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4810C50-231F-40B6-BAE7-A10D2DF9238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BE24816-A22A-459F-AA6E-6A08AD64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6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9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4857B-DB19-2658-4C3E-8F572247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A17B2-2C5C-52E9-BBDE-C83F7DE11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3AA6A-EFA0-1775-2D66-DA6E280C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6A802-8BDE-96D3-F6B0-CD17B1EA6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1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240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762" y="4589464"/>
            <a:ext cx="5134477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4F2E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2323" y="1118940"/>
            <a:ext cx="2039354" cy="2045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333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478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03273"/>
            <a:ext cx="6858000" cy="694113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rgbClr val="F4F2EA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1178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15AB9B-454F-B4AE-6F86-98C449FD96E9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600E6A99-DC54-A269-8ED7-9FEBE836BE9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4776CDE-3A0C-8A61-D37C-8FF3393005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2104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311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4395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49972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21066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4442"/>
            <a:ext cx="6121066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0879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0689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6878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67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484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3011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291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182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34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117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0192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6250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360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066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984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69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762" y="4589464"/>
            <a:ext cx="5134477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4F2E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2323" y="1118940"/>
            <a:ext cx="2039354" cy="2045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14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478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03273"/>
            <a:ext cx="6858000" cy="694113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rgbClr val="F4F2EA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4127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BB27DD-40BF-32E3-BCCA-684E47B659B2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8CF47AD-EA53-905B-6A78-5F4429E7A8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80DBF0D-CB9E-DBB4-A85B-BC2B3D10D38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6170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0452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8985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5091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21066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4442"/>
            <a:ext cx="6121066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5412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45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119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762" y="4589464"/>
            <a:ext cx="5134477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4F2E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2323" y="1118940"/>
            <a:ext cx="2039354" cy="2045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683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04194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96641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060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375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390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4997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899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8655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043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54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70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92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762" y="4589464"/>
            <a:ext cx="5134477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4F2E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2323" y="1118940"/>
            <a:ext cx="2039354" cy="2045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53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478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03273"/>
            <a:ext cx="6858000" cy="694113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rgbClr val="F4F2EA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6903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CE64E3-631B-F3B7-0650-622C05CA5E52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F811D22-6F88-EBBE-8BCE-FDCD8F4DB3C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D264A50-5546-4E93-1897-78896C1EA3A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2514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36564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9692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1187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21066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4442"/>
            <a:ext cx="6121066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6215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540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5136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1772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0217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242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12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946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97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1882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8786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46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345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957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500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762" y="4589464"/>
            <a:ext cx="5134477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4F2E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2323" y="1118940"/>
            <a:ext cx="2039354" cy="2045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41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478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03273"/>
            <a:ext cx="6858000" cy="694113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rgbClr val="F4F2EA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260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F9D026-E143-4701-0EE0-FECAE80BE2CF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5753E0E-91A1-D9E9-6014-3C40AD1C597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33CD401-AC9B-57FB-3E2D-60283750840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4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342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723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08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21066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4442"/>
            <a:ext cx="6121066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043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602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901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8909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263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50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70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56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78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3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47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323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04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788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38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48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762" y="4589464"/>
            <a:ext cx="5134477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4F2E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2323" y="1118940"/>
            <a:ext cx="2039354" cy="2045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45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478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03273"/>
            <a:ext cx="6858000" cy="694113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rgbClr val="F4F2EA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707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A2BC8E-5516-87B5-7BE8-8AE692DF07C3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40492B5-DEEB-AF77-FF95-FDE136090C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EB9EFF9-6F13-877F-FE75-62904C2941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181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267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16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59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32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21066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4442"/>
            <a:ext cx="6121066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235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7812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150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110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807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48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96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04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31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5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827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083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02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309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38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53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569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969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842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0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0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535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0200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3699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97215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31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11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55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3538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818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18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3478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03273"/>
            <a:ext cx="6858000" cy="694113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rgbClr val="F4F2EA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072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4646"/>
            <a:ext cx="3943350" cy="1325563"/>
          </a:xfrm>
        </p:spPr>
        <p:txBody>
          <a:bodyPr anchor="b">
            <a:normAutofit/>
          </a:bodyPr>
          <a:lstStyle>
            <a:lvl1pPr>
              <a:defRPr sz="405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6746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1614087"/>
            <a:ext cx="394335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64545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35166" y="386866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5166" y="5091875"/>
            <a:ext cx="394335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F4F2EA"/>
                </a:solidFill>
              </a:defRPr>
            </a:lvl1pPr>
            <a:lvl2pPr marL="342900" indent="0">
              <a:buNone/>
              <a:defRPr>
                <a:solidFill>
                  <a:srgbClr val="F4F2EA"/>
                </a:solidFill>
              </a:defRPr>
            </a:lvl2pPr>
            <a:lvl3pPr marL="685800" indent="0">
              <a:buNone/>
              <a:defRPr>
                <a:solidFill>
                  <a:srgbClr val="F4F2EA"/>
                </a:solidFill>
              </a:defRPr>
            </a:lvl3pPr>
            <a:lvl4pPr marL="1028700" indent="0">
              <a:buNone/>
              <a:defRPr>
                <a:solidFill>
                  <a:srgbClr val="F4F2EA"/>
                </a:solidFill>
              </a:defRPr>
            </a:lvl4pPr>
            <a:lvl5pPr marL="13716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033695"/>
            <a:ext cx="3756860" cy="390776"/>
          </a:xfrm>
        </p:spPr>
        <p:txBody>
          <a:bodyPr anchor="t">
            <a:normAutofit/>
          </a:bodyPr>
          <a:lstStyle>
            <a:lvl1pPr marL="0" indent="0">
              <a:buNone/>
              <a:defRPr sz="1050" spc="143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A044A-C80B-E68A-4966-4F0E9DD13221}"/>
              </a:ext>
            </a:extLst>
          </p:cNvPr>
          <p:cNvGrpSpPr/>
          <p:nvPr userDrawn="1"/>
        </p:nvGrpSpPr>
        <p:grpSpPr>
          <a:xfrm>
            <a:off x="4572000" y="1690688"/>
            <a:ext cx="3943350" cy="781550"/>
            <a:chOff x="6096000" y="1690688"/>
            <a:chExt cx="5257800" cy="781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99AE9EE-711E-336D-5AAD-6F90B64567D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875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739AF93-FAE6-986E-2D28-C599B7EB88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1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007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35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419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9734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21066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4442"/>
            <a:ext cx="6121066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188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618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734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976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98118" y="3042547"/>
            <a:ext cx="5426242" cy="375862"/>
          </a:xfrm>
        </p:spPr>
        <p:txBody>
          <a:bodyPr>
            <a:normAutofit/>
          </a:bodyPr>
          <a:lstStyle>
            <a:lvl1pPr algn="r">
              <a:defRPr sz="12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939"/>
            <a:ext cx="78867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78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078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318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0234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694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2471574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5089941"/>
            <a:ext cx="78867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4566821"/>
            <a:ext cx="7886700" cy="50022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AA834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92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2667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24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3607"/>
            <a:ext cx="3503006" cy="1070811"/>
          </a:xfrm>
        </p:spPr>
        <p:txBody>
          <a:bodyPr anchor="b"/>
          <a:lstStyle>
            <a:lvl1pPr>
              <a:defRPr sz="24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505" y="0"/>
            <a:ext cx="4379495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9130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9841" y="3062037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0" y="4297279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9840" y="5532521"/>
            <a:ext cx="3503006" cy="733926"/>
          </a:xfrm>
        </p:spPr>
        <p:txBody>
          <a:bodyPr anchor="ctr"/>
          <a:lstStyle>
            <a:lvl1pPr marL="0" indent="0">
              <a:buNone/>
              <a:defRPr sz="1200">
                <a:solidFill>
                  <a:srgbClr val="F4F2EA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337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E2E24"/>
                </a:solidFill>
              </a:defRPr>
            </a:lvl1pPr>
            <a:lvl2pPr>
              <a:defRPr sz="1200">
                <a:solidFill>
                  <a:srgbClr val="2E2E24"/>
                </a:solidFill>
              </a:defRPr>
            </a:lvl2pPr>
            <a:lvl3pPr>
              <a:defRPr sz="1050">
                <a:solidFill>
                  <a:srgbClr val="2E2E24"/>
                </a:solidFill>
              </a:defRPr>
            </a:lvl3pPr>
            <a:lvl4pPr>
              <a:defRPr sz="9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2E2E2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435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868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1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2796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50" y="1845930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8650" y="3951787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8650" y="3524921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5640972"/>
            <a:ext cx="7886700" cy="1096045"/>
          </a:xfrm>
        </p:spPr>
        <p:txBody>
          <a:bodyPr>
            <a:normAutofit/>
          </a:bodyPr>
          <a:lstStyle>
            <a:lvl1pPr>
              <a:defRPr sz="1350">
                <a:solidFill>
                  <a:srgbClr val="F4F2EA"/>
                </a:solidFill>
              </a:defRPr>
            </a:lvl1pPr>
            <a:lvl2pPr>
              <a:defRPr sz="1200">
                <a:solidFill>
                  <a:srgbClr val="F4F2EA"/>
                </a:solidFill>
              </a:defRPr>
            </a:lvl2pPr>
            <a:lvl3pPr>
              <a:defRPr sz="1050">
                <a:solidFill>
                  <a:srgbClr val="F4F2EA"/>
                </a:solidFill>
              </a:defRPr>
            </a:lvl3pPr>
            <a:lvl4pPr>
              <a:defRPr sz="9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650" y="5214106"/>
            <a:ext cx="7886700" cy="391943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F4F2E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4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55" Type="http://schemas.openxmlformats.org/officeDocument/2006/relationships/slideLayout" Target="../slideLayouts/slideLayout79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3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52" Type="http://schemas.openxmlformats.org/officeDocument/2006/relationships/slideLayout" Target="../slideLayouts/slideLayout76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2.xml"/><Relationship Id="rId51" Type="http://schemas.openxmlformats.org/officeDocument/2006/relationships/slideLayout" Target="../slideLayouts/slideLayout75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54" Type="http://schemas.openxmlformats.org/officeDocument/2006/relationships/slideLayout" Target="../slideLayouts/slideLayout78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7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64" r:id="rId14"/>
    <p:sldLayoutId id="2147483668" r:id="rId15"/>
    <p:sldLayoutId id="2147483669" r:id="rId16"/>
    <p:sldLayoutId id="2147483670" r:id="rId17"/>
    <p:sldLayoutId id="2147483657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6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8" r:id="rId41"/>
    <p:sldLayoutId id="2147483760" r:id="rId42"/>
    <p:sldLayoutId id="2147483782" r:id="rId43"/>
    <p:sldLayoutId id="2147483804" r:id="rId44"/>
    <p:sldLayoutId id="2147483826" r:id="rId45"/>
    <p:sldLayoutId id="2147483848" r:id="rId46"/>
    <p:sldLayoutId id="2147483870" r:id="rId47"/>
    <p:sldLayoutId id="2147483892" r:id="rId48"/>
    <p:sldLayoutId id="2147483914" r:id="rId49"/>
    <p:sldLayoutId id="2147483936" r:id="rId50"/>
    <p:sldLayoutId id="2147483958" r:id="rId51"/>
    <p:sldLayoutId id="2147483980" r:id="rId52"/>
    <p:sldLayoutId id="2147484002" r:id="rId53"/>
    <p:sldLayoutId id="2147484024" r:id="rId54"/>
    <p:sldLayoutId id="2147484046" r:id="rId5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6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  <p:sldLayoutId id="2147484067" r:id="rId20"/>
    <p:sldLayoutId id="2147484068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  <p:sldLayoutId id="2147484085" r:id="rId16"/>
    <p:sldLayoutId id="2147484086" r:id="rId17"/>
    <p:sldLayoutId id="2147484087" r:id="rId18"/>
    <p:sldLayoutId id="2147484088" r:id="rId19"/>
    <p:sldLayoutId id="2147484089" r:id="rId20"/>
    <p:sldLayoutId id="2147484090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7" r:id="rId16"/>
    <p:sldLayoutId id="2147484108" r:id="rId17"/>
    <p:sldLayoutId id="2147484109" r:id="rId18"/>
    <p:sldLayoutId id="2147484110" r:id="rId19"/>
    <p:sldLayoutId id="2147484111" r:id="rId20"/>
    <p:sldLayoutId id="2147484112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  <p:sldLayoutId id="2147484133" r:id="rId20"/>
    <p:sldLayoutId id="2147484134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5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3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154" y="2758109"/>
            <a:ext cx="6964846" cy="1550504"/>
          </a:xfrm>
        </p:spPr>
        <p:txBody>
          <a:bodyPr>
            <a:normAutofit/>
          </a:bodyPr>
          <a:lstStyle/>
          <a:p>
            <a:r>
              <a:rPr lang="en-US" dirty="0"/>
              <a:t>75 Top Hospitality Cases </a:t>
            </a:r>
            <a:br>
              <a:rPr lang="en-US" dirty="0"/>
            </a:br>
            <a:r>
              <a:rPr lang="en-US" dirty="0"/>
              <a:t>2025 - 2026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Karen Morris, Esq. and Diana S. Barber, Esq.</a:t>
            </a:r>
          </a:p>
        </p:txBody>
      </p:sp>
    </p:spTree>
    <p:extLst>
      <p:ext uri="{BB962C8B-B14F-4D97-AF65-F5344CB8AC3E}">
        <p14:creationId xmlns:p14="http://schemas.microsoft.com/office/powerpoint/2010/main" val="37504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A7ECD-8915-6614-C3EC-BBC33C86C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8170-EE05-F057-8E22-409AB02B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54236" y="236306"/>
            <a:ext cx="6863508" cy="62094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Employment – Discrimination LGBTQ</a:t>
            </a:r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73A51-7A8D-6FA3-4BE9-E74BF1D0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547" y="2109340"/>
            <a:ext cx="3731403" cy="4662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632DF1-B374-378A-9F68-DDDB06CC70CC}"/>
              </a:ext>
            </a:extLst>
          </p:cNvPr>
          <p:cNvSpPr txBox="1"/>
          <p:nvPr/>
        </p:nvSpPr>
        <p:spPr>
          <a:xfrm>
            <a:off x="363557" y="1134737"/>
            <a:ext cx="6863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#18 </a:t>
            </a:r>
            <a:r>
              <a:rPr lang="en-US" sz="2800" i="1" dirty="0"/>
              <a:t>Fendel v. </a:t>
            </a:r>
            <a:r>
              <a:rPr lang="en-US" sz="2800" i="1" dirty="0" err="1"/>
              <a:t>Shreeji</a:t>
            </a:r>
            <a:r>
              <a:rPr lang="en-US" sz="2800" i="1" dirty="0"/>
              <a:t> Hotel Group, LLC and </a:t>
            </a:r>
          </a:p>
          <a:p>
            <a:pPr algn="ctr"/>
            <a:r>
              <a:rPr lang="en-US" sz="2800" i="1" dirty="0"/>
              <a:t>Hotel Equities, LLC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BFE60-61A0-CAA1-4B8C-C5BEFE319014}"/>
              </a:ext>
            </a:extLst>
          </p:cNvPr>
          <p:cNvSpPr txBox="1"/>
          <p:nvPr/>
        </p:nvSpPr>
        <p:spPr>
          <a:xfrm>
            <a:off x="7821976" y="99152"/>
            <a:ext cx="83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Diana</a:t>
            </a:r>
          </a:p>
        </p:txBody>
      </p:sp>
    </p:spTree>
    <p:extLst>
      <p:ext uri="{BB962C8B-B14F-4D97-AF65-F5344CB8AC3E}">
        <p14:creationId xmlns:p14="http://schemas.microsoft.com/office/powerpoint/2010/main" val="1866820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44FE98-6F0F-8301-81A8-BFB57B2D7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4698C-AC44-8008-CEF6-8AC92842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2801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Fiduciary Duty Breached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4E361-68B8-B61C-C370-BAB935866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0772" y="2411244"/>
            <a:ext cx="5984334" cy="3989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9379F-78AC-E3C1-7458-F7BC68B50F74}"/>
              </a:ext>
            </a:extLst>
          </p:cNvPr>
          <p:cNvSpPr txBox="1"/>
          <p:nvPr/>
        </p:nvSpPr>
        <p:spPr>
          <a:xfrm>
            <a:off x="0" y="1216539"/>
            <a:ext cx="65651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#34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MGG SPV Duck LP v. Shari’s Restaurant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2E886-CD4C-8F4B-4738-EE7586CB5C01}"/>
              </a:ext>
            </a:extLst>
          </p:cNvPr>
          <p:cNvSpPr txBox="1"/>
          <p:nvPr/>
        </p:nvSpPr>
        <p:spPr>
          <a:xfrm>
            <a:off x="7670203" y="129092"/>
            <a:ext cx="117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FD08-E41B-15CF-0E2F-46A8600E4BE7}"/>
              </a:ext>
            </a:extLst>
          </p:cNvPr>
          <p:cNvSpPr txBox="1"/>
          <p:nvPr/>
        </p:nvSpPr>
        <p:spPr>
          <a:xfrm>
            <a:off x="806824" y="95418"/>
            <a:ext cx="561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Fiduciary Duty Breach</a:t>
            </a:r>
          </a:p>
        </p:txBody>
      </p:sp>
    </p:spTree>
    <p:extLst>
      <p:ext uri="{BB962C8B-B14F-4D97-AF65-F5344CB8AC3E}">
        <p14:creationId xmlns:p14="http://schemas.microsoft.com/office/powerpoint/2010/main" val="243664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0FF05-FDFC-BB0A-0CEF-8FA3D6DA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1AD-2268-EF6A-D53A-8551E267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8" y="494852"/>
            <a:ext cx="6949439" cy="8807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Employment – Discrimination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E3AF6-3299-0257-6E39-A1BF6225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86025"/>
            <a:ext cx="6121066" cy="4000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dirty="0"/>
              <a:t>#21 </a:t>
            </a:r>
            <a:r>
              <a:rPr lang="en-US" sz="2700" i="1" dirty="0"/>
              <a:t>Johnson v. McDonald’s Rest. Of Ohio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D8EF3-52E3-62BE-389D-8E0FFE093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250" y="2171157"/>
            <a:ext cx="2976213" cy="446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FF8E7-F698-C24A-BCAC-8D49B2C10D4E}"/>
              </a:ext>
            </a:extLst>
          </p:cNvPr>
          <p:cNvSpPr txBox="1"/>
          <p:nvPr/>
        </p:nvSpPr>
        <p:spPr>
          <a:xfrm>
            <a:off x="7680959" y="96819"/>
            <a:ext cx="98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A6EAC-3212-A7AD-4E88-8A40F002BC41}"/>
              </a:ext>
            </a:extLst>
          </p:cNvPr>
          <p:cNvSpPr txBox="1"/>
          <p:nvPr/>
        </p:nvSpPr>
        <p:spPr>
          <a:xfrm>
            <a:off x="193638" y="1647937"/>
            <a:ext cx="7078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#21 </a:t>
            </a:r>
            <a:r>
              <a:rPr lang="en-US" sz="2800" i="1" dirty="0"/>
              <a:t>Johnson v. McDonald’s Restaurants of Ohio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258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E6AE24-6058-59FB-5268-51D563B1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EA388-1E84-8296-EEF7-D89CF053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1620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Franchisor Liability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65A48-59F5-75D2-4540-15EAE5AB6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1411" y="2207844"/>
            <a:ext cx="3021788" cy="4532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A4A113-6275-FE6F-CE8A-65D0C5AFF675}"/>
              </a:ext>
            </a:extLst>
          </p:cNvPr>
          <p:cNvSpPr txBox="1"/>
          <p:nvPr/>
        </p:nvSpPr>
        <p:spPr>
          <a:xfrm>
            <a:off x="871369" y="1301675"/>
            <a:ext cx="5572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#38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Arefin v. Doherty Group,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3386B-30FF-8622-76EC-561979528252}"/>
              </a:ext>
            </a:extLst>
          </p:cNvPr>
          <p:cNvSpPr txBox="1"/>
          <p:nvPr/>
        </p:nvSpPr>
        <p:spPr>
          <a:xfrm>
            <a:off x="7637929" y="968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07712-585F-3827-891F-A78665AA8707}"/>
              </a:ext>
            </a:extLst>
          </p:cNvPr>
          <p:cNvSpPr txBox="1"/>
          <p:nvPr/>
        </p:nvSpPr>
        <p:spPr>
          <a:xfrm>
            <a:off x="1635161" y="96820"/>
            <a:ext cx="382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Franchisor Liability</a:t>
            </a:r>
          </a:p>
        </p:txBody>
      </p:sp>
    </p:spTree>
    <p:extLst>
      <p:ext uri="{BB962C8B-B14F-4D97-AF65-F5344CB8AC3E}">
        <p14:creationId xmlns:p14="http://schemas.microsoft.com/office/powerpoint/2010/main" val="1755372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E9D6D-3A1A-D5EA-E883-B610A24B9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5048-16BD-90E7-B67F-A67E5A3C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5" y="-59528"/>
            <a:ext cx="626562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Employment-Discrimination-Race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FD2D-6634-F523-6E0A-B8B6E669A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7438"/>
            <a:ext cx="6121066" cy="3132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#23 </a:t>
            </a:r>
            <a:r>
              <a:rPr lang="en-US" sz="2700" i="1" dirty="0"/>
              <a:t>Gore-Reed v. Blue Ribbon Restaurant Novi,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32C25-4774-4B94-8BFF-5DE1D7F33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683" y="2176432"/>
            <a:ext cx="3184265" cy="4776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F4476-D8A7-F03A-0143-ADBF48A76262}"/>
              </a:ext>
            </a:extLst>
          </p:cNvPr>
          <p:cNvSpPr txBox="1"/>
          <p:nvPr/>
        </p:nvSpPr>
        <p:spPr>
          <a:xfrm>
            <a:off x="7896112" y="75304"/>
            <a:ext cx="76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DAFCA-A759-A392-5A89-702E5E862CFA}"/>
              </a:ext>
            </a:extLst>
          </p:cNvPr>
          <p:cNvSpPr txBox="1"/>
          <p:nvPr/>
        </p:nvSpPr>
        <p:spPr>
          <a:xfrm>
            <a:off x="-989704" y="1127806"/>
            <a:ext cx="9505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#23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Gore-Reed v. Blue Ribbon Restaurants </a:t>
            </a:r>
          </a:p>
          <a:p>
            <a:pPr algn="ctr"/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Novi, LLC</a:t>
            </a:r>
          </a:p>
        </p:txBody>
      </p:sp>
    </p:spTree>
    <p:extLst>
      <p:ext uri="{BB962C8B-B14F-4D97-AF65-F5344CB8AC3E}">
        <p14:creationId xmlns:p14="http://schemas.microsoft.com/office/powerpoint/2010/main" val="1155400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E06501-6B03-9BF5-68FA-8D9253413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26A9-B3A7-0653-92B7-1FD18600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1620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Insurance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B80D6-4395-25D7-8231-C850EEF3C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3347" y="2173045"/>
            <a:ext cx="3123304" cy="4684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C4EF37-66EE-5300-0E35-5A48F5A1856A}"/>
              </a:ext>
            </a:extLst>
          </p:cNvPr>
          <p:cNvSpPr txBox="1"/>
          <p:nvPr/>
        </p:nvSpPr>
        <p:spPr>
          <a:xfrm>
            <a:off x="301214" y="1516828"/>
            <a:ext cx="6235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#44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Lerner v. The Perch Hotel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C26DC-C7F7-0271-36DE-33B8E3939E4E}"/>
              </a:ext>
            </a:extLst>
          </p:cNvPr>
          <p:cNvSpPr txBox="1"/>
          <p:nvPr/>
        </p:nvSpPr>
        <p:spPr>
          <a:xfrm>
            <a:off x="7767021" y="0"/>
            <a:ext cx="7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98F19-D58A-B0DB-0CD2-B61917CE8471}"/>
              </a:ext>
            </a:extLst>
          </p:cNvPr>
          <p:cNvSpPr txBox="1"/>
          <p:nvPr/>
        </p:nvSpPr>
        <p:spPr>
          <a:xfrm>
            <a:off x="2250040" y="215443"/>
            <a:ext cx="312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Insurance</a:t>
            </a:r>
          </a:p>
        </p:txBody>
      </p:sp>
    </p:spTree>
    <p:extLst>
      <p:ext uri="{BB962C8B-B14F-4D97-AF65-F5344CB8AC3E}">
        <p14:creationId xmlns:p14="http://schemas.microsoft.com/office/powerpoint/2010/main" val="830173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43E3A-D3C7-55A7-842F-EF0B250DE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FA22-1BFF-5236-4935-60F7DDBB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51398" y="148827"/>
            <a:ext cx="10243577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Employment – Discrimination</a:t>
            </a:r>
            <a:br>
              <a:rPr lang="en-US" sz="36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Sexual Harassment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9AC03-90C4-BC6B-9235-31041DD25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487" y="2216076"/>
            <a:ext cx="3200729" cy="4801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C126A-79C6-23F5-2D22-4851FB6B3310}"/>
              </a:ext>
            </a:extLst>
          </p:cNvPr>
          <p:cNvSpPr txBox="1"/>
          <p:nvPr/>
        </p:nvSpPr>
        <p:spPr>
          <a:xfrm>
            <a:off x="7670201" y="0"/>
            <a:ext cx="102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BC65A-33FA-1BB1-6D96-037015F52098}"/>
              </a:ext>
            </a:extLst>
          </p:cNvPr>
          <p:cNvSpPr txBox="1"/>
          <p:nvPr/>
        </p:nvSpPr>
        <p:spPr>
          <a:xfrm>
            <a:off x="492676" y="1226373"/>
            <a:ext cx="6706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#25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Walker v. MG Oil Co., d/b/a The Park Restaurant</a:t>
            </a:r>
          </a:p>
        </p:txBody>
      </p:sp>
    </p:spTree>
    <p:extLst>
      <p:ext uri="{BB962C8B-B14F-4D97-AF65-F5344CB8AC3E}">
        <p14:creationId xmlns:p14="http://schemas.microsoft.com/office/powerpoint/2010/main" val="1938093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D3F5C-64E6-9DC3-41C1-C8F8F6844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D5264-911B-822E-9C58-EDA0BBE3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7" y="1131094"/>
            <a:ext cx="7108031" cy="12582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Insurance Contract Interpretation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603144-B3A8-74CB-FEE1-97A17F447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7590" y="2180480"/>
            <a:ext cx="3173506" cy="4760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CE22E-1D5C-4D95-AEAF-547950466D0E}"/>
              </a:ext>
            </a:extLst>
          </p:cNvPr>
          <p:cNvSpPr txBox="1"/>
          <p:nvPr/>
        </p:nvSpPr>
        <p:spPr>
          <a:xfrm>
            <a:off x="492676" y="1226373"/>
            <a:ext cx="6706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#45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Raymond’s Restaurant Corp. v. Travelers Indemnity Co.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A14A3-E3E5-54E4-580C-EA4B730054E2}"/>
              </a:ext>
            </a:extLst>
          </p:cNvPr>
          <p:cNvSpPr txBox="1"/>
          <p:nvPr/>
        </p:nvSpPr>
        <p:spPr>
          <a:xfrm>
            <a:off x="7799294" y="118334"/>
            <a:ext cx="97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4DEDE-1316-D288-4DDC-48DBA207116F}"/>
              </a:ext>
            </a:extLst>
          </p:cNvPr>
          <p:cNvSpPr txBox="1"/>
          <p:nvPr/>
        </p:nvSpPr>
        <p:spPr>
          <a:xfrm>
            <a:off x="492676" y="1"/>
            <a:ext cx="6794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Insurance Contract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727933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6C1D7-5963-E934-0D6E-DEC69C269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447F-2D56-7F4D-5824-F682D3ED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6820"/>
            <a:ext cx="6018196" cy="6131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Franchisor 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EBAC3-7923-08D2-8D65-0B72D7AFF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98081"/>
            <a:ext cx="6121066" cy="3880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dirty="0"/>
              <a:t>#37 </a:t>
            </a:r>
            <a:r>
              <a:rPr lang="en-US" sz="2700" i="1" dirty="0"/>
              <a:t>Ingle v. Sonesta International Hotels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F216C-3E76-3BD7-9AD2-3F4F30B4A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33" y="2698081"/>
            <a:ext cx="4955300" cy="330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4CCF9-0ADC-6750-7E18-445209436D58}"/>
              </a:ext>
            </a:extLst>
          </p:cNvPr>
          <p:cNvSpPr txBox="1"/>
          <p:nvPr/>
        </p:nvSpPr>
        <p:spPr>
          <a:xfrm>
            <a:off x="7633699" y="9682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88F29-D568-497B-AB66-0A16D60C9DE8}"/>
              </a:ext>
            </a:extLst>
          </p:cNvPr>
          <p:cNvSpPr txBox="1"/>
          <p:nvPr/>
        </p:nvSpPr>
        <p:spPr>
          <a:xfrm>
            <a:off x="-678094" y="1419470"/>
            <a:ext cx="894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#37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Ingle v. Sonesta International Hotels</a:t>
            </a:r>
          </a:p>
        </p:txBody>
      </p:sp>
    </p:spTree>
    <p:extLst>
      <p:ext uri="{BB962C8B-B14F-4D97-AF65-F5344CB8AC3E}">
        <p14:creationId xmlns:p14="http://schemas.microsoft.com/office/powerpoint/2010/main" val="1101505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E749D-8B1D-49DE-F9EE-F70E0A802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1BEF-8F9B-5717-99DE-6B0699B9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772937"/>
            <a:ext cx="7022306" cy="12246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Intentional Infliction of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B422D-0EB2-C82B-DDA9-3CF306B8D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1936" y="2686588"/>
            <a:ext cx="2486774" cy="3730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060D2-C172-5FA4-9B33-CE72442444C1}"/>
              </a:ext>
            </a:extLst>
          </p:cNvPr>
          <p:cNvSpPr txBox="1"/>
          <p:nvPr/>
        </p:nvSpPr>
        <p:spPr>
          <a:xfrm>
            <a:off x="215757" y="1469204"/>
            <a:ext cx="659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#47 </a:t>
            </a:r>
            <a:r>
              <a:rPr lang="en-US" sz="2800" i="1" dirty="0" err="1">
                <a:latin typeface="Lao UI" panose="020B0502040204020203" pitchFamily="34" charset="0"/>
                <a:cs typeface="Lao UI" panose="020B0502040204020203" pitchFamily="34" charset="0"/>
              </a:rPr>
              <a:t>Ferizovic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 v. Hilton Hotels Rosemont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08E56-E049-2B7B-421B-3D737974264D}"/>
              </a:ext>
            </a:extLst>
          </p:cNvPr>
          <p:cNvSpPr txBox="1"/>
          <p:nvPr/>
        </p:nvSpPr>
        <p:spPr>
          <a:xfrm>
            <a:off x="7746714" y="71919"/>
            <a:ext cx="86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77FB9-133A-0EAC-79EF-D8FFDFDE96FE}"/>
              </a:ext>
            </a:extLst>
          </p:cNvPr>
          <p:cNvSpPr txBox="1"/>
          <p:nvPr/>
        </p:nvSpPr>
        <p:spPr>
          <a:xfrm>
            <a:off x="215756" y="71919"/>
            <a:ext cx="6935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Intentional Infliction of Emotional Distress</a:t>
            </a:r>
          </a:p>
        </p:txBody>
      </p:sp>
    </p:spTree>
    <p:extLst>
      <p:ext uri="{BB962C8B-B14F-4D97-AF65-F5344CB8AC3E}">
        <p14:creationId xmlns:p14="http://schemas.microsoft.com/office/powerpoint/2010/main" val="1606337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995734"/>
            <a:ext cx="3943350" cy="1512851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Karen Morris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02849D1-E537-86F8-6814-BF324BDE41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991" r="11991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841341"/>
            <a:ext cx="3943350" cy="670509"/>
          </a:xfrm>
        </p:spPr>
        <p:txBody>
          <a:bodyPr>
            <a:normAutofit/>
          </a:bodyPr>
          <a:lstStyle/>
          <a:p>
            <a:pPr algn="ctr"/>
            <a:r>
              <a:rPr lang="en-US" sz="2100" dirty="0"/>
              <a:t>Municipal Judge, Professor, Lawyer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100" dirty="0"/>
              <a:t>Author, </a:t>
            </a:r>
            <a:r>
              <a:rPr lang="en-US" sz="2100" i="1" dirty="0"/>
              <a:t>Hotel, Restaurant and Travel Law: a Preventative Approach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100" dirty="0"/>
              <a:t>Columnist, Hotel Management Magazine</a:t>
            </a:r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EB07DA-EBD0-E382-923C-03954C51B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AB3A-4934-1536-F6F5-1D031981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6121066" cy="10890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Judicial Notice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E1B78-B774-A7BC-998E-FE6AEED0D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148" y="2254331"/>
            <a:ext cx="3382070" cy="4603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03D92-3E6F-39DA-F222-38EE66E6F858}"/>
              </a:ext>
            </a:extLst>
          </p:cNvPr>
          <p:cNvSpPr txBox="1"/>
          <p:nvPr/>
        </p:nvSpPr>
        <p:spPr>
          <a:xfrm>
            <a:off x="441789" y="1516871"/>
            <a:ext cx="5980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#48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Halim v. Buffalo Wild Wings,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C50E12-C9BE-6577-CDD4-03625687BB82}"/>
              </a:ext>
            </a:extLst>
          </p:cNvPr>
          <p:cNvSpPr txBox="1"/>
          <p:nvPr/>
        </p:nvSpPr>
        <p:spPr>
          <a:xfrm>
            <a:off x="7787810" y="113016"/>
            <a:ext cx="9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</p:spTree>
    <p:extLst>
      <p:ext uri="{BB962C8B-B14F-4D97-AF65-F5344CB8AC3E}">
        <p14:creationId xmlns:p14="http://schemas.microsoft.com/office/powerpoint/2010/main" val="3475929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480C0-D78C-1E1F-35D2-174B412A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8690A-5319-4880-823F-64222CB3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86" y="0"/>
            <a:ext cx="5222130" cy="68103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Negligent Hiring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CFCE3B-DE76-CA24-B17B-B1CAF43DA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21960" y="2214741"/>
            <a:ext cx="3785097" cy="5677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CC54AF-1337-8B85-576A-DC45B0839411}"/>
              </a:ext>
            </a:extLst>
          </p:cNvPr>
          <p:cNvSpPr txBox="1"/>
          <p:nvPr/>
        </p:nvSpPr>
        <p:spPr>
          <a:xfrm>
            <a:off x="910532" y="1418680"/>
            <a:ext cx="6089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#54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Lemoine v. W. Bank Hotel, LLC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95CF8-77B5-C500-EBB2-D26408CF01BD}"/>
              </a:ext>
            </a:extLst>
          </p:cNvPr>
          <p:cNvSpPr txBox="1"/>
          <p:nvPr/>
        </p:nvSpPr>
        <p:spPr>
          <a:xfrm>
            <a:off x="2013735" y="235539"/>
            <a:ext cx="3435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Negligent Hiring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7386-8AC9-89DA-BBBE-9CC4FE711B9E}"/>
              </a:ext>
            </a:extLst>
          </p:cNvPr>
          <p:cNvSpPr txBox="1"/>
          <p:nvPr/>
        </p:nvSpPr>
        <p:spPr>
          <a:xfrm>
            <a:off x="7726166" y="0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</p:spTree>
    <p:extLst>
      <p:ext uri="{BB962C8B-B14F-4D97-AF65-F5344CB8AC3E}">
        <p14:creationId xmlns:p14="http://schemas.microsoft.com/office/powerpoint/2010/main" val="200248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96E96-9E06-AB11-7D9B-8E17A7EE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F16A4-7D3C-84F0-6921-B7236CE4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4" y="0"/>
            <a:ext cx="6308652" cy="74854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Liquor License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5F3D-88A0-E781-1B9C-5E9865B9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98081"/>
            <a:ext cx="6121066" cy="4023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dirty="0"/>
              <a:t># 49 </a:t>
            </a:r>
            <a:r>
              <a:rPr lang="en-US" sz="2700" i="1" dirty="0"/>
              <a:t>Lechia v. Wooton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C5C80-AE85-1A05-1B8F-32B0645A5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8" y="2569250"/>
            <a:ext cx="5143446" cy="3431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65D6D-DB4A-1A5F-C288-1653822EC0B9}"/>
              </a:ext>
            </a:extLst>
          </p:cNvPr>
          <p:cNvSpPr txBox="1"/>
          <p:nvPr/>
        </p:nvSpPr>
        <p:spPr>
          <a:xfrm>
            <a:off x="7726166" y="179321"/>
            <a:ext cx="97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784C5-DAC4-E55B-B77F-78F2BA08F3C3}"/>
              </a:ext>
            </a:extLst>
          </p:cNvPr>
          <p:cNvSpPr txBox="1"/>
          <p:nvPr/>
        </p:nvSpPr>
        <p:spPr>
          <a:xfrm>
            <a:off x="1366463" y="1397285"/>
            <a:ext cx="455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#49 </a:t>
            </a:r>
            <a:r>
              <a:rPr lang="en-US" sz="2800" i="1" dirty="0" err="1">
                <a:latin typeface="Lao UI" panose="020B0502040204020203" pitchFamily="34" charset="0"/>
                <a:cs typeface="Lao UI" panose="020B0502040204020203" pitchFamily="34" charset="0"/>
              </a:rPr>
              <a:t>Lechiara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 v. Wooton</a:t>
            </a:r>
          </a:p>
        </p:txBody>
      </p:sp>
    </p:spTree>
    <p:extLst>
      <p:ext uri="{BB962C8B-B14F-4D97-AF65-F5344CB8AC3E}">
        <p14:creationId xmlns:p14="http://schemas.microsoft.com/office/powerpoint/2010/main" val="146385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20CA5-E4C8-2529-7679-ABCF98896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71FB-38F9-6DAD-1730-6C365806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2334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Negligence - Security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15AD82-D664-A57A-4921-93C00638A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92113" y="2311453"/>
            <a:ext cx="2900892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DAB56-2401-F84C-7629-2E90AF869F9E}"/>
              </a:ext>
            </a:extLst>
          </p:cNvPr>
          <p:cNvSpPr txBox="1"/>
          <p:nvPr/>
        </p:nvSpPr>
        <p:spPr>
          <a:xfrm>
            <a:off x="662089" y="1131094"/>
            <a:ext cx="7064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#59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Jackson v. Live! Casino and Hotel Philadelphia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29836-932F-BFD3-BC59-092B28EC9D36}"/>
              </a:ext>
            </a:extLst>
          </p:cNvPr>
          <p:cNvSpPr txBox="1"/>
          <p:nvPr/>
        </p:nvSpPr>
        <p:spPr>
          <a:xfrm>
            <a:off x="7726166" y="123290"/>
            <a:ext cx="89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8AC61-18E4-9EE7-61E9-4DA889BA2A19}"/>
              </a:ext>
            </a:extLst>
          </p:cNvPr>
          <p:cNvSpPr txBox="1"/>
          <p:nvPr/>
        </p:nvSpPr>
        <p:spPr>
          <a:xfrm>
            <a:off x="873303" y="195209"/>
            <a:ext cx="5681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Negligence - Security</a:t>
            </a:r>
          </a:p>
        </p:txBody>
      </p:sp>
    </p:spTree>
    <p:extLst>
      <p:ext uri="{BB962C8B-B14F-4D97-AF65-F5344CB8AC3E}">
        <p14:creationId xmlns:p14="http://schemas.microsoft.com/office/powerpoint/2010/main" val="840740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B7F71-8335-AEA5-FED7-C826EDB2E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75353-FB85-C524-23F0-5A9ABFFD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31" y="1"/>
            <a:ext cx="5885158" cy="73973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Negligence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7305D-A380-D0EB-503D-D5FE88A5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1450" y="2393157"/>
            <a:ext cx="7343775" cy="5643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dirty="0"/>
              <a:t># 51 </a:t>
            </a:r>
            <a:r>
              <a:rPr lang="en-US" sz="2700" i="1" dirty="0"/>
              <a:t>Bruce v. Aurora Convention Center Hotel Lessee</a:t>
            </a:r>
          </a:p>
          <a:p>
            <a:pPr marL="0" indent="0" algn="ctr">
              <a:buNone/>
            </a:pPr>
            <a:endParaRPr lang="en-US" sz="27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5D571-C584-4E35-8983-E4B3BAE8B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730" y="2272629"/>
            <a:ext cx="2759367" cy="4139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FC6FC-2FCF-3291-4D50-7076F9B1731D}"/>
              </a:ext>
            </a:extLst>
          </p:cNvPr>
          <p:cNvSpPr txBox="1"/>
          <p:nvPr/>
        </p:nvSpPr>
        <p:spPr>
          <a:xfrm>
            <a:off x="7736441" y="113016"/>
            <a:ext cx="80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5423A-1C89-6FC4-3A0A-D667566F53D6}"/>
              </a:ext>
            </a:extLst>
          </p:cNvPr>
          <p:cNvSpPr txBox="1"/>
          <p:nvPr/>
        </p:nvSpPr>
        <p:spPr>
          <a:xfrm>
            <a:off x="-1797978" y="924674"/>
            <a:ext cx="10941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#51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Bruce v. Aurora Convention Center </a:t>
            </a:r>
          </a:p>
          <a:p>
            <a:pPr algn="ctr"/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Hotel Lessee</a:t>
            </a:r>
          </a:p>
        </p:txBody>
      </p:sp>
    </p:spTree>
    <p:extLst>
      <p:ext uri="{BB962C8B-B14F-4D97-AF65-F5344CB8AC3E}">
        <p14:creationId xmlns:p14="http://schemas.microsoft.com/office/powerpoint/2010/main" val="879698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514D7-DA19-6870-7227-0457526C9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C28F-5CA1-2E7F-07B6-614663B9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20491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Service Charge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73D3847-0A6B-6B23-6B00-D5FD47E2E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0490" y="2346325"/>
            <a:ext cx="2900892" cy="43513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8E38CF-BF5B-66AB-5D8D-FAE3070903D5}"/>
              </a:ext>
            </a:extLst>
          </p:cNvPr>
          <p:cNvSpPr txBox="1"/>
          <p:nvPr/>
        </p:nvSpPr>
        <p:spPr>
          <a:xfrm>
            <a:off x="628650" y="1479634"/>
            <a:ext cx="64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#65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Rodriguez v. Mauna Kea Resort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87C15-2C77-3F3D-6038-309C580E9436}"/>
              </a:ext>
            </a:extLst>
          </p:cNvPr>
          <p:cNvSpPr txBox="1"/>
          <p:nvPr/>
        </p:nvSpPr>
        <p:spPr>
          <a:xfrm>
            <a:off x="7654247" y="82193"/>
            <a:ext cx="131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FC564-4D90-3D99-68B2-765E3E10C64E}"/>
              </a:ext>
            </a:extLst>
          </p:cNvPr>
          <p:cNvSpPr txBox="1"/>
          <p:nvPr/>
        </p:nvSpPr>
        <p:spPr>
          <a:xfrm>
            <a:off x="986319" y="160337"/>
            <a:ext cx="4982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Service Charge</a:t>
            </a:r>
          </a:p>
        </p:txBody>
      </p:sp>
    </p:spTree>
    <p:extLst>
      <p:ext uri="{BB962C8B-B14F-4D97-AF65-F5344CB8AC3E}">
        <p14:creationId xmlns:p14="http://schemas.microsoft.com/office/powerpoint/2010/main" val="3843829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Vijaya" panose="02020604020202020204" pitchFamily="18" charset="0"/>
                <a:cs typeface="Vijaya" panose="02020604020202020204" pitchFamily="18" charset="0"/>
              </a:rPr>
              <a:t>Diana &amp; Karen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51185256-6C1D-E4B7-4EF5-18D185E9183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9372" r="937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FC2BF-007C-5602-0509-85A45576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D686-C5FA-9152-D6D5-5192C3A3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995734"/>
            <a:ext cx="3943350" cy="15128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Diana S. Barber</a:t>
            </a:r>
          </a:p>
        </p:txBody>
      </p:sp>
      <p:pic>
        <p:nvPicPr>
          <p:cNvPr id="9" name="Picture Placeholder 8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2AFD20BD-1B46-0DEE-BE85-35D1BF4D5D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2245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E39C0C-5FAD-AE09-867C-84810750E1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5166" y="2841341"/>
            <a:ext cx="3943350" cy="670509"/>
          </a:xfrm>
        </p:spPr>
        <p:txBody>
          <a:bodyPr>
            <a:normAutofit/>
          </a:bodyPr>
          <a:lstStyle/>
          <a:p>
            <a:pPr algn="ctr"/>
            <a:r>
              <a:rPr lang="en-US" sz="2100" dirty="0"/>
              <a:t>Sr. Lecturer, Georgia State University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9C699-C9E5-AE5D-4980-E6FFE5156AA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100" dirty="0"/>
              <a:t>Co-Author, </a:t>
            </a:r>
            <a:r>
              <a:rPr lang="en-US" sz="2100" i="1" dirty="0"/>
              <a:t>Hospitality Law (6</a:t>
            </a:r>
            <a:r>
              <a:rPr lang="en-US" sz="2100" i="1" baseline="30000" dirty="0"/>
              <a:t>th</a:t>
            </a:r>
            <a:r>
              <a:rPr lang="en-US" sz="2100" i="1" dirty="0"/>
              <a:t> Ed) </a:t>
            </a:r>
            <a:r>
              <a:rPr lang="en-US" sz="2100" dirty="0"/>
              <a:t>w/ Stephen Barth</a:t>
            </a:r>
            <a:endParaRPr lang="en-US" sz="21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EB6154-251A-9B5F-1806-FCAB4825BA78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100" dirty="0"/>
              <a:t>Columnist, Georgia Hotel &amp; Lodging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315809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0267D-59C3-1EEF-419D-00A9BF4C6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4AB8-BBDA-20F4-823C-2374748C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283" y="143881"/>
            <a:ext cx="4442909" cy="43703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Clean</a:t>
            </a:r>
            <a:r>
              <a:rPr lang="en-US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 Water 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82E0C-81B6-F206-68D3-1682220C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55" y="2253174"/>
            <a:ext cx="2845151" cy="4258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5690A-837D-9EB8-8684-CF10F118B54B}"/>
              </a:ext>
            </a:extLst>
          </p:cNvPr>
          <p:cNvSpPr txBox="1"/>
          <p:nvPr/>
        </p:nvSpPr>
        <p:spPr>
          <a:xfrm>
            <a:off x="0" y="1011219"/>
            <a:ext cx="7175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#9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Coastal Environmental Rights Foundation v. Naples Restaurant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CFC5B-946D-F4B3-8C1D-821F0C413FE4}"/>
              </a:ext>
            </a:extLst>
          </p:cNvPr>
          <p:cNvSpPr txBox="1"/>
          <p:nvPr/>
        </p:nvSpPr>
        <p:spPr>
          <a:xfrm>
            <a:off x="7594899" y="143880"/>
            <a:ext cx="100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1450" algn="l"/>
                <a:tab pos="225425" algn="l"/>
              </a:tabLst>
            </a:pPr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</p:spTree>
    <p:extLst>
      <p:ext uri="{BB962C8B-B14F-4D97-AF65-F5344CB8AC3E}">
        <p14:creationId xmlns:p14="http://schemas.microsoft.com/office/powerpoint/2010/main" val="54966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C13C2-D444-C38C-65DE-184FF0AA8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6B77-8217-4B8B-B19C-C36B16D0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3020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Contracts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403259-109F-1D44-89DE-746393136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48605" y="2249200"/>
            <a:ext cx="2891023" cy="4336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443C85-E1BE-683E-A25D-8FC1FDDD78D7}"/>
              </a:ext>
            </a:extLst>
          </p:cNvPr>
          <p:cNvSpPr txBox="1"/>
          <p:nvPr/>
        </p:nvSpPr>
        <p:spPr>
          <a:xfrm>
            <a:off x="-161365" y="1131094"/>
            <a:ext cx="7057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#10 </a:t>
            </a:r>
            <a:r>
              <a:rPr lang="en-US" sz="2800" i="1" dirty="0" err="1">
                <a:latin typeface="Lao UI" panose="020B0502040204020203" pitchFamily="34" charset="0"/>
                <a:cs typeface="Lao UI" panose="020B0502040204020203" pitchFamily="34" charset="0"/>
              </a:rPr>
              <a:t>Retsel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 Corp. d/b/a Grand Gateway Hotel v. Expedia,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9F3AC-0123-94FD-EDC9-1D88A69E05CA}"/>
              </a:ext>
            </a:extLst>
          </p:cNvPr>
          <p:cNvSpPr txBox="1"/>
          <p:nvPr/>
        </p:nvSpPr>
        <p:spPr>
          <a:xfrm>
            <a:off x="2321961" y="62105"/>
            <a:ext cx="2058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Contracts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FC38D-F5C2-B4D6-FD86-55401AC2B006}"/>
              </a:ext>
            </a:extLst>
          </p:cNvPr>
          <p:cNvSpPr txBox="1"/>
          <p:nvPr/>
        </p:nvSpPr>
        <p:spPr>
          <a:xfrm>
            <a:off x="7713233" y="-1"/>
            <a:ext cx="86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Karen</a:t>
            </a:r>
          </a:p>
        </p:txBody>
      </p:sp>
    </p:spTree>
    <p:extLst>
      <p:ext uri="{BB962C8B-B14F-4D97-AF65-F5344CB8AC3E}">
        <p14:creationId xmlns:p14="http://schemas.microsoft.com/office/powerpoint/2010/main" val="2995306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41744-A794-90AB-732F-F2CF9D96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E7F3-B742-12A6-6A49-70DA7CA4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35" y="-1"/>
            <a:ext cx="6284181" cy="1093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Discrimination in Places of Public Accommodation -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82FC-0FAD-5552-385F-2EEFAE3FE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98081"/>
            <a:ext cx="6121066" cy="4380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dirty="0"/>
              <a:t>#15 </a:t>
            </a:r>
            <a:r>
              <a:rPr lang="en-US" sz="2700" i="1" dirty="0"/>
              <a:t>Gastelum v. CW12 La Jolla Hotel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A1FAE-C756-B36D-A5CD-6801CDFB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420471"/>
            <a:ext cx="6035041" cy="402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18FB8-148F-75C5-8103-B9DE28F92E29}"/>
              </a:ext>
            </a:extLst>
          </p:cNvPr>
          <p:cNvSpPr txBox="1"/>
          <p:nvPr/>
        </p:nvSpPr>
        <p:spPr>
          <a:xfrm>
            <a:off x="628650" y="1495313"/>
            <a:ext cx="617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#15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Gastelum v. CWI2 La Jolla Hotel</a:t>
            </a:r>
            <a:endParaRPr lang="en-US" sz="2800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7E484-B418-8215-D58A-035C8C740B37}"/>
              </a:ext>
            </a:extLst>
          </p:cNvPr>
          <p:cNvSpPr txBox="1"/>
          <p:nvPr/>
        </p:nvSpPr>
        <p:spPr>
          <a:xfrm>
            <a:off x="7871834" y="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</p:spTree>
    <p:extLst>
      <p:ext uri="{BB962C8B-B14F-4D97-AF65-F5344CB8AC3E}">
        <p14:creationId xmlns:p14="http://schemas.microsoft.com/office/powerpoint/2010/main" val="172245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18DA9D-0738-C1AE-0514-BF7432EF6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09A0-0C3A-B136-D579-00BB8561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183481"/>
          </a:xfrm>
        </p:spPr>
        <p:txBody>
          <a:bodyPr/>
          <a:lstStyle/>
          <a:p>
            <a:pPr algn="ctr"/>
            <a:r>
              <a:rPr lang="en-US" dirty="0"/>
              <a:t>FLSA - Damages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1D7A4-71CA-2F83-1E21-AB3233494075}"/>
              </a:ext>
            </a:extLst>
          </p:cNvPr>
          <p:cNvSpPr txBox="1"/>
          <p:nvPr/>
        </p:nvSpPr>
        <p:spPr>
          <a:xfrm>
            <a:off x="339047" y="1131094"/>
            <a:ext cx="6926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#26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Torres v. Risley v. Downtown Grand Hotel and Casino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ED063-BA2E-85B1-7315-107EEC81472D}"/>
              </a:ext>
            </a:extLst>
          </p:cNvPr>
          <p:cNvSpPr txBox="1"/>
          <p:nvPr/>
        </p:nvSpPr>
        <p:spPr>
          <a:xfrm>
            <a:off x="0" y="215444"/>
            <a:ext cx="8332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Exculpatory Clause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A5869-B9DE-B4E9-1864-1B655CF7437E}"/>
              </a:ext>
            </a:extLst>
          </p:cNvPr>
          <p:cNvSpPr txBox="1"/>
          <p:nvPr/>
        </p:nvSpPr>
        <p:spPr>
          <a:xfrm>
            <a:off x="7777778" y="42741"/>
            <a:ext cx="89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Karen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99C2E4-9D94-59EA-4BD0-3233C1BFD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59" y="2314575"/>
            <a:ext cx="5702157" cy="427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6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99A99-5245-7552-059C-0B4A69EF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0DD0-2C39-66F4-F9FF-C348ADE1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193" y="0"/>
            <a:ext cx="7440424" cy="95743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Discrimination in Employment -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D1E68-4FCD-6567-EB7E-E8710B4E0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07" y="2520680"/>
            <a:ext cx="6982027" cy="458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/>
              <a:t>#17 </a:t>
            </a:r>
            <a:r>
              <a:rPr lang="en-US" sz="2700" i="1" dirty="0"/>
              <a:t>Goggins &amp; Lacey v. ALM Printers, LLC d/b/a Hotel Indigo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E6D7C-EDAC-701A-6F00-B45C32E3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1" y="2345167"/>
            <a:ext cx="6406178" cy="427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E1D4D2-2CE3-F662-3787-22D79AD62D2C}"/>
              </a:ext>
            </a:extLst>
          </p:cNvPr>
          <p:cNvSpPr txBox="1"/>
          <p:nvPr/>
        </p:nvSpPr>
        <p:spPr>
          <a:xfrm>
            <a:off x="7659445" y="0"/>
            <a:ext cx="116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Diana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70FBF-3E23-F592-D34C-8FB7FA0E2BB5}"/>
              </a:ext>
            </a:extLst>
          </p:cNvPr>
          <p:cNvSpPr txBox="1"/>
          <p:nvPr/>
        </p:nvSpPr>
        <p:spPr>
          <a:xfrm>
            <a:off x="817580" y="1021729"/>
            <a:ext cx="557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#17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Goggins &amp; Lacey v. ALM Printers, LLC d/b/a Hotel Indigo</a:t>
            </a:r>
          </a:p>
        </p:txBody>
      </p:sp>
    </p:spTree>
    <p:extLst>
      <p:ext uri="{BB962C8B-B14F-4D97-AF65-F5344CB8AC3E}">
        <p14:creationId xmlns:p14="http://schemas.microsoft.com/office/powerpoint/2010/main" val="1653727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6121066" cy="1183481"/>
          </a:xfrm>
        </p:spPr>
        <p:txBody>
          <a:bodyPr/>
          <a:lstStyle/>
          <a:p>
            <a:pPr algn="ctr"/>
            <a:r>
              <a:rPr lang="en-US" dirty="0"/>
              <a:t>FLSA - Damages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F92DF2-E5BF-DA31-DED6-9AFC58D47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1880" y="2455275"/>
            <a:ext cx="6337836" cy="4225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C0BE0-C7C2-B062-B881-0AF8834FE854}"/>
              </a:ext>
            </a:extLst>
          </p:cNvPr>
          <p:cNvSpPr txBox="1"/>
          <p:nvPr/>
        </p:nvSpPr>
        <p:spPr>
          <a:xfrm>
            <a:off x="628650" y="1468918"/>
            <a:ext cx="6636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o UI" panose="020B0502040204020203" pitchFamily="34" charset="0"/>
                <a:cs typeface="Lao UI" panose="020B0502040204020203" pitchFamily="34" charset="0"/>
              </a:rPr>
              <a:t>#30 </a:t>
            </a:r>
            <a:r>
              <a:rPr lang="en-US" sz="2800" i="1" dirty="0">
                <a:latin typeface="Lao UI" panose="020B0502040204020203" pitchFamily="34" charset="0"/>
                <a:cs typeface="Lao UI" panose="020B0502040204020203" pitchFamily="34" charset="0"/>
              </a:rPr>
              <a:t>Paschal v. Perry’s Restaurants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6AB7F-7690-59CC-047A-B1102BC62A53}"/>
              </a:ext>
            </a:extLst>
          </p:cNvPr>
          <p:cNvSpPr txBox="1"/>
          <p:nvPr/>
        </p:nvSpPr>
        <p:spPr>
          <a:xfrm>
            <a:off x="318499" y="215444"/>
            <a:ext cx="807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o UI" panose="020B0502040204020203" pitchFamily="34" charset="0"/>
                <a:cs typeface="Lao UI" panose="020B0502040204020203" pitchFamily="34" charset="0"/>
              </a:rPr>
              <a:t>Fair Labor Standards Act - Damages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6AA74-88F4-0F75-386E-07108E6B4531}"/>
              </a:ext>
            </a:extLst>
          </p:cNvPr>
          <p:cNvSpPr txBox="1"/>
          <p:nvPr/>
        </p:nvSpPr>
        <p:spPr>
          <a:xfrm>
            <a:off x="7777778" y="42741"/>
            <a:ext cx="89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Karen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501</TotalTime>
  <Words>514</Words>
  <Application>Microsoft Office PowerPoint</Application>
  <PresentationFormat>On-screen Show (4:3)</PresentationFormat>
  <Paragraphs>100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Office 2013 - 2022 Theme</vt:lpstr>
      <vt:lpstr>Office Theme</vt:lpstr>
      <vt:lpstr>1_Office Theme</vt:lpstr>
      <vt:lpstr>2_Office Theme</vt:lpstr>
      <vt:lpstr>3_Office Theme</vt:lpstr>
      <vt:lpstr>4_Office Theme</vt:lpstr>
      <vt:lpstr>75 Top Hospitality Cases  2025 - 2026</vt:lpstr>
      <vt:lpstr>Karen Morris</vt:lpstr>
      <vt:lpstr>Diana S. Barber</vt:lpstr>
      <vt:lpstr>Clean Water Act</vt:lpstr>
      <vt:lpstr>Contracts</vt:lpstr>
      <vt:lpstr>Discrimination in Places of Public Accommodation - Disability</vt:lpstr>
      <vt:lpstr>FLSA - Damages</vt:lpstr>
      <vt:lpstr>Discrimination in Employment - Race</vt:lpstr>
      <vt:lpstr>FLSA - Damages</vt:lpstr>
      <vt:lpstr>Employment – Discrimination LGBTQ+</vt:lpstr>
      <vt:lpstr>Fiduciary Duty Breached</vt:lpstr>
      <vt:lpstr>Employment – Discrimination Disability</vt:lpstr>
      <vt:lpstr>Franchisor Liability</vt:lpstr>
      <vt:lpstr>Employment-Discrimination-Race</vt:lpstr>
      <vt:lpstr>Insurance</vt:lpstr>
      <vt:lpstr>Employment – Discrimination Sexual Harassment</vt:lpstr>
      <vt:lpstr>Insurance Contract Interpretation</vt:lpstr>
      <vt:lpstr>Franchisor Liability</vt:lpstr>
      <vt:lpstr>Intentional Infliction of</vt:lpstr>
      <vt:lpstr>Judicial Notice</vt:lpstr>
      <vt:lpstr>Negligent Hiring</vt:lpstr>
      <vt:lpstr>Liquor License Application</vt:lpstr>
      <vt:lpstr>Negligence - Security</vt:lpstr>
      <vt:lpstr>Negligence</vt:lpstr>
      <vt:lpstr>Service Charge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Diana Barber</cp:lastModifiedBy>
  <cp:revision>11</cp:revision>
  <cp:lastPrinted>2026-04-20T18:45:59Z</cp:lastPrinted>
  <dcterms:created xsi:type="dcterms:W3CDTF">2022-07-25T17:34:42Z</dcterms:created>
  <dcterms:modified xsi:type="dcterms:W3CDTF">2026-04-24T14:02:18Z</dcterms:modified>
</cp:coreProperties>
</file>